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72" r:id="rId1"/>
  </p:sldMasterIdLst>
  <p:notesMasterIdLst>
    <p:notesMasterId r:id="rId25"/>
  </p:notesMasterIdLst>
  <p:sldIdLst>
    <p:sldId id="262" r:id="rId2"/>
    <p:sldId id="962" r:id="rId3"/>
    <p:sldId id="706" r:id="rId4"/>
    <p:sldId id="871" r:id="rId5"/>
    <p:sldId id="707" r:id="rId6"/>
    <p:sldId id="399" r:id="rId7"/>
    <p:sldId id="360" r:id="rId8"/>
    <p:sldId id="400" r:id="rId9"/>
    <p:sldId id="401" r:id="rId10"/>
    <p:sldId id="371" r:id="rId11"/>
    <p:sldId id="389" r:id="rId12"/>
    <p:sldId id="952" r:id="rId13"/>
    <p:sldId id="953" r:id="rId14"/>
    <p:sldId id="390" r:id="rId15"/>
    <p:sldId id="392" r:id="rId16"/>
    <p:sldId id="393" r:id="rId17"/>
    <p:sldId id="954" r:id="rId18"/>
    <p:sldId id="708" r:id="rId19"/>
    <p:sldId id="709" r:id="rId20"/>
    <p:sldId id="710" r:id="rId21"/>
    <p:sldId id="372" r:id="rId22"/>
    <p:sldId id="374" r:id="rId23"/>
    <p:sldId id="964"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mbria Math" panose="02040503050406030204" pitchFamily="18" charset="0"/>
      <p:regular r:id="rId30"/>
    </p:embeddedFont>
    <p:embeddedFont>
      <p:font typeface="Verdana" panose="020B0604030504040204" pitchFamily="34" charset="0"/>
      <p:regular r:id="rId31"/>
      <p:bold r:id="rId32"/>
      <p:italic r:id="rId33"/>
      <p:bold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1" userDrawn="1">
          <p15:clr>
            <a:srgbClr val="A4A3A4"/>
          </p15:clr>
        </p15:guide>
        <p15:guide id="2" pos="1844" userDrawn="1">
          <p15:clr>
            <a:srgbClr val="A4A3A4"/>
          </p15:clr>
        </p15:guide>
        <p15:guide id="3"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rien Gruson" initials="AG" lastIdx="9" clrIdx="0">
    <p:extLst>
      <p:ext uri="{19B8F6BF-5375-455C-9EA6-DF929625EA0E}">
        <p15:presenceInfo xmlns:p15="http://schemas.microsoft.com/office/powerpoint/2012/main" userId="56f094d6de07cb9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E46C0A"/>
    <a:srgbClr val="FF7F00"/>
    <a:srgbClr val="33A02C"/>
    <a:srgbClr val="6A3D9A"/>
    <a:srgbClr val="EEEEEC"/>
    <a:srgbClr val="248B91"/>
    <a:srgbClr val="FFC000"/>
    <a:srgbClr val="FFFFCC"/>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77823" autoAdjust="0"/>
  </p:normalViewPr>
  <p:slideViewPr>
    <p:cSldViewPr snapToGrid="0">
      <p:cViewPr varScale="1">
        <p:scale>
          <a:sx n="52" d="100"/>
          <a:sy n="52" d="100"/>
        </p:scale>
        <p:origin x="1244" y="48"/>
      </p:cViewPr>
      <p:guideLst>
        <p:guide orient="horz" pos="1071"/>
        <p:guide pos="1844"/>
        <p:guide pos="388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21402C-262A-4003-94E6-305953E4BD9C}" type="datetimeFigureOut">
              <a:rPr lang="en-GB" smtClean="0"/>
              <a:t>08/05/2019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66A7F-3F97-42CC-9E77-44482FBCAE66}" type="slidenum">
              <a:rPr lang="en-GB" smtClean="0"/>
              <a:t>‹#›</a:t>
            </a:fld>
            <a:endParaRPr lang="en-GB"/>
          </a:p>
        </p:txBody>
      </p:sp>
    </p:spTree>
    <p:extLst>
      <p:ext uri="{BB962C8B-B14F-4D97-AF65-F5344CB8AC3E}">
        <p14:creationId xmlns:p14="http://schemas.microsoft.com/office/powerpoint/2010/main" val="4286865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now gained enough background to discuss the state of the arts in gradient-domain rendering. We will explain more advanced topics that have not been covered so far. Most of these works are orthogonal and can be built on top of the gradient-domain rendering algorithms that you learn. Let’s start.</a:t>
            </a:r>
          </a:p>
        </p:txBody>
      </p:sp>
      <p:sp>
        <p:nvSpPr>
          <p:cNvPr id="4" name="Slide Number Placeholder 3"/>
          <p:cNvSpPr>
            <a:spLocks noGrp="1"/>
          </p:cNvSpPr>
          <p:nvPr>
            <p:ph type="sldNum" sz="quarter" idx="5"/>
          </p:nvPr>
        </p:nvSpPr>
        <p:spPr/>
        <p:txBody>
          <a:bodyPr/>
          <a:lstStyle/>
          <a:p>
            <a:fld id="{9178F315-5198-422B-BC7D-8E5F636A83A1}" type="slidenum">
              <a:rPr lang="en-US" smtClean="0"/>
              <a:t>1</a:t>
            </a:fld>
            <a:endParaRPr lang="en-US"/>
          </a:p>
        </p:txBody>
      </p:sp>
    </p:spTree>
    <p:extLst>
      <p:ext uri="{BB962C8B-B14F-4D97-AF65-F5344CB8AC3E}">
        <p14:creationId xmlns:p14="http://schemas.microsoft.com/office/powerpoint/2010/main" val="3422061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So now, to summarize, to estimate the gradients, we use a special hybrid shift mapping.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In order to get a consistent estimator, we can use the same reduction rate as stochastic progressive photon mapping [Hachisuka et al., 2009].</a:t>
            </a:r>
          </a:p>
        </p:txBody>
      </p:sp>
      <p:sp>
        <p:nvSpPr>
          <p:cNvPr id="4" name="Slide Number Placeholder 3"/>
          <p:cNvSpPr>
            <a:spLocks noGrp="1"/>
          </p:cNvSpPr>
          <p:nvPr>
            <p:ph type="sldNum" sz="quarter" idx="10"/>
          </p:nvPr>
        </p:nvSpPr>
        <p:spPr/>
        <p:txBody>
          <a:bodyPr/>
          <a:lstStyle/>
          <a:p>
            <a:fld id="{7EDE3D69-16DA-46CF-BFCD-1A27B9377ED4}" type="slidenum">
              <a:rPr lang="de-CH" smtClean="0"/>
              <a:t>2</a:t>
            </a:fld>
            <a:endParaRPr lang="de-CH"/>
          </a:p>
        </p:txBody>
      </p:sp>
    </p:spTree>
    <p:extLst>
      <p:ext uri="{BB962C8B-B14F-4D97-AF65-F5344CB8AC3E}">
        <p14:creationId xmlns:p14="http://schemas.microsoft.com/office/powerpoint/2010/main" val="643970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seen in the previous sections, image reconstruction is basically a Poisson reconstruction problem. It takes the primal image P and the image-space gradients (</a:t>
            </a:r>
            <a:r>
              <a:rPr lang="en-US" dirty="0" err="1"/>
              <a:t>Gx</a:t>
            </a:r>
            <a:r>
              <a:rPr lang="en-US" dirty="0"/>
              <a:t>, </a:t>
            </a:r>
            <a:r>
              <a:rPr lang="en-US" dirty="0" err="1"/>
              <a:t>Gy</a:t>
            </a:r>
            <a:r>
              <a:rPr lang="en-US" dirty="0"/>
              <a:t>) to reconstruct a final image I. The L2 formula opts to minimize the difference of a gradient-based term and a primal-based term. Here H is the finite difference operator. This last term is also called a regularization term and the alpha parameter controls how strong the output should favor similarity to the primal or gradients. </a:t>
            </a:r>
          </a:p>
          <a:p>
            <a:endParaRPr lang="en-US" dirty="0"/>
          </a:p>
          <a:p>
            <a:r>
              <a:rPr lang="en-US" dirty="0"/>
              <a:t>This problem is a least squared minimization problem and iterative solvers like conjugate gradients can be applied directly.</a:t>
            </a:r>
          </a:p>
          <a:p>
            <a:endParaRPr lang="en-US" dirty="0"/>
          </a:p>
          <a:p>
            <a:r>
              <a:rPr lang="en-US" dirty="0"/>
              <a:t>Let’s now discuss another algorithm. </a:t>
            </a:r>
          </a:p>
        </p:txBody>
      </p:sp>
      <p:sp>
        <p:nvSpPr>
          <p:cNvPr id="4" name="Slide Number Placeholder 3"/>
          <p:cNvSpPr>
            <a:spLocks noGrp="1"/>
          </p:cNvSpPr>
          <p:nvPr>
            <p:ph type="sldNum" sz="quarter" idx="10"/>
          </p:nvPr>
        </p:nvSpPr>
        <p:spPr/>
        <p:txBody>
          <a:bodyPr/>
          <a:lstStyle/>
          <a:p>
            <a:fld id="{9178F315-5198-422B-BC7D-8E5F636A83A1}" type="slidenum">
              <a:rPr lang="en-US" smtClean="0"/>
              <a:t>3</a:t>
            </a:fld>
            <a:endParaRPr lang="en-US"/>
          </a:p>
        </p:txBody>
      </p:sp>
    </p:spTree>
    <p:extLst>
      <p:ext uri="{BB962C8B-B14F-4D97-AF65-F5344CB8AC3E}">
        <p14:creationId xmlns:p14="http://schemas.microsoft.com/office/powerpoint/2010/main" val="1454041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L2 is unbiased but has more visual artifacts. L1 reduces artifacts but could lead to energy loss.</a:t>
            </a:r>
          </a:p>
          <a:p>
            <a:endParaRPr lang="en-SG" dirty="0"/>
          </a:p>
          <a:p>
            <a:r>
              <a:rPr lang="en-SG" dirty="0"/>
              <a:t>Here is a comparison. In principle, L2 reconstruction should work when the gradient samples are not too noisy, e.g., no spikes. When the gradient is noisy, L2 reconstruction usually results in significant visual </a:t>
            </a:r>
            <a:r>
              <a:rPr lang="en-SG" dirty="0" err="1"/>
              <a:t>artifacts</a:t>
            </a:r>
            <a:r>
              <a:rPr lang="en-SG" dirty="0"/>
              <a:t>. In this case, using L1 usually leads to a better image. </a:t>
            </a:r>
          </a:p>
          <a:p>
            <a:endParaRPr lang="en-SG" dirty="0"/>
          </a:p>
          <a:p>
            <a:endParaRPr lang="en-GB" dirty="0"/>
          </a:p>
        </p:txBody>
      </p:sp>
      <p:sp>
        <p:nvSpPr>
          <p:cNvPr id="4" name="Slide Number Placeholder 3"/>
          <p:cNvSpPr>
            <a:spLocks noGrp="1"/>
          </p:cNvSpPr>
          <p:nvPr>
            <p:ph type="sldNum" sz="quarter" idx="5"/>
          </p:nvPr>
        </p:nvSpPr>
        <p:spPr/>
        <p:txBody>
          <a:bodyPr/>
          <a:lstStyle/>
          <a:p>
            <a:fld id="{CCB66A7F-3F97-42CC-9E77-44482FBCAE66}" type="slidenum">
              <a:rPr lang="en-GB" smtClean="0"/>
              <a:t>4</a:t>
            </a:fld>
            <a:endParaRPr lang="en-GB"/>
          </a:p>
        </p:txBody>
      </p:sp>
    </p:spTree>
    <p:extLst>
      <p:ext uri="{BB962C8B-B14F-4D97-AF65-F5344CB8AC3E}">
        <p14:creationId xmlns:p14="http://schemas.microsoft.com/office/powerpoint/2010/main" val="201496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simple approach has been proposed recently by Rousselle and colleague. They reformulate the reconstruction problem as an iterative reconstruction.  </a:t>
            </a:r>
          </a:p>
          <a:p>
            <a:r>
              <a:rPr lang="en-US" dirty="0"/>
              <a:t>The key idea is that a pixel value could be well approximated by its neighbor pixel values compensated by the gradients. </a:t>
            </a:r>
          </a:p>
          <a:p>
            <a:endParaRPr lang="en-US" dirty="0"/>
          </a:p>
          <a:p>
            <a:r>
              <a:rPr lang="en-US" dirty="0"/>
              <a:t>At </a:t>
            </a:r>
            <a:r>
              <a:rPr lang="en-US" dirty="0" err="1"/>
              <a:t>i-th</a:t>
            </a:r>
            <a:r>
              <a:rPr lang="en-US" dirty="0"/>
              <a:t> iteration, the value of pixel p (</a:t>
            </a:r>
            <a:r>
              <a:rPr lang="en-US" dirty="0" err="1"/>
              <a:t>F_p</a:t>
            </a:r>
            <a:r>
              <a:rPr lang="en-US" dirty="0"/>
              <a:t>) is an average of itself and its neighbors (</a:t>
            </a:r>
            <a:r>
              <a:rPr lang="en-US" dirty="0" err="1"/>
              <a:t>F_l</a:t>
            </a:r>
            <a:r>
              <a:rPr lang="en-US" dirty="0"/>
              <a:t>) compensated by the gradients between p and l (</a:t>
            </a:r>
            <a:r>
              <a:rPr lang="en-US" dirty="0" err="1"/>
              <a:t>X_l</a:t>
            </a:r>
            <a:r>
              <a:rPr lang="en-US" dirty="0"/>
              <a:t>). Averaging all these values using uniform weights gives the pixel value for the next iteration. The weight is 1/5 in this case due to 4 neighbors and 1 center pixel. </a:t>
            </a:r>
          </a:p>
        </p:txBody>
      </p:sp>
      <p:sp>
        <p:nvSpPr>
          <p:cNvPr id="4" name="Slide Number Placeholder 3"/>
          <p:cNvSpPr>
            <a:spLocks noGrp="1"/>
          </p:cNvSpPr>
          <p:nvPr>
            <p:ph type="sldNum" sz="quarter" idx="5"/>
          </p:nvPr>
        </p:nvSpPr>
        <p:spPr/>
        <p:txBody>
          <a:bodyPr/>
          <a:lstStyle/>
          <a:p>
            <a:fld id="{9178F315-5198-422B-BC7D-8E5F636A83A1}" type="slidenum">
              <a:rPr lang="en-US" smtClean="0"/>
              <a:t>5</a:t>
            </a:fld>
            <a:endParaRPr lang="en-US"/>
          </a:p>
        </p:txBody>
      </p:sp>
    </p:spTree>
    <p:extLst>
      <p:ext uri="{BB962C8B-B14F-4D97-AF65-F5344CB8AC3E}">
        <p14:creationId xmlns:p14="http://schemas.microsoft.com/office/powerpoint/2010/main" val="2118680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question is about the number of iterations that we should use. In fact, the number of iteration is related to the alpha parameter used inside a L2 Poisson solver.</a:t>
            </a:r>
          </a:p>
        </p:txBody>
      </p:sp>
      <p:sp>
        <p:nvSpPr>
          <p:cNvPr id="4" name="Slide Number Placeholder 3"/>
          <p:cNvSpPr>
            <a:spLocks noGrp="1"/>
          </p:cNvSpPr>
          <p:nvPr>
            <p:ph type="sldNum" sz="quarter" idx="5"/>
          </p:nvPr>
        </p:nvSpPr>
        <p:spPr/>
        <p:txBody>
          <a:bodyPr/>
          <a:lstStyle/>
          <a:p>
            <a:fld id="{9178F315-5198-422B-BC7D-8E5F636A83A1}" type="slidenum">
              <a:rPr lang="en-US" smtClean="0"/>
              <a:t>6</a:t>
            </a:fld>
            <a:endParaRPr lang="en-US"/>
          </a:p>
        </p:txBody>
      </p:sp>
    </p:spTree>
    <p:extLst>
      <p:ext uri="{BB962C8B-B14F-4D97-AF65-F5344CB8AC3E}">
        <p14:creationId xmlns:p14="http://schemas.microsoft.com/office/powerpoint/2010/main" val="3479436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iteration we do, lower the alpha will be.</a:t>
            </a:r>
          </a:p>
        </p:txBody>
      </p:sp>
      <p:sp>
        <p:nvSpPr>
          <p:cNvPr id="4" name="Slide Number Placeholder 3"/>
          <p:cNvSpPr>
            <a:spLocks noGrp="1"/>
          </p:cNvSpPr>
          <p:nvPr>
            <p:ph type="sldNum" sz="quarter" idx="5"/>
          </p:nvPr>
        </p:nvSpPr>
        <p:spPr/>
        <p:txBody>
          <a:bodyPr/>
          <a:lstStyle/>
          <a:p>
            <a:fld id="{9178F315-5198-422B-BC7D-8E5F636A83A1}" type="slidenum">
              <a:rPr lang="en-US" smtClean="0"/>
              <a:t>7</a:t>
            </a:fld>
            <a:endParaRPr lang="en-US"/>
          </a:p>
        </p:txBody>
      </p:sp>
    </p:spTree>
    <p:extLst>
      <p:ext uri="{BB962C8B-B14F-4D97-AF65-F5344CB8AC3E}">
        <p14:creationId xmlns:p14="http://schemas.microsoft.com/office/powerpoint/2010/main" val="3093669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observe that the two solver converge to the same solution when they relies more on the gradient </a:t>
            </a:r>
            <a:r>
              <a:rPr lang="en-US" dirty="0" err="1"/>
              <a:t>informations</a:t>
            </a:r>
            <a:r>
              <a:rPr lang="en-US" dirty="0"/>
              <a:t>.</a:t>
            </a:r>
          </a:p>
        </p:txBody>
      </p:sp>
      <p:sp>
        <p:nvSpPr>
          <p:cNvPr id="4" name="Slide Number Placeholder 3"/>
          <p:cNvSpPr>
            <a:spLocks noGrp="1"/>
          </p:cNvSpPr>
          <p:nvPr>
            <p:ph type="sldNum" sz="quarter" idx="5"/>
          </p:nvPr>
        </p:nvSpPr>
        <p:spPr/>
        <p:txBody>
          <a:bodyPr/>
          <a:lstStyle/>
          <a:p>
            <a:fld id="{9178F315-5198-422B-BC7D-8E5F636A83A1}" type="slidenum">
              <a:rPr lang="en-US" smtClean="0"/>
              <a:t>8</a:t>
            </a:fld>
            <a:endParaRPr lang="en-US"/>
          </a:p>
        </p:txBody>
      </p:sp>
    </p:spTree>
    <p:extLst>
      <p:ext uri="{BB962C8B-B14F-4D97-AF65-F5344CB8AC3E}">
        <p14:creationId xmlns:p14="http://schemas.microsoft.com/office/powerpoint/2010/main" val="1001397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this current iterative reconstruction is not a screened Poisson reconstruction. Please refer the paper to more discussion about this particular point. Despite that, this reconstruction have similar properties to a Poisson reconstruction.</a:t>
            </a:r>
          </a:p>
          <a:p>
            <a:endParaRPr lang="en-US" dirty="0"/>
          </a:p>
        </p:txBody>
      </p:sp>
      <p:sp>
        <p:nvSpPr>
          <p:cNvPr id="4" name="Slide Number Placeholder 3"/>
          <p:cNvSpPr>
            <a:spLocks noGrp="1"/>
          </p:cNvSpPr>
          <p:nvPr>
            <p:ph type="sldNum" sz="quarter" idx="5"/>
          </p:nvPr>
        </p:nvSpPr>
        <p:spPr/>
        <p:txBody>
          <a:bodyPr/>
          <a:lstStyle/>
          <a:p>
            <a:fld id="{9178F315-5198-422B-BC7D-8E5F636A83A1}" type="slidenum">
              <a:rPr lang="en-US" smtClean="0"/>
              <a:t>9</a:t>
            </a:fld>
            <a:endParaRPr lang="en-US"/>
          </a:p>
        </p:txBody>
      </p:sp>
    </p:spTree>
    <p:extLst>
      <p:ext uri="{BB962C8B-B14F-4D97-AF65-F5344CB8AC3E}">
        <p14:creationId xmlns:p14="http://schemas.microsoft.com/office/powerpoint/2010/main" val="3854355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look at this comparison. Uniform control variate and L2 reconstruction generates very similar results.</a:t>
            </a:r>
          </a:p>
        </p:txBody>
      </p:sp>
      <p:sp>
        <p:nvSpPr>
          <p:cNvPr id="4" name="Slide Number Placeholder 3"/>
          <p:cNvSpPr>
            <a:spLocks noGrp="1"/>
          </p:cNvSpPr>
          <p:nvPr>
            <p:ph type="sldNum" sz="quarter" idx="5"/>
          </p:nvPr>
        </p:nvSpPr>
        <p:spPr/>
        <p:txBody>
          <a:bodyPr/>
          <a:lstStyle/>
          <a:p>
            <a:fld id="{9178F315-5198-422B-BC7D-8E5F636A83A1}" type="slidenum">
              <a:rPr lang="en-US" smtClean="0"/>
              <a:t>10</a:t>
            </a:fld>
            <a:endParaRPr lang="en-US"/>
          </a:p>
        </p:txBody>
      </p:sp>
    </p:spTree>
    <p:extLst>
      <p:ext uri="{BB962C8B-B14F-4D97-AF65-F5344CB8AC3E}">
        <p14:creationId xmlns:p14="http://schemas.microsoft.com/office/powerpoint/2010/main" val="3026211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insets. </a:t>
            </a:r>
          </a:p>
        </p:txBody>
      </p:sp>
      <p:sp>
        <p:nvSpPr>
          <p:cNvPr id="4" name="Slide Number Placeholder 3"/>
          <p:cNvSpPr>
            <a:spLocks noGrp="1"/>
          </p:cNvSpPr>
          <p:nvPr>
            <p:ph type="sldNum" sz="quarter" idx="5"/>
          </p:nvPr>
        </p:nvSpPr>
        <p:spPr/>
        <p:txBody>
          <a:bodyPr/>
          <a:lstStyle/>
          <a:p>
            <a:fld id="{9178F315-5198-422B-BC7D-8E5F636A83A1}" type="slidenum">
              <a:rPr lang="en-US" smtClean="0"/>
              <a:t>11</a:t>
            </a:fld>
            <a:endParaRPr lang="en-US"/>
          </a:p>
        </p:txBody>
      </p:sp>
    </p:spTree>
    <p:extLst>
      <p:ext uri="{BB962C8B-B14F-4D97-AF65-F5344CB8AC3E}">
        <p14:creationId xmlns:p14="http://schemas.microsoft.com/office/powerpoint/2010/main" val="3870472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possible to optimize the weights for control variates. Usually, the artefacts in the L2-norm Poisson reconstruction is due to high variance primal or gradient values. Using a weight that inversely proportional to the variance can weight down problematic gradients and reduce the reconstruction artefacts. </a:t>
            </a:r>
          </a:p>
          <a:p>
            <a:endParaRPr lang="en-US" dirty="0"/>
          </a:p>
          <a:p>
            <a:r>
              <a:rPr lang="en-US" dirty="0"/>
              <a:t>This weighted reconstruction produces images similar (or better) than L1-norm reconstruction.</a:t>
            </a:r>
          </a:p>
        </p:txBody>
      </p:sp>
      <p:sp>
        <p:nvSpPr>
          <p:cNvPr id="4" name="Slide Number Placeholder 3"/>
          <p:cNvSpPr>
            <a:spLocks noGrp="1"/>
          </p:cNvSpPr>
          <p:nvPr>
            <p:ph type="sldNum" sz="quarter" idx="5"/>
          </p:nvPr>
        </p:nvSpPr>
        <p:spPr/>
        <p:txBody>
          <a:bodyPr/>
          <a:lstStyle/>
          <a:p>
            <a:fld id="{9178F315-5198-422B-BC7D-8E5F636A83A1}" type="slidenum">
              <a:rPr lang="en-US" smtClean="0"/>
              <a:t>12</a:t>
            </a:fld>
            <a:endParaRPr lang="en-US"/>
          </a:p>
        </p:txBody>
      </p:sp>
    </p:spTree>
    <p:extLst>
      <p:ext uri="{BB962C8B-B14F-4D97-AF65-F5344CB8AC3E}">
        <p14:creationId xmlns:p14="http://schemas.microsoft.com/office/powerpoint/2010/main" val="144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comparison between uniform and weighted reconstruction where the weights are inversely proportional to the estimated variance of the primal pixels. We used an online variance estimation. </a:t>
            </a:r>
          </a:p>
          <a:p>
            <a:endParaRPr lang="en-US" dirty="0"/>
          </a:p>
          <a:p>
            <a:r>
              <a:rPr lang="en-US" dirty="0"/>
              <a:t>For the exact formula of the weights, please see the paper [Rousselle et al., 2016].</a:t>
            </a:r>
          </a:p>
        </p:txBody>
      </p:sp>
      <p:sp>
        <p:nvSpPr>
          <p:cNvPr id="4" name="Slide Number Placeholder 3"/>
          <p:cNvSpPr>
            <a:spLocks noGrp="1"/>
          </p:cNvSpPr>
          <p:nvPr>
            <p:ph type="sldNum" sz="quarter" idx="5"/>
          </p:nvPr>
        </p:nvSpPr>
        <p:spPr/>
        <p:txBody>
          <a:bodyPr/>
          <a:lstStyle/>
          <a:p>
            <a:fld id="{9178F315-5198-422B-BC7D-8E5F636A83A1}" type="slidenum">
              <a:rPr lang="en-US" smtClean="0"/>
              <a:t>13</a:t>
            </a:fld>
            <a:endParaRPr lang="en-US"/>
          </a:p>
        </p:txBody>
      </p:sp>
    </p:spTree>
    <p:extLst>
      <p:ext uri="{BB962C8B-B14F-4D97-AF65-F5344CB8AC3E}">
        <p14:creationId xmlns:p14="http://schemas.microsoft.com/office/powerpoint/2010/main" val="2480161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that weighting down problematic gradients removes the dipole artefacts and leads to better image quality.</a:t>
            </a:r>
          </a:p>
        </p:txBody>
      </p:sp>
      <p:sp>
        <p:nvSpPr>
          <p:cNvPr id="4" name="Slide Number Placeholder 3"/>
          <p:cNvSpPr>
            <a:spLocks noGrp="1"/>
          </p:cNvSpPr>
          <p:nvPr>
            <p:ph type="sldNum" sz="quarter" idx="5"/>
          </p:nvPr>
        </p:nvSpPr>
        <p:spPr/>
        <p:txBody>
          <a:bodyPr/>
          <a:lstStyle/>
          <a:p>
            <a:fld id="{9178F315-5198-422B-BC7D-8E5F636A83A1}" type="slidenum">
              <a:rPr lang="en-US" smtClean="0"/>
              <a:t>14</a:t>
            </a:fld>
            <a:endParaRPr lang="en-US"/>
          </a:p>
        </p:txBody>
      </p:sp>
    </p:spTree>
    <p:extLst>
      <p:ext uri="{BB962C8B-B14F-4D97-AF65-F5344CB8AC3E}">
        <p14:creationId xmlns:p14="http://schemas.microsoft.com/office/powerpoint/2010/main" val="316298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an L1 reconstruction, a weighted reconstruction seems a bit </a:t>
            </a:r>
            <a:r>
              <a:rPr lang="en-US" dirty="0" err="1"/>
              <a:t>noiser</a:t>
            </a:r>
            <a:r>
              <a:rPr lang="en-US" dirty="0"/>
              <a:t> in this case. However, if we visual the errors…</a:t>
            </a:r>
          </a:p>
        </p:txBody>
      </p:sp>
      <p:sp>
        <p:nvSpPr>
          <p:cNvPr id="4" name="Slide Number Placeholder 3"/>
          <p:cNvSpPr>
            <a:spLocks noGrp="1"/>
          </p:cNvSpPr>
          <p:nvPr>
            <p:ph type="sldNum" sz="quarter" idx="5"/>
          </p:nvPr>
        </p:nvSpPr>
        <p:spPr/>
        <p:txBody>
          <a:bodyPr/>
          <a:lstStyle/>
          <a:p>
            <a:fld id="{9178F315-5198-422B-BC7D-8E5F636A83A1}" type="slidenum">
              <a:rPr lang="en-US" smtClean="0"/>
              <a:t>15</a:t>
            </a:fld>
            <a:endParaRPr lang="en-US"/>
          </a:p>
        </p:txBody>
      </p:sp>
    </p:spTree>
    <p:extLst>
      <p:ext uri="{BB962C8B-B14F-4D97-AF65-F5344CB8AC3E}">
        <p14:creationId xmlns:p14="http://schemas.microsoft.com/office/powerpoint/2010/main" val="2323313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 can see that L1 reconstruction suffer from a large energy loss. In comparison, the weighted reconstruction has more uniform error patterns.</a:t>
            </a:r>
          </a:p>
        </p:txBody>
      </p:sp>
      <p:sp>
        <p:nvSpPr>
          <p:cNvPr id="4" name="Slide Number Placeholder 3"/>
          <p:cNvSpPr>
            <a:spLocks noGrp="1"/>
          </p:cNvSpPr>
          <p:nvPr>
            <p:ph type="sldNum" sz="quarter" idx="5"/>
          </p:nvPr>
        </p:nvSpPr>
        <p:spPr/>
        <p:txBody>
          <a:bodyPr/>
          <a:lstStyle/>
          <a:p>
            <a:fld id="{9178F315-5198-422B-BC7D-8E5F636A83A1}" type="slidenum">
              <a:rPr lang="en-US" smtClean="0"/>
              <a:t>16</a:t>
            </a:fld>
            <a:endParaRPr lang="en-US"/>
          </a:p>
        </p:txBody>
      </p:sp>
    </p:spTree>
    <p:extLst>
      <p:ext uri="{BB962C8B-B14F-4D97-AF65-F5344CB8AC3E}">
        <p14:creationId xmlns:p14="http://schemas.microsoft.com/office/powerpoint/2010/main" val="2585792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information is usually used in post-process denoising techniques to filter noise in path tracing. These techniques are applied directly on the primal image. They do not use the estimated gradients from shift mapping that usually have less variance compared to the primal.</a:t>
            </a:r>
          </a:p>
        </p:txBody>
      </p:sp>
      <p:sp>
        <p:nvSpPr>
          <p:cNvPr id="4" name="Slide Number Placeholder 3"/>
          <p:cNvSpPr>
            <a:spLocks noGrp="1"/>
          </p:cNvSpPr>
          <p:nvPr>
            <p:ph type="sldNum" sz="quarter" idx="5"/>
          </p:nvPr>
        </p:nvSpPr>
        <p:spPr/>
        <p:txBody>
          <a:bodyPr/>
          <a:lstStyle/>
          <a:p>
            <a:fld id="{9178F315-5198-422B-BC7D-8E5F636A83A1}" type="slidenum">
              <a:rPr lang="en-US" smtClean="0"/>
              <a:t>17</a:t>
            </a:fld>
            <a:endParaRPr lang="en-US"/>
          </a:p>
        </p:txBody>
      </p:sp>
    </p:spTree>
    <p:extLst>
      <p:ext uri="{BB962C8B-B14F-4D97-AF65-F5344CB8AC3E}">
        <p14:creationId xmlns:p14="http://schemas.microsoft.com/office/powerpoint/2010/main" val="115016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Auxiliary buffer helps image denoisers greatly. Using auxiliary buffers with gradient-domain reconstruction could be worth more investigations. However, one has to be careful to balance the cost of shift mapping with the speed of image denoisers. </a:t>
            </a:r>
            <a:endParaRPr lang="en-GB" dirty="0"/>
          </a:p>
        </p:txBody>
      </p:sp>
      <p:sp>
        <p:nvSpPr>
          <p:cNvPr id="4" name="Slide Number Placeholder 3"/>
          <p:cNvSpPr>
            <a:spLocks noGrp="1"/>
          </p:cNvSpPr>
          <p:nvPr>
            <p:ph type="sldNum" sz="quarter" idx="5"/>
          </p:nvPr>
        </p:nvSpPr>
        <p:spPr/>
        <p:txBody>
          <a:bodyPr/>
          <a:lstStyle/>
          <a:p>
            <a:fld id="{783E5A6C-4793-4F6A-B7B0-AF392D6E741A}" type="slidenum">
              <a:rPr lang="en-GB" smtClean="0"/>
              <a:t>19</a:t>
            </a:fld>
            <a:endParaRPr lang="en-GB"/>
          </a:p>
        </p:txBody>
      </p:sp>
    </p:spTree>
    <p:extLst>
      <p:ext uri="{BB962C8B-B14F-4D97-AF65-F5344CB8AC3E}">
        <p14:creationId xmlns:p14="http://schemas.microsoft.com/office/powerpoint/2010/main" val="1353657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Beam radiance estimate is for rendering participating media. In fact, in this case, gradient-domain reconstruction works quite well and does not auxiliary buffers to have a result that is comparable to those from image denoisers. </a:t>
            </a:r>
            <a:endParaRPr lang="en-GB" dirty="0"/>
          </a:p>
        </p:txBody>
      </p:sp>
      <p:sp>
        <p:nvSpPr>
          <p:cNvPr id="4" name="Slide Number Placeholder 3"/>
          <p:cNvSpPr>
            <a:spLocks noGrp="1"/>
          </p:cNvSpPr>
          <p:nvPr>
            <p:ph type="sldNum" sz="quarter" idx="5"/>
          </p:nvPr>
        </p:nvSpPr>
        <p:spPr/>
        <p:txBody>
          <a:bodyPr/>
          <a:lstStyle/>
          <a:p>
            <a:fld id="{783E5A6C-4793-4F6A-B7B0-AF392D6E741A}" type="slidenum">
              <a:rPr lang="en-GB" smtClean="0"/>
              <a:t>20</a:t>
            </a:fld>
            <a:endParaRPr lang="en-GB"/>
          </a:p>
        </p:txBody>
      </p:sp>
    </p:spTree>
    <p:extLst>
      <p:ext uri="{BB962C8B-B14F-4D97-AF65-F5344CB8AC3E}">
        <p14:creationId xmlns:p14="http://schemas.microsoft.com/office/powerpoint/2010/main" val="3622334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Manzi</a:t>
            </a:r>
            <a:r>
              <a:rPr lang="en-US" dirty="0"/>
              <a:t> et al. have explored this combination of gradient-domain and denoising techniques. The authors perform a constraint Poisson reconstruction based on the feature map information. </a:t>
            </a:r>
          </a:p>
          <a:p>
            <a:endParaRPr lang="en-US" dirty="0"/>
          </a:p>
          <a:p>
            <a:r>
              <a:rPr lang="en-US" dirty="0"/>
              <a:t>Their algorithms have different parameters that produce potentially different images with less or more bias. It is in general quite difficult to know in advance the optimal parameters. To address this, they perform the reconstruction with multiple parameter set and combines them using a selection map. This selection map picks the best technique in term of variance/bias pixelwise. </a:t>
            </a:r>
          </a:p>
        </p:txBody>
      </p:sp>
      <p:sp>
        <p:nvSpPr>
          <p:cNvPr id="4" name="Slide Number Placeholder 3"/>
          <p:cNvSpPr>
            <a:spLocks noGrp="1"/>
          </p:cNvSpPr>
          <p:nvPr>
            <p:ph type="sldNum" sz="quarter" idx="5"/>
          </p:nvPr>
        </p:nvSpPr>
        <p:spPr/>
        <p:txBody>
          <a:bodyPr/>
          <a:lstStyle/>
          <a:p>
            <a:fld id="{9178F315-5198-422B-BC7D-8E5F636A83A1}" type="slidenum">
              <a:rPr lang="en-US" smtClean="0"/>
              <a:t>21</a:t>
            </a:fld>
            <a:endParaRPr lang="en-US"/>
          </a:p>
        </p:txBody>
      </p:sp>
    </p:spTree>
    <p:extLst>
      <p:ext uri="{BB962C8B-B14F-4D97-AF65-F5344CB8AC3E}">
        <p14:creationId xmlns:p14="http://schemas.microsoft.com/office/powerpoint/2010/main" val="193424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shows that compared to denoising technique, this new technique can achieve better reconstruction. Moreover, this technique is able to remove the problematic fireflies in the L1 reconstruction. </a:t>
            </a:r>
          </a:p>
          <a:p>
            <a:endParaRPr lang="en-US" dirty="0"/>
          </a:p>
          <a:p>
            <a:r>
              <a:rPr lang="en-US" dirty="0"/>
              <a:t>However, the optimization was quite slow. Accelerating it will make it more useful in practice.</a:t>
            </a:r>
          </a:p>
        </p:txBody>
      </p:sp>
      <p:sp>
        <p:nvSpPr>
          <p:cNvPr id="4" name="Slide Number Placeholder 3"/>
          <p:cNvSpPr>
            <a:spLocks noGrp="1"/>
          </p:cNvSpPr>
          <p:nvPr>
            <p:ph type="sldNum" sz="quarter" idx="5"/>
          </p:nvPr>
        </p:nvSpPr>
        <p:spPr/>
        <p:txBody>
          <a:bodyPr/>
          <a:lstStyle/>
          <a:p>
            <a:fld id="{9178F315-5198-422B-BC7D-8E5F636A83A1}" type="slidenum">
              <a:rPr lang="en-US" smtClean="0"/>
              <a:t>22</a:t>
            </a:fld>
            <a:endParaRPr lang="en-US"/>
          </a:p>
        </p:txBody>
      </p:sp>
    </p:spTree>
    <p:extLst>
      <p:ext uri="{BB962C8B-B14F-4D97-AF65-F5344CB8AC3E}">
        <p14:creationId xmlns:p14="http://schemas.microsoft.com/office/powerpoint/2010/main" val="4018541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2" name="Content Placeholder 11"/>
          <p:cNvSpPr>
            <a:spLocks noGrp="1"/>
          </p:cNvSpPr>
          <p:nvPr>
            <p:ph sz="quarter" idx="13" hasCustomPrompt="1"/>
          </p:nvPr>
        </p:nvSpPr>
        <p:spPr>
          <a:xfrm>
            <a:off x="395024" y="1647571"/>
            <a:ext cx="11242625" cy="2866516"/>
          </a:xfrm>
        </p:spPr>
        <p:txBody>
          <a:bodyPr>
            <a:normAutofit/>
          </a:bodyPr>
          <a:lstStyle>
            <a:lvl1pPr marL="0" indent="0" algn="ctr">
              <a:buNone/>
              <a:defRPr sz="4800" b="1"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Title or Logo</a:t>
            </a:r>
          </a:p>
        </p:txBody>
      </p:sp>
      <p:grpSp>
        <p:nvGrpSpPr>
          <p:cNvPr id="63" name="Group 62">
            <a:extLst>
              <a:ext uri="{FF2B5EF4-FFF2-40B4-BE49-F238E27FC236}">
                <a16:creationId xmlns:a16="http://schemas.microsoft.com/office/drawing/2014/main" id="{2E89C3AC-749D-4E64-AF56-C5467E72D444}"/>
              </a:ext>
            </a:extLst>
          </p:cNvPr>
          <p:cNvGrpSpPr/>
          <p:nvPr/>
        </p:nvGrpSpPr>
        <p:grpSpPr>
          <a:xfrm>
            <a:off x="-11293" y="-16387"/>
            <a:ext cx="12203293" cy="6897141"/>
            <a:chOff x="-8470" y="-12291"/>
            <a:chExt cx="12200472" cy="6895547"/>
          </a:xfrm>
        </p:grpSpPr>
        <p:grpSp>
          <p:nvGrpSpPr>
            <p:cNvPr id="49" name="Gruppo 44">
              <a:extLst>
                <a:ext uri="{FF2B5EF4-FFF2-40B4-BE49-F238E27FC236}">
                  <a16:creationId xmlns:a16="http://schemas.microsoft.com/office/drawing/2014/main" id="{07F831D7-A483-4E31-804A-A00870F8F98C}"/>
                </a:ext>
              </a:extLst>
            </p:cNvPr>
            <p:cNvGrpSpPr/>
            <p:nvPr userDrawn="1"/>
          </p:nvGrpSpPr>
          <p:grpSpPr>
            <a:xfrm>
              <a:off x="10298397" y="4547129"/>
              <a:ext cx="1800726" cy="2126733"/>
              <a:chOff x="11125199" y="5592763"/>
              <a:chExt cx="905377" cy="1069288"/>
            </a:xfrm>
          </p:grpSpPr>
          <p:pic>
            <p:nvPicPr>
              <p:cNvPr id="50" name="Immagine 9">
                <a:extLst>
                  <a:ext uri="{FF2B5EF4-FFF2-40B4-BE49-F238E27FC236}">
                    <a16:creationId xmlns:a16="http://schemas.microsoft.com/office/drawing/2014/main" id="{0783DFAC-AADA-40C2-A482-292A74DBE1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82458" y="5670264"/>
                <a:ext cx="648118" cy="991787"/>
              </a:xfrm>
              <a:prstGeom prst="rect">
                <a:avLst/>
              </a:prstGeom>
            </p:spPr>
          </p:pic>
          <p:sp>
            <p:nvSpPr>
              <p:cNvPr id="51" name="Triangolo isoscele 18">
                <a:extLst>
                  <a:ext uri="{FF2B5EF4-FFF2-40B4-BE49-F238E27FC236}">
                    <a16:creationId xmlns:a16="http://schemas.microsoft.com/office/drawing/2014/main" id="{599841F9-BC48-487E-A74F-3951E3054C55}"/>
                  </a:ext>
                </a:extLst>
              </p:cNvPr>
              <p:cNvSpPr/>
              <p:nvPr userDrawn="1"/>
            </p:nvSpPr>
            <p:spPr>
              <a:xfrm rot="5400000">
                <a:off x="11215743" y="5502219"/>
                <a:ext cx="338554" cy="519642"/>
              </a:xfrm>
              <a:prstGeom prst="triangle">
                <a:avLst/>
              </a:prstGeom>
              <a:gradFill flip="none" rotWithShape="1">
                <a:gsLst>
                  <a:gs pos="0">
                    <a:srgbClr val="FF8552"/>
                  </a:gs>
                  <a:gs pos="56000">
                    <a:srgbClr val="FF8552">
                      <a:tint val="44500"/>
                      <a:satMod val="160000"/>
                    </a:srgbClr>
                  </a:gs>
                  <a:gs pos="83000">
                    <a:srgbClr val="FF8552">
                      <a:tint val="23500"/>
                      <a:satMod val="160000"/>
                      <a:alpha val="0"/>
                    </a:srgbClr>
                  </a:gs>
                </a:gsLst>
                <a:lin ang="5400000" scaled="0"/>
                <a:tileRect/>
              </a:gra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grpSp>
          <p:nvGrpSpPr>
            <p:cNvPr id="53" name="Gruppo 40">
              <a:extLst>
                <a:ext uri="{FF2B5EF4-FFF2-40B4-BE49-F238E27FC236}">
                  <a16:creationId xmlns:a16="http://schemas.microsoft.com/office/drawing/2014/main" id="{7AEF3B19-3138-4390-B376-6D2F8BAF40BB}"/>
                </a:ext>
              </a:extLst>
            </p:cNvPr>
            <p:cNvGrpSpPr/>
            <p:nvPr userDrawn="1"/>
          </p:nvGrpSpPr>
          <p:grpSpPr>
            <a:xfrm>
              <a:off x="-8470" y="-12291"/>
              <a:ext cx="12200472" cy="6895547"/>
              <a:chOff x="-8470" y="-12291"/>
              <a:chExt cx="12200472" cy="6895547"/>
            </a:xfrm>
          </p:grpSpPr>
          <p:sp>
            <p:nvSpPr>
              <p:cNvPr id="54" name="Triangolo isoscele 37">
                <a:extLst>
                  <a:ext uri="{FF2B5EF4-FFF2-40B4-BE49-F238E27FC236}">
                    <a16:creationId xmlns:a16="http://schemas.microsoft.com/office/drawing/2014/main" id="{1B1C21A1-E5B9-4546-8CEE-693D807B2C57}"/>
                  </a:ext>
                </a:extLst>
              </p:cNvPr>
              <p:cNvSpPr/>
              <p:nvPr userDrawn="1"/>
            </p:nvSpPr>
            <p:spPr>
              <a:xfrm rot="5400000">
                <a:off x="4390033" y="2103897"/>
                <a:ext cx="372400" cy="9169406"/>
              </a:xfrm>
              <a:prstGeom prst="triangle">
                <a:avLst>
                  <a:gd name="adj" fmla="val 98838"/>
                </a:avLst>
              </a:prstGeom>
              <a:solidFill>
                <a:srgbClr val="295172">
                  <a:alpha val="6000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5" name="Triangolo isoscele 36">
                <a:extLst>
                  <a:ext uri="{FF2B5EF4-FFF2-40B4-BE49-F238E27FC236}">
                    <a16:creationId xmlns:a16="http://schemas.microsoft.com/office/drawing/2014/main" id="{DB53210E-CE99-47AB-87A2-267534AA4333}"/>
                  </a:ext>
                </a:extLst>
              </p:cNvPr>
              <p:cNvSpPr/>
              <p:nvPr userDrawn="1"/>
            </p:nvSpPr>
            <p:spPr>
              <a:xfrm rot="5400000">
                <a:off x="-1976896" y="4470327"/>
                <a:ext cx="4381355" cy="444503"/>
              </a:xfrm>
              <a:prstGeom prst="triangle">
                <a:avLst>
                  <a:gd name="adj" fmla="val 100000"/>
                </a:avLst>
              </a:prstGeom>
              <a:solidFill>
                <a:srgbClr val="FF8552">
                  <a:alpha val="27843"/>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6" name="Triangolo isoscele 35">
                <a:extLst>
                  <a:ext uri="{FF2B5EF4-FFF2-40B4-BE49-F238E27FC236}">
                    <a16:creationId xmlns:a16="http://schemas.microsoft.com/office/drawing/2014/main" id="{9FAA4873-4E18-4D21-B6A6-A63019E6EA5C}"/>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7" name="Triangolo isoscele 27">
                <a:extLst>
                  <a:ext uri="{FF2B5EF4-FFF2-40B4-BE49-F238E27FC236}">
                    <a16:creationId xmlns:a16="http://schemas.microsoft.com/office/drawing/2014/main" id="{9B76E9F3-930D-409E-A62F-F3384D1E831E}"/>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8" name="Triangolo isoscele 30">
                <a:extLst>
                  <a:ext uri="{FF2B5EF4-FFF2-40B4-BE49-F238E27FC236}">
                    <a16:creationId xmlns:a16="http://schemas.microsoft.com/office/drawing/2014/main" id="{2A239118-E93C-4324-9B27-45763D87E0DC}"/>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59" name="Triangolo isoscele 31">
                <a:extLst>
                  <a:ext uri="{FF2B5EF4-FFF2-40B4-BE49-F238E27FC236}">
                    <a16:creationId xmlns:a16="http://schemas.microsoft.com/office/drawing/2014/main" id="{6C6877CC-8EE6-456E-9712-753C38D1F888}"/>
                  </a:ext>
                </a:extLst>
              </p:cNvPr>
              <p:cNvSpPr/>
              <p:nvPr userDrawn="1"/>
            </p:nvSpPr>
            <p:spPr>
              <a:xfrm rot="16200000">
                <a:off x="10467438" y="-903295"/>
                <a:ext cx="824458" cy="2624666"/>
              </a:xfrm>
              <a:prstGeom prst="triangle">
                <a:avLst>
                  <a:gd name="adj" fmla="val 100000"/>
                </a:avLst>
              </a:prstGeom>
              <a:solidFill>
                <a:srgbClr val="FF8552">
                  <a:alpha val="4902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60" name="Triangolo isoscele 25">
                <a:extLst>
                  <a:ext uri="{FF2B5EF4-FFF2-40B4-BE49-F238E27FC236}">
                    <a16:creationId xmlns:a16="http://schemas.microsoft.com/office/drawing/2014/main" id="{8032637D-BF07-44F7-87FA-51B91801F830}"/>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61" name="Triangolo isoscele 28">
                <a:extLst>
                  <a:ext uri="{FF2B5EF4-FFF2-40B4-BE49-F238E27FC236}">
                    <a16:creationId xmlns:a16="http://schemas.microsoft.com/office/drawing/2014/main" id="{0AA50A9D-C3EB-4E53-A540-7BC5015B8C75}"/>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sp>
          <p:nvSpPr>
            <p:cNvPr id="62" name="CasellaDiTesto 42">
              <a:extLst>
                <a:ext uri="{FF2B5EF4-FFF2-40B4-BE49-F238E27FC236}">
                  <a16:creationId xmlns:a16="http://schemas.microsoft.com/office/drawing/2014/main" id="{046E3736-5479-41A5-B2B0-AD2BEB3C65C0}"/>
                </a:ext>
              </a:extLst>
            </p:cNvPr>
            <p:cNvSpPr txBox="1"/>
            <p:nvPr userDrawn="1"/>
          </p:nvSpPr>
          <p:spPr>
            <a:xfrm>
              <a:off x="3482643" y="5842815"/>
              <a:ext cx="7327423" cy="584640"/>
            </a:xfrm>
            <a:prstGeom prst="rect">
              <a:avLst/>
            </a:prstGeom>
            <a:noFill/>
            <a:ln>
              <a:noFill/>
            </a:ln>
          </p:spPr>
          <p:txBody>
            <a:bodyPr wrap="square" rtlCol="0">
              <a:spAutoFit/>
            </a:bodyPr>
            <a:lstStyle/>
            <a:p>
              <a:pPr marL="0" marR="0" lvl="0" indent="0" algn="r" defTabSz="121917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a:ln>
                    <a:noFill/>
                  </a:ln>
                  <a:solidFill>
                    <a:srgbClr val="7F97AA"/>
                  </a:solidFill>
                  <a:effectLst/>
                  <a:uLnTx/>
                  <a:uFillTx/>
                </a:rPr>
                <a:t>The 40th Annual Conference of the European Association for Computer Graphics</a:t>
              </a:r>
              <a:br>
                <a:rPr kumimoji="0" lang="it-IT" sz="1600" b="0" i="0" u="none" strike="noStrike" kern="0" cap="none" spc="0" normalizeH="0" baseline="0" noProof="0" dirty="0">
                  <a:ln>
                    <a:noFill/>
                  </a:ln>
                  <a:solidFill>
                    <a:srgbClr val="7F97AA"/>
                  </a:solidFill>
                  <a:effectLst/>
                  <a:uLnTx/>
                  <a:uFillTx/>
                </a:rPr>
              </a:br>
              <a:r>
                <a:rPr kumimoji="0" lang="it-IT" sz="1600" b="0" i="0" u="none" strike="noStrike" kern="0" cap="none" spc="0" normalizeH="0" baseline="0" noProof="0" dirty="0">
                  <a:ln>
                    <a:noFill/>
                  </a:ln>
                  <a:solidFill>
                    <a:srgbClr val="7F97AA"/>
                  </a:solidFill>
                  <a:effectLst/>
                  <a:uLnTx/>
                  <a:uFillTx/>
                </a:rPr>
                <a:t>May 6-10, Genova, Italy</a:t>
              </a:r>
            </a:p>
          </p:txBody>
        </p:sp>
        <p:pic>
          <p:nvPicPr>
            <p:cNvPr id="52" name="Immagine 17">
              <a:extLst>
                <a:ext uri="{FF2B5EF4-FFF2-40B4-BE49-F238E27FC236}">
                  <a16:creationId xmlns:a16="http://schemas.microsoft.com/office/drawing/2014/main" id="{53877B9F-4383-466E-B858-E16FEAA4AE6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4548" y="5829740"/>
              <a:ext cx="2563486" cy="621276"/>
            </a:xfrm>
            <a:prstGeom prst="rect">
              <a:avLst/>
            </a:prstGeom>
          </p:spPr>
        </p:pic>
      </p:grpSp>
    </p:spTree>
    <p:extLst>
      <p:ext uri="{BB962C8B-B14F-4D97-AF65-F5344CB8AC3E}">
        <p14:creationId xmlns:p14="http://schemas.microsoft.com/office/powerpoint/2010/main" val="285915401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21" name="Content Placeholder 18"/>
          <p:cNvSpPr>
            <a:spLocks noGrp="1"/>
          </p:cNvSpPr>
          <p:nvPr>
            <p:ph sz="quarter" idx="10" hasCustomPrompt="1"/>
          </p:nvPr>
        </p:nvSpPr>
        <p:spPr>
          <a:xfrm>
            <a:off x="794230" y="1647570"/>
            <a:ext cx="10603541" cy="3731684"/>
          </a:xfrm>
        </p:spPr>
        <p:txBody>
          <a:bodyPr/>
          <a:lstStyle>
            <a:lvl1pPr marL="609585"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1219170"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67635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2285943"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89552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itle 1"/>
          <p:cNvSpPr>
            <a:spLocks noGrp="1"/>
          </p:cNvSpPr>
          <p:nvPr>
            <p:ph type="title"/>
          </p:nvPr>
        </p:nvSpPr>
        <p:spPr>
          <a:xfrm>
            <a:off x="794230" y="491210"/>
            <a:ext cx="10603541" cy="667933"/>
          </a:xfrm>
        </p:spPr>
        <p:txBody>
          <a:bodyPr>
            <a:noAutofit/>
          </a:bodyPr>
          <a:lstStyle>
            <a:lvl1pPr algn="l">
              <a:lnSpc>
                <a:spcPct val="100000"/>
              </a:lnSpc>
              <a:defRPr sz="3333" b="1" i="0" strike="noStrike" cap="all" normalizeH="0"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US" dirty="0"/>
          </a:p>
        </p:txBody>
      </p:sp>
      <p:grpSp>
        <p:nvGrpSpPr>
          <p:cNvPr id="3" name="Group 2">
            <a:extLst>
              <a:ext uri="{FF2B5EF4-FFF2-40B4-BE49-F238E27FC236}">
                <a16:creationId xmlns:a16="http://schemas.microsoft.com/office/drawing/2014/main" id="{D6FE2136-F2E9-461E-9D35-3F561E0ADF7A}"/>
              </a:ext>
            </a:extLst>
          </p:cNvPr>
          <p:cNvGrpSpPr/>
          <p:nvPr/>
        </p:nvGrpSpPr>
        <p:grpSpPr>
          <a:xfrm>
            <a:off x="-11293" y="-15542"/>
            <a:ext cx="12203293" cy="6896508"/>
            <a:chOff x="-8470" y="-11657"/>
            <a:chExt cx="12200472" cy="6894913"/>
          </a:xfrm>
        </p:grpSpPr>
        <p:grpSp>
          <p:nvGrpSpPr>
            <p:cNvPr id="5" name="Gruppo 14">
              <a:extLst>
                <a:ext uri="{FF2B5EF4-FFF2-40B4-BE49-F238E27FC236}">
                  <a16:creationId xmlns:a16="http://schemas.microsoft.com/office/drawing/2014/main" id="{11136CE0-EDD6-43AE-A6F9-C5073E00B67C}"/>
                </a:ext>
              </a:extLst>
            </p:cNvPr>
            <p:cNvGrpSpPr/>
            <p:nvPr userDrawn="1"/>
          </p:nvGrpSpPr>
          <p:grpSpPr>
            <a:xfrm>
              <a:off x="-8470" y="-11657"/>
              <a:ext cx="12200472" cy="6894913"/>
              <a:chOff x="-8470" y="-11657"/>
              <a:chExt cx="12200472" cy="6894913"/>
            </a:xfrm>
          </p:grpSpPr>
          <p:sp>
            <p:nvSpPr>
              <p:cNvPr id="6" name="Triangolo isoscele 16">
                <a:extLst>
                  <a:ext uri="{FF2B5EF4-FFF2-40B4-BE49-F238E27FC236}">
                    <a16:creationId xmlns:a16="http://schemas.microsoft.com/office/drawing/2014/main" id="{FDD664BE-7663-43AE-BF46-03C940BD9F0F}"/>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7" name="Triangolo isoscele 17">
                <a:extLst>
                  <a:ext uri="{FF2B5EF4-FFF2-40B4-BE49-F238E27FC236}">
                    <a16:creationId xmlns:a16="http://schemas.microsoft.com/office/drawing/2014/main" id="{C1685596-8DD9-4971-A71C-6B304569973B}"/>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8" name="Triangolo isoscele 19">
                <a:extLst>
                  <a:ext uri="{FF2B5EF4-FFF2-40B4-BE49-F238E27FC236}">
                    <a16:creationId xmlns:a16="http://schemas.microsoft.com/office/drawing/2014/main" id="{237EA0C7-49BE-4F6C-8511-76E2784C9468}"/>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9" name="Triangolo isoscele 20">
                <a:extLst>
                  <a:ext uri="{FF2B5EF4-FFF2-40B4-BE49-F238E27FC236}">
                    <a16:creationId xmlns:a16="http://schemas.microsoft.com/office/drawing/2014/main" id="{D92A2807-9931-4A6F-AB3A-A501679E2212}"/>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21">
                <a:extLst>
                  <a:ext uri="{FF2B5EF4-FFF2-40B4-BE49-F238E27FC236}">
                    <a16:creationId xmlns:a16="http://schemas.microsoft.com/office/drawing/2014/main" id="{E06EA24F-CEF7-41E8-9629-E5F09D1B5B78}"/>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1" name="Triangolo isoscele 22">
                <a:extLst>
                  <a:ext uri="{FF2B5EF4-FFF2-40B4-BE49-F238E27FC236}">
                    <a16:creationId xmlns:a16="http://schemas.microsoft.com/office/drawing/2014/main" id="{B69BB6E6-0CA8-4A6E-B17F-10CD70F88474}"/>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pic>
          <p:nvPicPr>
            <p:cNvPr id="12" name="Immagine 23">
              <a:extLst>
                <a:ext uri="{FF2B5EF4-FFF2-40B4-BE49-F238E27FC236}">
                  <a16:creationId xmlns:a16="http://schemas.microsoft.com/office/drawing/2014/main" id="{999FE0FF-A6FB-42FA-9DE7-669F3F6045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16" y="6169420"/>
              <a:ext cx="906778" cy="566736"/>
            </a:xfrm>
            <a:prstGeom prst="rect">
              <a:avLst/>
            </a:prstGeom>
          </p:spPr>
        </p:pic>
      </p:grpSp>
    </p:spTree>
    <p:extLst>
      <p:ext uri="{BB962C8B-B14F-4D97-AF65-F5344CB8AC3E}">
        <p14:creationId xmlns:p14="http://schemas.microsoft.com/office/powerpoint/2010/main" val="227199147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ntent Slide">
    <p:spTree>
      <p:nvGrpSpPr>
        <p:cNvPr id="1" name=""/>
        <p:cNvGrpSpPr/>
        <p:nvPr/>
      </p:nvGrpSpPr>
      <p:grpSpPr>
        <a:xfrm>
          <a:off x="0" y="0"/>
          <a:ext cx="0" cy="0"/>
          <a:chOff x="0" y="0"/>
          <a:chExt cx="0" cy="0"/>
        </a:xfrm>
      </p:grpSpPr>
      <p:sp>
        <p:nvSpPr>
          <p:cNvPr id="21" name="Content Placeholder 18"/>
          <p:cNvSpPr>
            <a:spLocks noGrp="1"/>
          </p:cNvSpPr>
          <p:nvPr>
            <p:ph sz="quarter" idx="10" hasCustomPrompt="1"/>
          </p:nvPr>
        </p:nvSpPr>
        <p:spPr>
          <a:xfrm>
            <a:off x="794230" y="1647570"/>
            <a:ext cx="10603541" cy="3731684"/>
          </a:xfrm>
        </p:spPr>
        <p:txBody>
          <a:bodyPr/>
          <a:lstStyle>
            <a:lvl1pPr marL="609585"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1219170" indent="-609585">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67635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2285943"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895528" indent="-457189">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itle 1"/>
          <p:cNvSpPr>
            <a:spLocks noGrp="1"/>
          </p:cNvSpPr>
          <p:nvPr>
            <p:ph type="title"/>
          </p:nvPr>
        </p:nvSpPr>
        <p:spPr>
          <a:xfrm>
            <a:off x="794230" y="491210"/>
            <a:ext cx="10603541" cy="667933"/>
          </a:xfrm>
        </p:spPr>
        <p:txBody>
          <a:bodyPr>
            <a:noAutofit/>
          </a:bodyPr>
          <a:lstStyle>
            <a:lvl1pPr algn="l">
              <a:lnSpc>
                <a:spcPct val="100000"/>
              </a:lnSpc>
              <a:defRPr sz="3333" b="1" i="0" strike="noStrike" cap="all" normalizeH="0"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t>Click to edit Master title style</a:t>
            </a:r>
            <a:endParaRPr lang="en-US" dirty="0"/>
          </a:p>
        </p:txBody>
      </p:sp>
      <p:grpSp>
        <p:nvGrpSpPr>
          <p:cNvPr id="5" name="Gruppo 14">
            <a:extLst>
              <a:ext uri="{FF2B5EF4-FFF2-40B4-BE49-F238E27FC236}">
                <a16:creationId xmlns:a16="http://schemas.microsoft.com/office/drawing/2014/main" id="{11136CE0-EDD6-43AE-A6F9-C5073E00B67C}"/>
              </a:ext>
            </a:extLst>
          </p:cNvPr>
          <p:cNvGrpSpPr/>
          <p:nvPr/>
        </p:nvGrpSpPr>
        <p:grpSpPr>
          <a:xfrm>
            <a:off x="-11293" y="-15542"/>
            <a:ext cx="12203293" cy="6896508"/>
            <a:chOff x="-8470" y="-11657"/>
            <a:chExt cx="12200472" cy="6894913"/>
          </a:xfrm>
        </p:grpSpPr>
        <p:sp>
          <p:nvSpPr>
            <p:cNvPr id="6" name="Triangolo isoscele 16">
              <a:extLst>
                <a:ext uri="{FF2B5EF4-FFF2-40B4-BE49-F238E27FC236}">
                  <a16:creationId xmlns:a16="http://schemas.microsoft.com/office/drawing/2014/main" id="{FDD664BE-7663-43AE-BF46-03C940BD9F0F}"/>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7" name="Triangolo isoscele 17">
              <a:extLst>
                <a:ext uri="{FF2B5EF4-FFF2-40B4-BE49-F238E27FC236}">
                  <a16:creationId xmlns:a16="http://schemas.microsoft.com/office/drawing/2014/main" id="{C1685596-8DD9-4971-A71C-6B304569973B}"/>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8" name="Triangolo isoscele 19">
              <a:extLst>
                <a:ext uri="{FF2B5EF4-FFF2-40B4-BE49-F238E27FC236}">
                  <a16:creationId xmlns:a16="http://schemas.microsoft.com/office/drawing/2014/main" id="{237EA0C7-49BE-4F6C-8511-76E2784C9468}"/>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9" name="Triangolo isoscele 20">
              <a:extLst>
                <a:ext uri="{FF2B5EF4-FFF2-40B4-BE49-F238E27FC236}">
                  <a16:creationId xmlns:a16="http://schemas.microsoft.com/office/drawing/2014/main" id="{D92A2807-9931-4A6F-AB3A-A501679E2212}"/>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21">
              <a:extLst>
                <a:ext uri="{FF2B5EF4-FFF2-40B4-BE49-F238E27FC236}">
                  <a16:creationId xmlns:a16="http://schemas.microsoft.com/office/drawing/2014/main" id="{E06EA24F-CEF7-41E8-9629-E5F09D1B5B78}"/>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1" name="Triangolo isoscele 22">
              <a:extLst>
                <a:ext uri="{FF2B5EF4-FFF2-40B4-BE49-F238E27FC236}">
                  <a16:creationId xmlns:a16="http://schemas.microsoft.com/office/drawing/2014/main" id="{B69BB6E6-0CA8-4A6E-B17F-10CD70F88474}"/>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2082846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Separator">
    <p:spTree>
      <p:nvGrpSpPr>
        <p:cNvPr id="1" name=""/>
        <p:cNvGrpSpPr/>
        <p:nvPr/>
      </p:nvGrpSpPr>
      <p:grpSpPr>
        <a:xfrm>
          <a:off x="0" y="0"/>
          <a:ext cx="0" cy="0"/>
          <a:chOff x="0" y="0"/>
          <a:chExt cx="0" cy="0"/>
        </a:xfrm>
      </p:grpSpPr>
      <p:sp>
        <p:nvSpPr>
          <p:cNvPr id="18" name="Text Placeholder 17"/>
          <p:cNvSpPr>
            <a:spLocks noGrp="1"/>
          </p:cNvSpPr>
          <p:nvPr>
            <p:ph type="body" sz="quarter" idx="10" hasCustomPrompt="1"/>
          </p:nvPr>
        </p:nvSpPr>
        <p:spPr>
          <a:xfrm>
            <a:off x="794231" y="2451729"/>
            <a:ext cx="10603541" cy="2123363"/>
          </a:xfrm>
        </p:spPr>
        <p:txBody>
          <a:bodyPr>
            <a:normAutofit/>
          </a:bodyPr>
          <a:lstStyle>
            <a:lvl1pPr marL="0" indent="0" algn="ctr">
              <a:buNone/>
              <a:defRPr sz="4800" b="1"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Slide Separator Title</a:t>
            </a:r>
          </a:p>
        </p:txBody>
      </p:sp>
      <p:grpSp>
        <p:nvGrpSpPr>
          <p:cNvPr id="15" name="Gruppo 6">
            <a:extLst>
              <a:ext uri="{FF2B5EF4-FFF2-40B4-BE49-F238E27FC236}">
                <a16:creationId xmlns:a16="http://schemas.microsoft.com/office/drawing/2014/main" id="{1EA2E03B-E689-4260-A642-4909A098D03F}"/>
              </a:ext>
            </a:extLst>
          </p:cNvPr>
          <p:cNvGrpSpPr/>
          <p:nvPr/>
        </p:nvGrpSpPr>
        <p:grpSpPr>
          <a:xfrm>
            <a:off x="-11293" y="-16386"/>
            <a:ext cx="12203293" cy="6897141"/>
            <a:chOff x="-8470" y="-12291"/>
            <a:chExt cx="12200472" cy="6895547"/>
          </a:xfrm>
        </p:grpSpPr>
        <p:sp>
          <p:nvSpPr>
            <p:cNvPr id="16" name="Triangolo isoscele 7">
              <a:extLst>
                <a:ext uri="{FF2B5EF4-FFF2-40B4-BE49-F238E27FC236}">
                  <a16:creationId xmlns:a16="http://schemas.microsoft.com/office/drawing/2014/main" id="{66C708AD-9904-4653-90B1-58FB76AC8B9C}"/>
                </a:ext>
              </a:extLst>
            </p:cNvPr>
            <p:cNvSpPr/>
            <p:nvPr userDrawn="1"/>
          </p:nvSpPr>
          <p:spPr>
            <a:xfrm rot="5400000">
              <a:off x="4390033" y="2103897"/>
              <a:ext cx="372400" cy="9169406"/>
            </a:xfrm>
            <a:prstGeom prst="triangle">
              <a:avLst>
                <a:gd name="adj" fmla="val 98838"/>
              </a:avLst>
            </a:prstGeom>
            <a:solidFill>
              <a:srgbClr val="72C1B8">
                <a:alpha val="6000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7" name="Triangolo isoscele 8">
              <a:extLst>
                <a:ext uri="{FF2B5EF4-FFF2-40B4-BE49-F238E27FC236}">
                  <a16:creationId xmlns:a16="http://schemas.microsoft.com/office/drawing/2014/main" id="{7CC713D6-5C03-48E7-9A77-59511F912934}"/>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9" name="Triangolo isoscele 9">
              <a:extLst>
                <a:ext uri="{FF2B5EF4-FFF2-40B4-BE49-F238E27FC236}">
                  <a16:creationId xmlns:a16="http://schemas.microsoft.com/office/drawing/2014/main" id="{5E432F10-EE39-4DB8-8B33-5905D3F684BD}"/>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0" name="Triangolo isoscele 10">
              <a:extLst>
                <a:ext uri="{FF2B5EF4-FFF2-40B4-BE49-F238E27FC236}">
                  <a16:creationId xmlns:a16="http://schemas.microsoft.com/office/drawing/2014/main" id="{C730619C-0FEF-40AF-946C-6F688C7AB521}"/>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1" name="Triangolo isoscele 11">
              <a:extLst>
                <a:ext uri="{FF2B5EF4-FFF2-40B4-BE49-F238E27FC236}">
                  <a16:creationId xmlns:a16="http://schemas.microsoft.com/office/drawing/2014/main" id="{A2555DBA-1CA1-424F-95E1-923FEA5AE143}"/>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2" name="Triangolo isoscele 12">
              <a:extLst>
                <a:ext uri="{FF2B5EF4-FFF2-40B4-BE49-F238E27FC236}">
                  <a16:creationId xmlns:a16="http://schemas.microsoft.com/office/drawing/2014/main" id="{6EEE8E95-0E04-4438-8286-26F97455D265}"/>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3" name="Triangolo isoscele 13">
              <a:extLst>
                <a:ext uri="{FF2B5EF4-FFF2-40B4-BE49-F238E27FC236}">
                  <a16:creationId xmlns:a16="http://schemas.microsoft.com/office/drawing/2014/main" id="{A4F77AB6-CFFD-4FC7-9E83-72C1B962EFA0}"/>
                </a:ext>
              </a:extLst>
            </p:cNvPr>
            <p:cNvSpPr/>
            <p:nvPr userDrawn="1"/>
          </p:nvSpPr>
          <p:spPr>
            <a:xfrm rot="5400000">
              <a:off x="2224092" y="-2224093"/>
              <a:ext cx="597947" cy="5046133"/>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24" name="Triangolo isoscele 14">
              <a:extLst>
                <a:ext uri="{FF2B5EF4-FFF2-40B4-BE49-F238E27FC236}">
                  <a16:creationId xmlns:a16="http://schemas.microsoft.com/office/drawing/2014/main" id="{9CB6268F-B6E0-484E-B830-4904B5C05FA9}"/>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pic>
        <p:nvPicPr>
          <p:cNvPr id="26" name="Immagine 23">
            <a:extLst>
              <a:ext uri="{FF2B5EF4-FFF2-40B4-BE49-F238E27FC236}">
                <a16:creationId xmlns:a16="http://schemas.microsoft.com/office/drawing/2014/main" id="{6413DD32-1BE7-408D-B31E-A369CE65CD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19" y="6166964"/>
            <a:ext cx="906988" cy="566867"/>
          </a:xfrm>
          <a:prstGeom prst="rect">
            <a:avLst/>
          </a:prstGeom>
        </p:spPr>
      </p:pic>
    </p:spTree>
    <p:extLst>
      <p:ext uri="{BB962C8B-B14F-4D97-AF65-F5344CB8AC3E}">
        <p14:creationId xmlns:p14="http://schemas.microsoft.com/office/powerpoint/2010/main" val="95663307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Slide">
    <p:spTree>
      <p:nvGrpSpPr>
        <p:cNvPr id="1" name=""/>
        <p:cNvGrpSpPr/>
        <p:nvPr/>
      </p:nvGrpSpPr>
      <p:grpSpPr>
        <a:xfrm>
          <a:off x="0" y="0"/>
          <a:ext cx="0" cy="0"/>
          <a:chOff x="0" y="0"/>
          <a:chExt cx="0" cy="0"/>
        </a:xfrm>
      </p:grpSpPr>
      <p:sp>
        <p:nvSpPr>
          <p:cNvPr id="26" name="Text Placeholder 14"/>
          <p:cNvSpPr>
            <a:spLocks noGrp="1"/>
          </p:cNvSpPr>
          <p:nvPr>
            <p:ph type="body" sz="quarter" idx="11" hasCustomPrompt="1"/>
          </p:nvPr>
        </p:nvSpPr>
        <p:spPr>
          <a:xfrm>
            <a:off x="5901791" y="1647570"/>
            <a:ext cx="5834035" cy="1331887"/>
          </a:xfrm>
        </p:spPr>
        <p:txBody>
          <a:bodyPr>
            <a:normAutofit/>
          </a:bodyPr>
          <a:lstStyle>
            <a:lvl1pPr marL="0" indent="0">
              <a:buNone/>
              <a:defRPr sz="2667" b="1" i="0" cap="all"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Ending Text</a:t>
            </a:r>
          </a:p>
        </p:txBody>
      </p:sp>
      <p:sp>
        <p:nvSpPr>
          <p:cNvPr id="27" name="Text Placeholder 14"/>
          <p:cNvSpPr>
            <a:spLocks noGrp="1"/>
          </p:cNvSpPr>
          <p:nvPr>
            <p:ph type="body" sz="quarter" idx="12" hasCustomPrompt="1"/>
          </p:nvPr>
        </p:nvSpPr>
        <p:spPr>
          <a:xfrm>
            <a:off x="5901791" y="3628104"/>
            <a:ext cx="5834035" cy="2146397"/>
          </a:xfrm>
        </p:spPr>
        <p:txBody>
          <a:bodyPr>
            <a:normAutofit/>
          </a:bodyPr>
          <a:lstStyle>
            <a:lvl1pPr marL="0" indent="0">
              <a:buNone/>
              <a:defRPr sz="2667" b="0" i="0" cap="none" baseline="0">
                <a:solidFill>
                  <a:srgbClr val="545454"/>
                </a:solidFill>
                <a:latin typeface="Open Sans "/>
                <a:cs typeface="Arial"/>
              </a:defRPr>
            </a:lvl1pPr>
          </a:lstStyle>
          <a:p>
            <a:pPr lvl="0"/>
            <a:r>
              <a:rPr lang="en-US" dirty="0"/>
              <a:t>Contact Information</a:t>
            </a:r>
          </a:p>
        </p:txBody>
      </p:sp>
      <p:grpSp>
        <p:nvGrpSpPr>
          <p:cNvPr id="6" name="Group 5">
            <a:extLst>
              <a:ext uri="{FF2B5EF4-FFF2-40B4-BE49-F238E27FC236}">
                <a16:creationId xmlns:a16="http://schemas.microsoft.com/office/drawing/2014/main" id="{E1379721-A53F-4436-B037-7BDA455D4E23}"/>
              </a:ext>
            </a:extLst>
          </p:cNvPr>
          <p:cNvGrpSpPr/>
          <p:nvPr/>
        </p:nvGrpSpPr>
        <p:grpSpPr>
          <a:xfrm>
            <a:off x="-11294" y="-16387"/>
            <a:ext cx="12225875" cy="6909904"/>
            <a:chOff x="-8470" y="-12291"/>
            <a:chExt cx="12200472" cy="6895547"/>
          </a:xfrm>
        </p:grpSpPr>
        <p:pic>
          <p:nvPicPr>
            <p:cNvPr id="7" name="Immagine 17">
              <a:extLst>
                <a:ext uri="{FF2B5EF4-FFF2-40B4-BE49-F238E27FC236}">
                  <a16:creationId xmlns:a16="http://schemas.microsoft.com/office/drawing/2014/main" id="{9350E72D-10BF-4976-A9AF-261D78FEAF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8241" y="2714521"/>
              <a:ext cx="3579238" cy="867450"/>
            </a:xfrm>
            <a:prstGeom prst="rect">
              <a:avLst/>
            </a:prstGeom>
          </p:spPr>
        </p:pic>
        <p:grpSp>
          <p:nvGrpSpPr>
            <p:cNvPr id="8" name="Gruppo 40">
              <a:extLst>
                <a:ext uri="{FF2B5EF4-FFF2-40B4-BE49-F238E27FC236}">
                  <a16:creationId xmlns:a16="http://schemas.microsoft.com/office/drawing/2014/main" id="{BC3F2578-55A7-4506-B728-3073E9946462}"/>
                </a:ext>
              </a:extLst>
            </p:cNvPr>
            <p:cNvGrpSpPr/>
            <p:nvPr userDrawn="1"/>
          </p:nvGrpSpPr>
          <p:grpSpPr>
            <a:xfrm>
              <a:off x="-8470" y="-12291"/>
              <a:ext cx="12200472" cy="6895547"/>
              <a:chOff x="-8470" y="-12291"/>
              <a:chExt cx="12200472" cy="6895547"/>
            </a:xfrm>
          </p:grpSpPr>
          <p:sp>
            <p:nvSpPr>
              <p:cNvPr id="9" name="Triangolo isoscele 37">
                <a:extLst>
                  <a:ext uri="{FF2B5EF4-FFF2-40B4-BE49-F238E27FC236}">
                    <a16:creationId xmlns:a16="http://schemas.microsoft.com/office/drawing/2014/main" id="{E9129138-BBAE-4DEE-897B-B36E270F347B}"/>
                  </a:ext>
                </a:extLst>
              </p:cNvPr>
              <p:cNvSpPr/>
              <p:nvPr userDrawn="1"/>
            </p:nvSpPr>
            <p:spPr>
              <a:xfrm rot="5400000">
                <a:off x="4390033" y="2103897"/>
                <a:ext cx="372400" cy="9169406"/>
              </a:xfrm>
              <a:prstGeom prst="triangle">
                <a:avLst>
                  <a:gd name="adj" fmla="val 98838"/>
                </a:avLst>
              </a:prstGeom>
              <a:solidFill>
                <a:srgbClr val="295172">
                  <a:alpha val="6000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36">
                <a:extLst>
                  <a:ext uri="{FF2B5EF4-FFF2-40B4-BE49-F238E27FC236}">
                    <a16:creationId xmlns:a16="http://schemas.microsoft.com/office/drawing/2014/main" id="{F4F6DF67-A0DF-4E6E-A3A1-EC0CAC55CDF8}"/>
                  </a:ext>
                </a:extLst>
              </p:cNvPr>
              <p:cNvSpPr/>
              <p:nvPr userDrawn="1"/>
            </p:nvSpPr>
            <p:spPr>
              <a:xfrm rot="5400000">
                <a:off x="-1976896" y="4470327"/>
                <a:ext cx="4381355" cy="444503"/>
              </a:xfrm>
              <a:prstGeom prst="triangle">
                <a:avLst>
                  <a:gd name="adj" fmla="val 100000"/>
                </a:avLst>
              </a:prstGeom>
              <a:solidFill>
                <a:srgbClr val="FF8552">
                  <a:alpha val="27843"/>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1" name="Triangolo isoscele 35">
                <a:extLst>
                  <a:ext uri="{FF2B5EF4-FFF2-40B4-BE49-F238E27FC236}">
                    <a16:creationId xmlns:a16="http://schemas.microsoft.com/office/drawing/2014/main" id="{E113677F-B141-4EFD-B6C4-E12493318752}"/>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2" name="Triangolo isoscele 27">
                <a:extLst>
                  <a:ext uri="{FF2B5EF4-FFF2-40B4-BE49-F238E27FC236}">
                    <a16:creationId xmlns:a16="http://schemas.microsoft.com/office/drawing/2014/main" id="{F2ECDFB0-73E0-4A3A-9886-0CC6D05B5DCE}"/>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3" name="Triangolo isoscele 30">
                <a:extLst>
                  <a:ext uri="{FF2B5EF4-FFF2-40B4-BE49-F238E27FC236}">
                    <a16:creationId xmlns:a16="http://schemas.microsoft.com/office/drawing/2014/main" id="{3E5ADACB-5CAF-48CF-9B42-6B76333A40B7}"/>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4" name="Triangolo isoscele 31">
                <a:extLst>
                  <a:ext uri="{FF2B5EF4-FFF2-40B4-BE49-F238E27FC236}">
                    <a16:creationId xmlns:a16="http://schemas.microsoft.com/office/drawing/2014/main" id="{CD666228-0434-4699-B962-D2AB64CDAD8E}"/>
                  </a:ext>
                </a:extLst>
              </p:cNvPr>
              <p:cNvSpPr/>
              <p:nvPr userDrawn="1"/>
            </p:nvSpPr>
            <p:spPr>
              <a:xfrm rot="16200000">
                <a:off x="10467438" y="-903295"/>
                <a:ext cx="824458" cy="2624666"/>
              </a:xfrm>
              <a:prstGeom prst="triangle">
                <a:avLst>
                  <a:gd name="adj" fmla="val 100000"/>
                </a:avLst>
              </a:prstGeom>
              <a:solidFill>
                <a:srgbClr val="FF8552">
                  <a:alpha val="49020"/>
                </a:srgbClr>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5" name="Triangolo isoscele 25">
                <a:extLst>
                  <a:ext uri="{FF2B5EF4-FFF2-40B4-BE49-F238E27FC236}">
                    <a16:creationId xmlns:a16="http://schemas.microsoft.com/office/drawing/2014/main" id="{8C8EC955-DB7E-4C9B-BFBD-E6A14F4BC38D}"/>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6" name="Triangolo isoscele 28">
                <a:extLst>
                  <a:ext uri="{FF2B5EF4-FFF2-40B4-BE49-F238E27FC236}">
                    <a16:creationId xmlns:a16="http://schemas.microsoft.com/office/drawing/2014/main" id="{56CC4258-CC1B-4001-926B-7CA28926ECE5}"/>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it-IT" sz="24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grpSp>
      <p:sp>
        <p:nvSpPr>
          <p:cNvPr id="17" name="CasellaDiTesto 42">
            <a:extLst>
              <a:ext uri="{FF2B5EF4-FFF2-40B4-BE49-F238E27FC236}">
                <a16:creationId xmlns:a16="http://schemas.microsoft.com/office/drawing/2014/main" id="{104211FA-8E2E-4D7E-B0E5-59222C848BA5}"/>
              </a:ext>
            </a:extLst>
          </p:cNvPr>
          <p:cNvSpPr txBox="1"/>
          <p:nvPr/>
        </p:nvSpPr>
        <p:spPr>
          <a:xfrm>
            <a:off x="456175" y="3904818"/>
            <a:ext cx="5187447" cy="584775"/>
          </a:xfrm>
          <a:prstGeom prst="rect">
            <a:avLst/>
          </a:prstGeom>
          <a:noFill/>
          <a:ln>
            <a:noFill/>
          </a:ln>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a:ln>
                  <a:noFill/>
                </a:ln>
                <a:solidFill>
                  <a:srgbClr val="7F97AA"/>
                </a:solidFill>
                <a:effectLst/>
                <a:uLnTx/>
                <a:uFillTx/>
              </a:rPr>
              <a:t>The 40th Annual Conference of the European Association for Computer Graphics, May 6-10, Genova, Italy</a:t>
            </a:r>
          </a:p>
        </p:txBody>
      </p:sp>
    </p:spTree>
    <p:extLst>
      <p:ext uri="{BB962C8B-B14F-4D97-AF65-F5344CB8AC3E}">
        <p14:creationId xmlns:p14="http://schemas.microsoft.com/office/powerpoint/2010/main" val="116934976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60377" y="22814"/>
            <a:ext cx="11287124" cy="834437"/>
          </a:xfrm>
          <a:prstGeom prst="rect">
            <a:avLst/>
          </a:prstGeom>
        </p:spPr>
      </p:pic>
      <p:sp>
        <p:nvSpPr>
          <p:cNvPr id="8" name="Title 1"/>
          <p:cNvSpPr>
            <a:spLocks noGrp="1"/>
          </p:cNvSpPr>
          <p:nvPr>
            <p:ph type="title"/>
          </p:nvPr>
        </p:nvSpPr>
        <p:spPr>
          <a:xfrm>
            <a:off x="521595" y="66677"/>
            <a:ext cx="11117511" cy="749801"/>
          </a:xfrm>
          <a:prstGeom prst="rect">
            <a:avLst/>
          </a:prstGeom>
          <a:solidFill>
            <a:srgbClr val="185C72">
              <a:alpha val="60000"/>
            </a:srgbClr>
          </a:solidFill>
          <a:ln>
            <a:noFill/>
          </a:ln>
        </p:spPr>
        <p:txBody>
          <a:bodyPr anchor="ctr"/>
          <a:lstStyle>
            <a:lvl1pPr>
              <a:defRPr lang="de-CH" sz="3200" dirty="0">
                <a:solidFill>
                  <a:schemeClr val="bg1"/>
                </a:solidFill>
              </a:defRPr>
            </a:lvl1pPr>
          </a:lstStyle>
          <a:p>
            <a:pPr lvl="0" algn="ctr"/>
            <a:r>
              <a:rPr lang="en-US" dirty="0"/>
              <a:t>Click to edit Master title style</a:t>
            </a:r>
            <a:endParaRPr lang="de-CH" dirty="0"/>
          </a:p>
        </p:txBody>
      </p:sp>
      <p:sp>
        <p:nvSpPr>
          <p:cNvPr id="9" name="Content Placeholder 2"/>
          <p:cNvSpPr>
            <a:spLocks noGrp="1"/>
          </p:cNvSpPr>
          <p:nvPr>
            <p:ph idx="1"/>
          </p:nvPr>
        </p:nvSpPr>
        <p:spPr>
          <a:xfrm>
            <a:off x="357187" y="1023520"/>
            <a:ext cx="11542713" cy="4719554"/>
          </a:xfrm>
          <a:prstGeom prst="rect">
            <a:avLst/>
          </a:prstGeom>
        </p:spPr>
        <p:txBody>
          <a:bodyPr/>
          <a:lstStyle>
            <a:lvl1pPr>
              <a:defRPr>
                <a:solidFill>
                  <a:srgbClr val="17435B"/>
                </a:solidFill>
                <a:latin typeface="Verdana" panose="020B0604030504040204" pitchFamily="34" charset="0"/>
                <a:ea typeface="Verdana" panose="020B0604030504040204" pitchFamily="34" charset="0"/>
                <a:cs typeface="Verdana" panose="020B0604030504040204" pitchFamily="34" charset="0"/>
              </a:defRPr>
            </a:lvl1pPr>
            <a:lvl2pPr>
              <a:defRPr>
                <a:solidFill>
                  <a:srgbClr val="17435B"/>
                </a:solidFill>
                <a:latin typeface="Verdana" panose="020B0604030504040204" pitchFamily="34" charset="0"/>
                <a:ea typeface="Verdana" panose="020B0604030504040204" pitchFamily="34" charset="0"/>
                <a:cs typeface="Verdana" panose="020B0604030504040204" pitchFamily="34" charset="0"/>
              </a:defRPr>
            </a:lvl2pPr>
            <a:lvl3pPr>
              <a:defRPr>
                <a:solidFill>
                  <a:srgbClr val="17435B"/>
                </a:solidFill>
                <a:latin typeface="Verdana" panose="020B0604030504040204" pitchFamily="34" charset="0"/>
                <a:ea typeface="Verdana" panose="020B0604030504040204" pitchFamily="34" charset="0"/>
                <a:cs typeface="Verdana" panose="020B0604030504040204" pitchFamily="34" charset="0"/>
              </a:defRPr>
            </a:lvl3pPr>
            <a:lvl4pPr>
              <a:defRPr>
                <a:solidFill>
                  <a:srgbClr val="17435B"/>
                </a:solidFill>
                <a:latin typeface="Verdana" panose="020B0604030504040204" pitchFamily="34" charset="0"/>
                <a:ea typeface="Verdana" panose="020B0604030504040204" pitchFamily="34" charset="0"/>
                <a:cs typeface="Verdana" panose="020B0604030504040204" pitchFamily="34" charset="0"/>
              </a:defRPr>
            </a:lvl4pPr>
            <a:lvl5pPr>
              <a:defRPr>
                <a:solidFill>
                  <a:srgbClr val="17435B"/>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CH" dirty="0"/>
          </a:p>
        </p:txBody>
      </p:sp>
      <p:sp>
        <p:nvSpPr>
          <p:cNvPr id="10" name="Footer Placeholder 4"/>
          <p:cNvSpPr>
            <a:spLocks noGrp="1"/>
          </p:cNvSpPr>
          <p:nvPr>
            <p:ph type="ftr" sz="quarter" idx="11"/>
          </p:nvPr>
        </p:nvSpPr>
        <p:spPr>
          <a:xfrm>
            <a:off x="4267200" y="6086475"/>
            <a:ext cx="6950243" cy="685800"/>
          </a:xfrm>
          <a:prstGeom prst="rect">
            <a:avLst/>
          </a:prstGeom>
        </p:spPr>
        <p:txBody>
          <a:bodyPr anchor="ctr"/>
          <a:lstStyle>
            <a:lvl1pPr>
              <a:defRPr sz="1400">
                <a:solidFill>
                  <a:srgbClr val="185C72"/>
                </a:solidFill>
                <a:latin typeface="Verdana" panose="020B0604030504040204" pitchFamily="34" charset="0"/>
                <a:ea typeface="Verdana" panose="020B0604030504040204" pitchFamily="34" charset="0"/>
                <a:cs typeface="Verdana" panose="020B0604030504040204" pitchFamily="34" charset="0"/>
              </a:defRPr>
            </a:lvl1pPr>
          </a:lstStyle>
          <a:p>
            <a:endParaRPr lang="de-CH" dirty="0"/>
          </a:p>
        </p:txBody>
      </p:sp>
      <p:sp>
        <p:nvSpPr>
          <p:cNvPr id="11" name="Slide Number Placeholder 5"/>
          <p:cNvSpPr>
            <a:spLocks noGrp="1"/>
          </p:cNvSpPr>
          <p:nvPr>
            <p:ph type="sldNum" sz="quarter" idx="12"/>
          </p:nvPr>
        </p:nvSpPr>
        <p:spPr>
          <a:xfrm>
            <a:off x="11217443" y="6086475"/>
            <a:ext cx="689811" cy="685800"/>
          </a:xfrm>
          <a:prstGeom prst="rect">
            <a:avLst/>
          </a:prstGeom>
        </p:spPr>
        <p:txBody>
          <a:bodyPr anchor="ctr"/>
          <a:lstStyle>
            <a:lvl1pPr algn="r">
              <a:defRPr sz="1400">
                <a:solidFill>
                  <a:srgbClr val="185C72"/>
                </a:solidFill>
                <a:latin typeface="Verdana" panose="020B0604030504040204" pitchFamily="34" charset="0"/>
                <a:ea typeface="Verdana" panose="020B0604030504040204" pitchFamily="34" charset="0"/>
                <a:cs typeface="Verdana" panose="020B0604030504040204" pitchFamily="34" charset="0"/>
              </a:defRPr>
            </a:lvl1pPr>
          </a:lstStyle>
          <a:p>
            <a:fld id="{3B5F642D-6A31-4596-8C22-CC368C1BDF36}" type="slidenum">
              <a:rPr lang="de-CH" smtClean="0"/>
              <a:pPr/>
              <a:t>‹#›</a:t>
            </a:fld>
            <a:endParaRPr lang="de-CH" dirty="0"/>
          </a:p>
        </p:txBody>
      </p:sp>
    </p:spTree>
    <p:extLst>
      <p:ext uri="{BB962C8B-B14F-4D97-AF65-F5344CB8AC3E}">
        <p14:creationId xmlns:p14="http://schemas.microsoft.com/office/powerpoint/2010/main" val="1926769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F6EE36E-696E-4116-BBD3-92045C5D70C3}" type="datetime1">
              <a:rPr lang="en-GB" smtClean="0"/>
              <a:t>08/05/2019</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D392A1A-B5AB-4E5C-8413-2A0AEA0B90E8}" type="slidenum">
              <a:rPr lang="en-GB" smtClean="0"/>
              <a:t>‹#›</a:t>
            </a:fld>
            <a:endParaRPr lang="en-GB"/>
          </a:p>
        </p:txBody>
      </p:sp>
    </p:spTree>
    <p:extLst>
      <p:ext uri="{BB962C8B-B14F-4D97-AF65-F5344CB8AC3E}">
        <p14:creationId xmlns:p14="http://schemas.microsoft.com/office/powerpoint/2010/main" val="40244873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69" r:id="rId6"/>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00.png"/><Relationship Id="rId5" Type="http://schemas.openxmlformats.org/officeDocument/2006/relationships/image" Target="../media/image590.png"/><Relationship Id="rId4" Type="http://schemas.openxmlformats.org/officeDocument/2006/relationships/image" Target="../media/image58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0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13" Type="http://schemas.microsoft.com/office/2007/relationships/hdphoto" Target="../media/hdphoto1.wdp"/><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20.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microsoft.com/office/2007/relationships/hdphoto" Target="../media/hdphoto2.wdp"/><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Image Reconstruction</a:t>
            </a:r>
          </a:p>
        </p:txBody>
      </p:sp>
      <p:sp>
        <p:nvSpPr>
          <p:cNvPr id="3" name="TextBox 2">
            <a:extLst>
              <a:ext uri="{FF2B5EF4-FFF2-40B4-BE49-F238E27FC236}">
                <a16:creationId xmlns:a16="http://schemas.microsoft.com/office/drawing/2014/main" id="{80E91EF9-A094-41C5-85E5-CBD51F60A1E1}"/>
              </a:ext>
            </a:extLst>
          </p:cNvPr>
          <p:cNvSpPr txBox="1"/>
          <p:nvPr/>
        </p:nvSpPr>
        <p:spPr>
          <a:xfrm>
            <a:off x="4064546" y="3975478"/>
            <a:ext cx="4062907" cy="1077218"/>
          </a:xfrm>
          <a:prstGeom prst="rect">
            <a:avLst/>
          </a:prstGeom>
          <a:noFill/>
        </p:spPr>
        <p:txBody>
          <a:bodyPr wrap="none" rtlCol="0">
            <a:spAutoFit/>
          </a:bodyPr>
          <a:lstStyle/>
          <a:p>
            <a:pPr algn="ctr"/>
            <a:r>
              <a:rPr lang="en-SG" sz="3200" dirty="0" err="1">
                <a:solidFill>
                  <a:schemeClr val="tx1">
                    <a:lumMod val="65000"/>
                    <a:lumOff val="35000"/>
                  </a:schemeClr>
                </a:solidFill>
              </a:rPr>
              <a:t>Binh</a:t>
            </a:r>
            <a:r>
              <a:rPr lang="en-SG" sz="3200" dirty="0">
                <a:solidFill>
                  <a:schemeClr val="tx1">
                    <a:lumMod val="65000"/>
                    <a:lumOff val="35000"/>
                  </a:schemeClr>
                </a:solidFill>
              </a:rPr>
              <a:t>-Son Hua</a:t>
            </a:r>
          </a:p>
          <a:p>
            <a:pPr algn="ctr"/>
            <a:r>
              <a:rPr lang="en-SG" sz="3200" dirty="0">
                <a:solidFill>
                  <a:schemeClr val="tx1">
                    <a:lumMod val="65000"/>
                    <a:lumOff val="35000"/>
                  </a:schemeClr>
                </a:solidFill>
              </a:rPr>
              <a:t>The University of Tokyo</a:t>
            </a:r>
            <a:endParaRPr lang="en-GB" sz="3200" dirty="0">
              <a:solidFill>
                <a:schemeClr val="tx1">
                  <a:lumMod val="65000"/>
                  <a:lumOff val="35000"/>
                </a:schemeClr>
              </a:solidFill>
            </a:endParaRPr>
          </a:p>
        </p:txBody>
      </p:sp>
    </p:spTree>
    <p:extLst>
      <p:ext uri="{BB962C8B-B14F-4D97-AF65-F5344CB8AC3E}">
        <p14:creationId xmlns:p14="http://schemas.microsoft.com/office/powerpoint/2010/main" val="1653548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
          <p:cNvSpPr>
            <a:spLocks noGrp="1"/>
          </p:cNvSpPr>
          <p:nvPr>
            <p:ph sz="quarter" idx="10"/>
          </p:nvPr>
        </p:nvSpPr>
        <p:spPr>
          <a:xfrm>
            <a:off x="794231" y="1164970"/>
            <a:ext cx="11305911" cy="3731684"/>
          </a:xfrm>
        </p:spPr>
        <p:txBody>
          <a:bodyPr>
            <a:normAutofit/>
          </a:bodyPr>
          <a:lstStyle/>
          <a:p>
            <a:pPr marL="0" indent="0">
              <a:buNone/>
            </a:pPr>
            <a:r>
              <a:rPr lang="en-US" sz="3200" dirty="0"/>
              <a:t>Find an image that best fits the estimated primal &amp; gradients</a:t>
            </a:r>
          </a:p>
          <a:p>
            <a:pPr marL="0" indent="0">
              <a:buNone/>
            </a:pPr>
            <a:endParaRPr lang="en-US" sz="1600" dirty="0"/>
          </a:p>
        </p:txBody>
      </p:sp>
      <p:sp>
        <p:nvSpPr>
          <p:cNvPr id="2" name="Title 1"/>
          <p:cNvSpPr>
            <a:spLocks noGrp="1"/>
          </p:cNvSpPr>
          <p:nvPr>
            <p:ph type="title"/>
          </p:nvPr>
        </p:nvSpPr>
        <p:spPr>
          <a:xfrm>
            <a:off x="794230" y="428579"/>
            <a:ext cx="10603541" cy="667933"/>
          </a:xfrm>
          <a:noFill/>
          <a:ln>
            <a:noFill/>
          </a:ln>
        </p:spPr>
        <p:txBody>
          <a:bodyPr vert="horz" lIns="91440" tIns="45720" rIns="91440" bIns="45720" rtlCol="0" anchor="ctr">
            <a:noAutofit/>
          </a:bodyPr>
          <a:lstStyle/>
          <a:p>
            <a:r>
              <a:rPr lang="en-US" sz="3200" dirty="0"/>
              <a:t>IMAGE RECONSTRUCTION</a:t>
            </a:r>
          </a:p>
        </p:txBody>
      </p:sp>
      <p:sp>
        <p:nvSpPr>
          <p:cNvPr id="13" name="Slide Number Placeholder 12"/>
          <p:cNvSpPr>
            <a:spLocks noGrp="1"/>
          </p:cNvSpPr>
          <p:nvPr>
            <p:ph type="sldNum" sz="quarter" idx="4294967295"/>
          </p:nvPr>
        </p:nvSpPr>
        <p:spPr>
          <a:xfrm>
            <a:off x="11501438" y="6086475"/>
            <a:ext cx="690562" cy="685800"/>
          </a:xfrm>
        </p:spPr>
        <p:txBody>
          <a:bodyPr/>
          <a:lstStyle/>
          <a:p>
            <a:fld id="{3B5F642D-6A31-4596-8C22-CC368C1BDF36}" type="slidenum">
              <a:rPr lang="de-CH" smtClean="0"/>
              <a:pPr/>
              <a:t>2</a:t>
            </a:fld>
            <a:endParaRPr lang="de-CH" dirty="0"/>
          </a:p>
        </p:txBody>
      </p:sp>
      <p:sp>
        <p:nvSpPr>
          <p:cNvPr id="4" name="Right Arrow 10"/>
          <p:cNvSpPr/>
          <p:nvPr/>
        </p:nvSpPr>
        <p:spPr>
          <a:xfrm>
            <a:off x="4684844" y="3987826"/>
            <a:ext cx="890838" cy="653997"/>
          </a:xfrm>
          <a:prstGeom prst="rightArrow">
            <a:avLst/>
          </a:prstGeom>
          <a:solidFill>
            <a:srgbClr val="248B9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400" dirty="0">
              <a:solidFill>
                <a:schemeClr val="bg1"/>
              </a:solidFill>
            </a:endParaRPr>
          </a:p>
        </p:txBody>
      </p:sp>
      <p:sp>
        <p:nvSpPr>
          <p:cNvPr id="5" name="TextBox 4"/>
          <p:cNvSpPr txBox="1"/>
          <p:nvPr/>
        </p:nvSpPr>
        <p:spPr>
          <a:xfrm>
            <a:off x="314122" y="2350945"/>
            <a:ext cx="1014701" cy="861774"/>
          </a:xfrm>
          <a:prstGeom prst="rect">
            <a:avLst/>
          </a:prstGeom>
          <a:noFill/>
        </p:spPr>
        <p:txBody>
          <a:bodyPr wrap="none" lIns="0" tIns="0" rIns="0" bIns="0" rtlCol="0">
            <a:spAutoFit/>
          </a:bodyPr>
          <a:lstStyle/>
          <a:p>
            <a:r>
              <a:rPr lang="en-US" sz="2800" dirty="0"/>
              <a:t>Primal </a:t>
            </a:r>
          </a:p>
          <a:p>
            <a:r>
              <a:rPr lang="en-US" sz="2800" dirty="0"/>
              <a:t>image</a:t>
            </a:r>
            <a:endParaRPr lang="en-US" sz="2800" dirty="0">
              <a:solidFill>
                <a:srgbClr val="FF0000"/>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7472" y="2060713"/>
            <a:ext cx="2563980" cy="144223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27472" y="3528577"/>
            <a:ext cx="2563980" cy="1442239"/>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27472" y="4989733"/>
            <a:ext cx="2563980" cy="1442239"/>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69074" y="2607276"/>
            <a:ext cx="6249313" cy="3515240"/>
          </a:xfrm>
          <a:prstGeom prst="rect">
            <a:avLst/>
          </a:prstGeom>
        </p:spPr>
      </p:pic>
      <p:sp>
        <p:nvSpPr>
          <p:cNvPr id="22" name="TextBox 21">
            <a:extLst>
              <a:ext uri="{FF2B5EF4-FFF2-40B4-BE49-F238E27FC236}">
                <a16:creationId xmlns:a16="http://schemas.microsoft.com/office/drawing/2014/main" id="{6769315E-7502-4928-B201-E7B7FEB04DB4}"/>
              </a:ext>
            </a:extLst>
          </p:cNvPr>
          <p:cNvSpPr txBox="1"/>
          <p:nvPr/>
        </p:nvSpPr>
        <p:spPr>
          <a:xfrm>
            <a:off x="296280" y="4610101"/>
            <a:ext cx="1411156" cy="430887"/>
          </a:xfrm>
          <a:prstGeom prst="rect">
            <a:avLst/>
          </a:prstGeom>
          <a:noFill/>
        </p:spPr>
        <p:txBody>
          <a:bodyPr wrap="none" lIns="0" tIns="0" rIns="0" bIns="0" rtlCol="0">
            <a:spAutoFit/>
          </a:bodyPr>
          <a:lstStyle/>
          <a:p>
            <a:r>
              <a:rPr lang="en-US" sz="2800" dirty="0"/>
              <a:t>Gradients</a:t>
            </a:r>
            <a:endParaRPr lang="en-US" sz="2800" dirty="0">
              <a:solidFill>
                <a:srgbClr val="FF0000"/>
              </a:solidFill>
            </a:endParaRPr>
          </a:p>
        </p:txBody>
      </p:sp>
    </p:spTree>
    <p:custDataLst>
      <p:tags r:id="rId1"/>
    </p:custDataLst>
    <p:extLst>
      <p:ext uri="{BB962C8B-B14F-4D97-AF65-F5344CB8AC3E}">
        <p14:creationId xmlns:p14="http://schemas.microsoft.com/office/powerpoint/2010/main" val="108366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2651061" y="337211"/>
            <a:ext cx="8205625" cy="667933"/>
          </a:xfrm>
        </p:spPr>
        <p:txBody>
          <a:bodyPr/>
          <a:lstStyle/>
          <a:p>
            <a:r>
              <a:rPr lang="en-SG" dirty="0"/>
              <a:t>POISSON RECONSTRUCTION</a:t>
            </a: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8143794-067A-49D7-BAD2-346C97126393}"/>
                  </a:ext>
                </a:extLst>
              </p:cNvPr>
              <p:cNvSpPr txBox="1"/>
              <p:nvPr/>
            </p:nvSpPr>
            <p:spPr>
              <a:xfrm>
                <a:off x="1877346" y="1738688"/>
                <a:ext cx="8440516" cy="12678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𝐼</m:t>
                      </m:r>
                      <m:r>
                        <a:rPr lang="en-US" sz="3200" i="1">
                          <a:latin typeface="Cambria Math" panose="02040503050406030204" pitchFamily="18" charset="0"/>
                        </a:rPr>
                        <m:t>=</m:t>
                      </m:r>
                      <m:sSub>
                        <m:sSubPr>
                          <m:ctrlPr>
                            <a:rPr lang="en-US" sz="3200" i="1">
                              <a:latin typeface="Cambria Math" panose="02040503050406030204" pitchFamily="18" charset="0"/>
                            </a:rPr>
                          </m:ctrlPr>
                        </m:sSubPr>
                        <m:e>
                          <m:r>
                            <m:rPr>
                              <m:sty m:val="p"/>
                            </m:rPr>
                            <a:rPr lang="en-US" sz="3200">
                              <a:latin typeface="Cambria Math" panose="02040503050406030204" pitchFamily="18" charset="0"/>
                            </a:rPr>
                            <m:t>argmin</m:t>
                          </m:r>
                        </m:e>
                        <m:sub>
                          <m:r>
                            <m:rPr>
                              <m:sty m:val="p"/>
                            </m:rPr>
                            <a:rPr lang="en-US" sz="3200">
                              <a:latin typeface="Cambria Math" panose="02040503050406030204" pitchFamily="18" charset="0"/>
                            </a:rPr>
                            <m:t>I</m:t>
                          </m:r>
                        </m:sub>
                      </m:sSub>
                      <m:r>
                        <a:rPr lang="en-US" sz="3200">
                          <a:latin typeface="Cambria Math" panose="02040503050406030204" pitchFamily="18" charset="0"/>
                        </a:rPr>
                        <m:t> </m:t>
                      </m:r>
                      <m:sSubSup>
                        <m:sSubSupPr>
                          <m:ctrlPr>
                            <a:rPr lang="en-US" sz="3200" i="1">
                              <a:latin typeface="Cambria Math" panose="02040503050406030204" pitchFamily="18" charset="0"/>
                            </a:rPr>
                          </m:ctrlPr>
                        </m:sSubSupPr>
                        <m:e>
                          <m:d>
                            <m:dPr>
                              <m:begChr m:val="‖"/>
                              <m:endChr m:val="‖"/>
                              <m:ctrlPr>
                                <a:rPr lang="en-US" sz="3200" i="1">
                                  <a:latin typeface="Cambria Math" panose="02040503050406030204" pitchFamily="18" charset="0"/>
                                </a:rPr>
                              </m:ctrlPr>
                            </m:dPr>
                            <m:e>
                              <m:d>
                                <m:dPr>
                                  <m:ctrlPr>
                                    <a:rPr lang="en-US" sz="3200" i="1">
                                      <a:latin typeface="Cambria Math" panose="02040503050406030204" pitchFamily="18" charset="0"/>
                                    </a:rPr>
                                  </m:ctrlPr>
                                </m:dPr>
                                <m:e>
                                  <m:m>
                                    <m:mPr>
                                      <m:mcs>
                                        <m:mc>
                                          <m:mcPr>
                                            <m:count m:val="1"/>
                                            <m:mcJc m:val="center"/>
                                          </m:mcPr>
                                        </m:mc>
                                      </m:mcs>
                                      <m:ctrlPr>
                                        <a:rPr lang="en-US" sz="3200" i="1">
                                          <a:latin typeface="Cambria Math" panose="02040503050406030204" pitchFamily="18" charset="0"/>
                                        </a:rPr>
                                      </m:ctrlPr>
                                    </m:mPr>
                                    <m:mr>
                                      <m:e>
                                        <m:sSup>
                                          <m:sSupPr>
                                            <m:ctrlPr>
                                              <a:rPr lang="en-US" sz="3200" i="1">
                                                <a:latin typeface="Cambria Math" panose="02040503050406030204" pitchFamily="18" charset="0"/>
                                              </a:rPr>
                                            </m:ctrlPr>
                                          </m:sSupPr>
                                          <m:e>
                                            <m:r>
                                              <m:rPr>
                                                <m:brk m:alnAt="7"/>
                                              </m:rPr>
                                              <a:rPr lang="en-US" sz="3200" i="1">
                                                <a:latin typeface="Cambria Math" panose="02040503050406030204" pitchFamily="18" charset="0"/>
                                              </a:rPr>
                                              <m:t>𝐻</m:t>
                                            </m:r>
                                          </m:e>
                                          <m:sup>
                                            <m:r>
                                              <a:rPr lang="en-US" sz="3200" i="1">
                                                <a:latin typeface="Cambria Math" panose="02040503050406030204" pitchFamily="18" charset="0"/>
                                              </a:rPr>
                                              <m:t>𝑑𝑥</m:t>
                                            </m:r>
                                          </m:sup>
                                        </m:sSup>
                                        <m:r>
                                          <m:rPr>
                                            <m:brk m:alnAt="7"/>
                                          </m:rPr>
                                          <a:rPr lang="en-US" sz="3200" i="1">
                                            <a:latin typeface="Cambria Math" panose="02040503050406030204" pitchFamily="18" charset="0"/>
                                          </a:rPr>
                                          <m:t>𝐼</m:t>
                                        </m:r>
                                      </m:e>
                                    </m:mr>
                                    <m:mr>
                                      <m:e>
                                        <m:sSup>
                                          <m:sSupPr>
                                            <m:ctrlPr>
                                              <a:rPr lang="en-US" sz="3200" i="1">
                                                <a:latin typeface="Cambria Math" panose="02040503050406030204" pitchFamily="18" charset="0"/>
                                              </a:rPr>
                                            </m:ctrlPr>
                                          </m:sSupPr>
                                          <m:e>
                                            <m:r>
                                              <a:rPr lang="en-US" sz="3200" i="1">
                                                <a:latin typeface="Cambria Math" panose="02040503050406030204" pitchFamily="18" charset="0"/>
                                              </a:rPr>
                                              <m:t>𝐻</m:t>
                                            </m:r>
                                          </m:e>
                                          <m:sup>
                                            <m:r>
                                              <a:rPr lang="en-US" sz="3200" i="1">
                                                <a:latin typeface="Cambria Math" panose="02040503050406030204" pitchFamily="18" charset="0"/>
                                              </a:rPr>
                                              <m:t>𝑑𝑦</m:t>
                                            </m:r>
                                          </m:sup>
                                        </m:sSup>
                                        <m:r>
                                          <a:rPr lang="en-US" sz="3200" i="1">
                                            <a:latin typeface="Cambria Math" panose="02040503050406030204" pitchFamily="18" charset="0"/>
                                          </a:rPr>
                                          <m:t>𝐼</m:t>
                                        </m:r>
                                      </m:e>
                                    </m:mr>
                                  </m:m>
                                </m:e>
                              </m:d>
                              <m:r>
                                <a:rPr lang="en-US" sz="3200" i="1">
                                  <a:latin typeface="Cambria Math" panose="02040503050406030204" pitchFamily="18" charset="0"/>
                                </a:rPr>
                                <m:t>−</m:t>
                              </m:r>
                              <m:d>
                                <m:dPr>
                                  <m:ctrlPr>
                                    <a:rPr lang="en-US" sz="3200" i="1">
                                      <a:latin typeface="Cambria Math" panose="02040503050406030204" pitchFamily="18" charset="0"/>
                                    </a:rPr>
                                  </m:ctrlPr>
                                </m:dPr>
                                <m:e>
                                  <m:m>
                                    <m:mPr>
                                      <m:mcs>
                                        <m:mc>
                                          <m:mcPr>
                                            <m:count m:val="1"/>
                                            <m:mcJc m:val="center"/>
                                          </m:mcPr>
                                        </m:mc>
                                      </m:mcs>
                                      <m:ctrlPr>
                                        <a:rPr lang="en-US" sz="3200" i="1">
                                          <a:latin typeface="Cambria Math" panose="02040503050406030204" pitchFamily="18" charset="0"/>
                                        </a:rPr>
                                      </m:ctrlPr>
                                    </m:mPr>
                                    <m:mr>
                                      <m:e>
                                        <m:sSub>
                                          <m:sSubPr>
                                            <m:ctrlPr>
                                              <a:rPr lang="en-US" sz="3200" b="1" i="1">
                                                <a:latin typeface="Cambria Math" panose="02040503050406030204" pitchFamily="18" charset="0"/>
                                              </a:rPr>
                                            </m:ctrlPr>
                                          </m:sSubPr>
                                          <m:e>
                                            <m:r>
                                              <m:rPr>
                                                <m:brk m:alnAt="7"/>
                                              </m:rPr>
                                              <a:rPr lang="en-US" sz="3200" b="1" i="1">
                                                <a:latin typeface="Cambria Math" panose="02040503050406030204" pitchFamily="18" charset="0"/>
                                              </a:rPr>
                                              <m:t>𝑮</m:t>
                                            </m:r>
                                          </m:e>
                                          <m:sub>
                                            <m:r>
                                              <m:rPr>
                                                <m:brk m:alnAt="7"/>
                                              </m:rPr>
                                              <a:rPr lang="en-US" sz="3200" b="1" i="1">
                                                <a:latin typeface="Cambria Math" panose="02040503050406030204" pitchFamily="18" charset="0"/>
                                              </a:rPr>
                                              <m:t>𝒙</m:t>
                                            </m:r>
                                          </m:sub>
                                        </m:sSub>
                                      </m:e>
                                    </m:mr>
                                    <m:mr>
                                      <m:e>
                                        <m:sSub>
                                          <m:sSubPr>
                                            <m:ctrlPr>
                                              <a:rPr lang="en-US" sz="3200" b="1" i="1">
                                                <a:latin typeface="Cambria Math" panose="02040503050406030204" pitchFamily="18" charset="0"/>
                                              </a:rPr>
                                            </m:ctrlPr>
                                          </m:sSubPr>
                                          <m:e>
                                            <m:r>
                                              <a:rPr lang="en-US" sz="3200" b="1" i="1">
                                                <a:latin typeface="Cambria Math" panose="02040503050406030204" pitchFamily="18" charset="0"/>
                                              </a:rPr>
                                              <m:t>𝑮</m:t>
                                            </m:r>
                                          </m:e>
                                          <m:sub>
                                            <m:r>
                                              <a:rPr lang="en-US" sz="3200" b="1" i="1">
                                                <a:latin typeface="Cambria Math" panose="02040503050406030204" pitchFamily="18" charset="0"/>
                                              </a:rPr>
                                              <m:t>𝒚</m:t>
                                            </m:r>
                                          </m:sub>
                                        </m:sSub>
                                      </m:e>
                                    </m:mr>
                                  </m:m>
                                </m:e>
                              </m:d>
                            </m:e>
                          </m:d>
                        </m:e>
                        <m:sub>
                          <m:r>
                            <a:rPr lang="en-US" sz="3200" i="1">
                              <a:latin typeface="Cambria Math" panose="02040503050406030204" pitchFamily="18" charset="0"/>
                            </a:rPr>
                            <m:t>2</m:t>
                          </m:r>
                        </m:sub>
                        <m:sup>
                          <m:r>
                            <a:rPr lang="en-US" sz="3200" i="1">
                              <a:latin typeface="Cambria Math" panose="02040503050406030204" pitchFamily="18" charset="0"/>
                            </a:rPr>
                            <m:t>2</m:t>
                          </m:r>
                        </m:sup>
                      </m:sSubSup>
                      <m:r>
                        <a:rPr lang="en-US" sz="3200" i="1">
                          <a:latin typeface="Cambria Math" panose="02040503050406030204" pitchFamily="18" charset="0"/>
                        </a:rPr>
                        <m:t>+</m:t>
                      </m:r>
                      <m:sSubSup>
                        <m:sSubSupPr>
                          <m:ctrlPr>
                            <a:rPr lang="en-US" sz="3200" i="1">
                              <a:latin typeface="Cambria Math" panose="02040503050406030204" pitchFamily="18" charset="0"/>
                            </a:rPr>
                          </m:ctrlPr>
                        </m:sSubSupPr>
                        <m:e>
                          <m:d>
                            <m:dPr>
                              <m:begChr m:val="‖"/>
                              <m:endChr m:val="‖"/>
                              <m:ctrlPr>
                                <a:rPr lang="en-US" sz="3200" i="1">
                                  <a:latin typeface="Cambria Math" panose="02040503050406030204" pitchFamily="18" charset="0"/>
                                </a:rPr>
                              </m:ctrlPr>
                            </m:dPr>
                            <m:e>
                              <m:r>
                                <a:rPr lang="en-US" sz="3200" i="1">
                                  <a:latin typeface="Cambria Math" panose="02040503050406030204" pitchFamily="18" charset="0"/>
                                </a:rPr>
                                <m:t>𝛼</m:t>
                              </m:r>
                              <m:d>
                                <m:dPr>
                                  <m:ctrlPr>
                                    <a:rPr lang="en-US" sz="3200" i="1">
                                      <a:latin typeface="Cambria Math" panose="02040503050406030204" pitchFamily="18" charset="0"/>
                                    </a:rPr>
                                  </m:ctrlPr>
                                </m:dPr>
                                <m:e>
                                  <m:r>
                                    <a:rPr lang="en-US" sz="3200" i="1">
                                      <a:latin typeface="Cambria Math" panose="02040503050406030204" pitchFamily="18" charset="0"/>
                                    </a:rPr>
                                    <m:t>𝐼</m:t>
                                  </m:r>
                                  <m:r>
                                    <a:rPr lang="en-US" sz="3200" i="1">
                                      <a:latin typeface="Cambria Math" panose="02040503050406030204" pitchFamily="18" charset="0"/>
                                    </a:rPr>
                                    <m:t> −</m:t>
                                  </m:r>
                                  <m:r>
                                    <a:rPr lang="en-US" sz="3200" b="1" i="1">
                                      <a:latin typeface="Cambria Math" panose="02040503050406030204" pitchFamily="18" charset="0"/>
                                    </a:rPr>
                                    <m:t>𝑷</m:t>
                                  </m:r>
                                </m:e>
                              </m:d>
                            </m:e>
                          </m:d>
                        </m:e>
                        <m:sub>
                          <m:r>
                            <a:rPr lang="en-US" sz="3200" i="1">
                              <a:latin typeface="Cambria Math" panose="02040503050406030204" pitchFamily="18" charset="0"/>
                            </a:rPr>
                            <m:t>2</m:t>
                          </m:r>
                        </m:sub>
                        <m:sup>
                          <m:r>
                            <a:rPr lang="en-US" sz="3200" i="1">
                              <a:latin typeface="Cambria Math" panose="02040503050406030204" pitchFamily="18" charset="0"/>
                            </a:rPr>
                            <m:t>2</m:t>
                          </m:r>
                        </m:sup>
                      </m:sSubSup>
                    </m:oMath>
                  </m:oMathPara>
                </a14:m>
                <a:endParaRPr lang="en-US" sz="3200" dirty="0"/>
              </a:p>
            </p:txBody>
          </p:sp>
        </mc:Choice>
        <mc:Fallback xmlns="">
          <p:sp>
            <p:nvSpPr>
              <p:cNvPr id="5" name="TextBox 4">
                <a:extLst>
                  <a:ext uri="{FF2B5EF4-FFF2-40B4-BE49-F238E27FC236}">
                    <a16:creationId xmlns:a16="http://schemas.microsoft.com/office/drawing/2014/main" id="{98143794-067A-49D7-BAD2-346C97126393}"/>
                  </a:ext>
                </a:extLst>
              </p:cNvPr>
              <p:cNvSpPr txBox="1">
                <a:spLocks noRot="1" noChangeAspect="1" noMove="1" noResize="1" noEditPoints="1" noAdjustHandles="1" noChangeArrowheads="1" noChangeShapeType="1" noTextEdit="1"/>
              </p:cNvSpPr>
              <p:nvPr/>
            </p:nvSpPr>
            <p:spPr>
              <a:xfrm>
                <a:off x="1877346" y="1738688"/>
                <a:ext cx="8440516" cy="1267848"/>
              </a:xfrm>
              <a:prstGeom prst="rect">
                <a:avLst/>
              </a:prstGeom>
              <a:blipFill>
                <a:blip r:embed="rId3"/>
                <a:stretch>
                  <a:fillRect/>
                </a:stretch>
              </a:blipFill>
            </p:spPr>
            <p:txBody>
              <a:bodyPr/>
              <a:lstStyle/>
              <a:p>
                <a:r>
                  <a:rPr lang="en-GB">
                    <a:noFill/>
                  </a:rPr>
                  <a:t> </a:t>
                </a:r>
              </a:p>
            </p:txBody>
          </p:sp>
        </mc:Fallback>
      </mc:AlternateContent>
      <p:sp>
        <p:nvSpPr>
          <p:cNvPr id="6" name="Right Brace 5">
            <a:extLst>
              <a:ext uri="{FF2B5EF4-FFF2-40B4-BE49-F238E27FC236}">
                <a16:creationId xmlns:a16="http://schemas.microsoft.com/office/drawing/2014/main" id="{1DAE17F2-512B-43E5-89FC-30073213CC0F}"/>
              </a:ext>
            </a:extLst>
          </p:cNvPr>
          <p:cNvSpPr/>
          <p:nvPr/>
        </p:nvSpPr>
        <p:spPr>
          <a:xfrm rot="5400000">
            <a:off x="5592321" y="1441587"/>
            <a:ext cx="538855" cy="352213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7" name="Right Brace 6">
            <a:extLst>
              <a:ext uri="{FF2B5EF4-FFF2-40B4-BE49-F238E27FC236}">
                <a16:creationId xmlns:a16="http://schemas.microsoft.com/office/drawing/2014/main" id="{4F3860E5-6BA2-40EF-BCA1-ED7BBC2AD3BC}"/>
              </a:ext>
            </a:extLst>
          </p:cNvPr>
          <p:cNvSpPr/>
          <p:nvPr/>
        </p:nvSpPr>
        <p:spPr>
          <a:xfrm rot="5400000">
            <a:off x="8859758" y="2096236"/>
            <a:ext cx="538855" cy="219649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8" name="TextBox 7">
            <a:extLst>
              <a:ext uri="{FF2B5EF4-FFF2-40B4-BE49-F238E27FC236}">
                <a16:creationId xmlns:a16="http://schemas.microsoft.com/office/drawing/2014/main" id="{F515CEE2-A324-456E-B842-FD3A6AF6BA52}"/>
              </a:ext>
            </a:extLst>
          </p:cNvPr>
          <p:cNvSpPr txBox="1"/>
          <p:nvPr/>
        </p:nvSpPr>
        <p:spPr>
          <a:xfrm>
            <a:off x="4561816" y="3491435"/>
            <a:ext cx="2542106" cy="584775"/>
          </a:xfrm>
          <a:prstGeom prst="rect">
            <a:avLst/>
          </a:prstGeom>
          <a:noFill/>
        </p:spPr>
        <p:txBody>
          <a:bodyPr wrap="none" rtlCol="0">
            <a:spAutoFit/>
          </a:bodyPr>
          <a:lstStyle/>
          <a:p>
            <a:r>
              <a:rPr lang="en-US" sz="3200" dirty="0"/>
              <a:t>Gradient term</a:t>
            </a:r>
          </a:p>
        </p:txBody>
      </p:sp>
      <p:sp>
        <p:nvSpPr>
          <p:cNvPr id="9" name="TextBox 8">
            <a:extLst>
              <a:ext uri="{FF2B5EF4-FFF2-40B4-BE49-F238E27FC236}">
                <a16:creationId xmlns:a16="http://schemas.microsoft.com/office/drawing/2014/main" id="{03535209-A80F-4E22-AB47-AA8441B85042}"/>
              </a:ext>
            </a:extLst>
          </p:cNvPr>
          <p:cNvSpPr txBox="1"/>
          <p:nvPr/>
        </p:nvSpPr>
        <p:spPr>
          <a:xfrm>
            <a:off x="8022983" y="3472082"/>
            <a:ext cx="2155142" cy="584775"/>
          </a:xfrm>
          <a:prstGeom prst="rect">
            <a:avLst/>
          </a:prstGeom>
          <a:noFill/>
        </p:spPr>
        <p:txBody>
          <a:bodyPr wrap="none" rtlCol="0">
            <a:spAutoFit/>
          </a:bodyPr>
          <a:lstStyle/>
          <a:p>
            <a:r>
              <a:rPr lang="en-US" sz="3200" dirty="0"/>
              <a:t>Primal term</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43675CB-5C66-46D2-8635-E494FF88B130}"/>
                  </a:ext>
                </a:extLst>
              </p:cNvPr>
              <p:cNvSpPr txBox="1"/>
              <p:nvPr/>
            </p:nvSpPr>
            <p:spPr>
              <a:xfrm>
                <a:off x="1877345" y="4279410"/>
                <a:ext cx="8645700" cy="13114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𝐼</m:t>
                      </m:r>
                      <m:r>
                        <a:rPr lang="en-US" sz="3200" i="1">
                          <a:latin typeface="Cambria Math" panose="02040503050406030204" pitchFamily="18" charset="0"/>
                        </a:rPr>
                        <m:t>=</m:t>
                      </m:r>
                      <m:sSub>
                        <m:sSubPr>
                          <m:ctrlPr>
                            <a:rPr lang="en-US" sz="3200" i="1">
                              <a:latin typeface="Cambria Math" panose="02040503050406030204" pitchFamily="18" charset="0"/>
                            </a:rPr>
                          </m:ctrlPr>
                        </m:sSubPr>
                        <m:e>
                          <m:r>
                            <m:rPr>
                              <m:sty m:val="p"/>
                            </m:rPr>
                            <a:rPr lang="en-US" sz="3200">
                              <a:latin typeface="Cambria Math" panose="02040503050406030204" pitchFamily="18" charset="0"/>
                            </a:rPr>
                            <m:t>argmin</m:t>
                          </m:r>
                        </m:e>
                        <m:sub>
                          <m:r>
                            <m:rPr>
                              <m:sty m:val="p"/>
                            </m:rPr>
                            <a:rPr lang="en-US" sz="3200">
                              <a:latin typeface="Cambria Math" panose="02040503050406030204" pitchFamily="18" charset="0"/>
                            </a:rPr>
                            <m:t>I</m:t>
                          </m:r>
                        </m:sub>
                      </m:sSub>
                      <m:r>
                        <a:rPr lang="en-US" sz="3200">
                          <a:latin typeface="Cambria Math" panose="02040503050406030204" pitchFamily="18" charset="0"/>
                        </a:rPr>
                        <m:t> </m:t>
                      </m:r>
                      <m:sSubSup>
                        <m:sSubSupPr>
                          <m:ctrlPr>
                            <a:rPr lang="en-US" sz="3200" i="1">
                              <a:latin typeface="Cambria Math" panose="02040503050406030204" pitchFamily="18" charset="0"/>
                            </a:rPr>
                          </m:ctrlPr>
                        </m:sSubSupPr>
                        <m:e>
                          <m:d>
                            <m:dPr>
                              <m:begChr m:val="‖"/>
                              <m:endChr m:val="‖"/>
                              <m:ctrlPr>
                                <a:rPr lang="en-US" sz="3200" i="1">
                                  <a:latin typeface="Cambria Math" panose="02040503050406030204" pitchFamily="18" charset="0"/>
                                </a:rPr>
                              </m:ctrlPr>
                            </m:dPr>
                            <m:e>
                              <m:d>
                                <m:dPr>
                                  <m:ctrlPr>
                                    <a:rPr lang="en-US" sz="3200" i="1">
                                      <a:latin typeface="Cambria Math" panose="02040503050406030204" pitchFamily="18" charset="0"/>
                                    </a:rPr>
                                  </m:ctrlPr>
                                </m:dPr>
                                <m:e>
                                  <m:m>
                                    <m:mPr>
                                      <m:mcs>
                                        <m:mc>
                                          <m:mcPr>
                                            <m:count m:val="1"/>
                                            <m:mcJc m:val="center"/>
                                          </m:mcPr>
                                        </m:mc>
                                      </m:mcs>
                                      <m:ctrlPr>
                                        <a:rPr lang="en-US" sz="3200" i="1">
                                          <a:latin typeface="Cambria Math" panose="02040503050406030204" pitchFamily="18" charset="0"/>
                                        </a:rPr>
                                      </m:ctrlPr>
                                    </m:mPr>
                                    <m:mr>
                                      <m:e>
                                        <m:sSup>
                                          <m:sSupPr>
                                            <m:ctrlPr>
                                              <a:rPr lang="en-US" sz="3200" i="1">
                                                <a:latin typeface="Cambria Math" panose="02040503050406030204" pitchFamily="18" charset="0"/>
                                              </a:rPr>
                                            </m:ctrlPr>
                                          </m:sSupPr>
                                          <m:e>
                                            <m:r>
                                              <m:rPr>
                                                <m:brk m:alnAt="7"/>
                                              </m:rPr>
                                              <a:rPr lang="en-US" sz="3200" i="1">
                                                <a:latin typeface="Cambria Math" panose="02040503050406030204" pitchFamily="18" charset="0"/>
                                              </a:rPr>
                                              <m:t>𝐻</m:t>
                                            </m:r>
                                          </m:e>
                                          <m:sup>
                                            <m:r>
                                              <a:rPr lang="en-US" sz="3200" i="1">
                                                <a:latin typeface="Cambria Math" panose="02040503050406030204" pitchFamily="18" charset="0"/>
                                              </a:rPr>
                                              <m:t>𝑑𝑥</m:t>
                                            </m:r>
                                          </m:sup>
                                        </m:sSup>
                                        <m:r>
                                          <m:rPr>
                                            <m:brk m:alnAt="7"/>
                                          </m:rPr>
                                          <a:rPr lang="en-US" sz="3200" i="1">
                                            <a:latin typeface="Cambria Math" panose="02040503050406030204" pitchFamily="18" charset="0"/>
                                          </a:rPr>
                                          <m:t>𝐼</m:t>
                                        </m:r>
                                      </m:e>
                                    </m:mr>
                                    <m:mr>
                                      <m:e>
                                        <m:sSup>
                                          <m:sSupPr>
                                            <m:ctrlPr>
                                              <a:rPr lang="en-US" sz="3200" i="1">
                                                <a:latin typeface="Cambria Math" panose="02040503050406030204" pitchFamily="18" charset="0"/>
                                              </a:rPr>
                                            </m:ctrlPr>
                                          </m:sSupPr>
                                          <m:e>
                                            <m:r>
                                              <a:rPr lang="en-US" sz="3200" i="1">
                                                <a:latin typeface="Cambria Math" panose="02040503050406030204" pitchFamily="18" charset="0"/>
                                              </a:rPr>
                                              <m:t>𝐻</m:t>
                                            </m:r>
                                          </m:e>
                                          <m:sup>
                                            <m:r>
                                              <a:rPr lang="en-US" sz="3200" i="1">
                                                <a:latin typeface="Cambria Math" panose="02040503050406030204" pitchFamily="18" charset="0"/>
                                              </a:rPr>
                                              <m:t>𝑑𝑦</m:t>
                                            </m:r>
                                          </m:sup>
                                        </m:sSup>
                                        <m:r>
                                          <a:rPr lang="en-US" sz="3200" i="1">
                                            <a:latin typeface="Cambria Math" panose="02040503050406030204" pitchFamily="18" charset="0"/>
                                          </a:rPr>
                                          <m:t>𝐼</m:t>
                                        </m:r>
                                      </m:e>
                                    </m:mr>
                                  </m:m>
                                </m:e>
                              </m:d>
                              <m:r>
                                <a:rPr lang="en-US" sz="3200" i="1">
                                  <a:latin typeface="Cambria Math" panose="02040503050406030204" pitchFamily="18" charset="0"/>
                                </a:rPr>
                                <m:t>−</m:t>
                              </m:r>
                              <m:d>
                                <m:dPr>
                                  <m:ctrlPr>
                                    <a:rPr lang="en-US" sz="3200" i="1">
                                      <a:latin typeface="Cambria Math" panose="02040503050406030204" pitchFamily="18" charset="0"/>
                                    </a:rPr>
                                  </m:ctrlPr>
                                </m:dPr>
                                <m:e>
                                  <m:m>
                                    <m:mPr>
                                      <m:mcs>
                                        <m:mc>
                                          <m:mcPr>
                                            <m:count m:val="1"/>
                                            <m:mcJc m:val="center"/>
                                          </m:mcPr>
                                        </m:mc>
                                      </m:mcs>
                                      <m:ctrlPr>
                                        <a:rPr lang="en-US" sz="3200" i="1">
                                          <a:latin typeface="Cambria Math" panose="02040503050406030204" pitchFamily="18" charset="0"/>
                                        </a:rPr>
                                      </m:ctrlPr>
                                    </m:mPr>
                                    <m:mr>
                                      <m:e>
                                        <m:sSub>
                                          <m:sSubPr>
                                            <m:ctrlPr>
                                              <a:rPr lang="en-US" sz="3200" b="1" i="1">
                                                <a:latin typeface="Cambria Math" panose="02040503050406030204" pitchFamily="18" charset="0"/>
                                              </a:rPr>
                                            </m:ctrlPr>
                                          </m:sSubPr>
                                          <m:e>
                                            <m:r>
                                              <m:rPr>
                                                <m:brk m:alnAt="7"/>
                                              </m:rPr>
                                              <a:rPr lang="en-US" sz="3200" b="1" i="1">
                                                <a:latin typeface="Cambria Math" panose="02040503050406030204" pitchFamily="18" charset="0"/>
                                              </a:rPr>
                                              <m:t>𝑮</m:t>
                                            </m:r>
                                          </m:e>
                                          <m:sub>
                                            <m:r>
                                              <m:rPr>
                                                <m:brk m:alnAt="7"/>
                                              </m:rPr>
                                              <a:rPr lang="en-US" sz="3200" b="1" i="1">
                                                <a:latin typeface="Cambria Math" panose="02040503050406030204" pitchFamily="18" charset="0"/>
                                              </a:rPr>
                                              <m:t>𝒙</m:t>
                                            </m:r>
                                          </m:sub>
                                        </m:sSub>
                                      </m:e>
                                    </m:mr>
                                    <m:mr>
                                      <m:e>
                                        <m:sSub>
                                          <m:sSubPr>
                                            <m:ctrlPr>
                                              <a:rPr lang="en-US" sz="3200" b="1" i="1">
                                                <a:latin typeface="Cambria Math" panose="02040503050406030204" pitchFamily="18" charset="0"/>
                                              </a:rPr>
                                            </m:ctrlPr>
                                          </m:sSubPr>
                                          <m:e>
                                            <m:r>
                                              <a:rPr lang="en-US" sz="3200" b="1" i="1">
                                                <a:latin typeface="Cambria Math" panose="02040503050406030204" pitchFamily="18" charset="0"/>
                                              </a:rPr>
                                              <m:t>𝑮</m:t>
                                            </m:r>
                                          </m:e>
                                          <m:sub>
                                            <m:r>
                                              <a:rPr lang="en-US" sz="3200" b="1" i="1">
                                                <a:latin typeface="Cambria Math" panose="02040503050406030204" pitchFamily="18" charset="0"/>
                                              </a:rPr>
                                              <m:t>𝒚</m:t>
                                            </m:r>
                                          </m:sub>
                                        </m:sSub>
                                      </m:e>
                                    </m:mr>
                                  </m:m>
                                </m:e>
                              </m:d>
                            </m:e>
                          </m:d>
                        </m:e>
                        <m:sub>
                          <m:r>
                            <a:rPr lang="en-SG" sz="3200" i="1">
                              <a:latin typeface="Cambria Math" panose="02040503050406030204" pitchFamily="18" charset="0"/>
                            </a:rPr>
                            <m:t>1</m:t>
                          </m:r>
                        </m:sub>
                        <m:sup/>
                      </m:sSubSup>
                      <m:r>
                        <a:rPr lang="en-US" sz="3200" i="1">
                          <a:latin typeface="Cambria Math" panose="02040503050406030204" pitchFamily="18" charset="0"/>
                        </a:rPr>
                        <m:t>+</m:t>
                      </m:r>
                      <m:sSubSup>
                        <m:sSubSupPr>
                          <m:ctrlPr>
                            <a:rPr lang="en-US" sz="3200" i="1">
                              <a:latin typeface="Cambria Math" panose="02040503050406030204" pitchFamily="18" charset="0"/>
                            </a:rPr>
                          </m:ctrlPr>
                        </m:sSubSupPr>
                        <m:e>
                          <m:d>
                            <m:dPr>
                              <m:begChr m:val="‖"/>
                              <m:endChr m:val="‖"/>
                              <m:ctrlPr>
                                <a:rPr lang="en-US" sz="3200" i="1">
                                  <a:latin typeface="Cambria Math" panose="02040503050406030204" pitchFamily="18" charset="0"/>
                                </a:rPr>
                              </m:ctrlPr>
                            </m:dPr>
                            <m:e>
                              <m:r>
                                <a:rPr lang="en-US" sz="3200" i="1">
                                  <a:latin typeface="Cambria Math" panose="02040503050406030204" pitchFamily="18" charset="0"/>
                                </a:rPr>
                                <m:t>𝛼</m:t>
                              </m:r>
                              <m:d>
                                <m:dPr>
                                  <m:ctrlPr>
                                    <a:rPr lang="en-US" sz="3200" i="1">
                                      <a:latin typeface="Cambria Math" panose="02040503050406030204" pitchFamily="18" charset="0"/>
                                    </a:rPr>
                                  </m:ctrlPr>
                                </m:dPr>
                                <m:e>
                                  <m:r>
                                    <a:rPr lang="en-US" sz="3200" i="1">
                                      <a:latin typeface="Cambria Math" panose="02040503050406030204" pitchFamily="18" charset="0"/>
                                    </a:rPr>
                                    <m:t>𝐼</m:t>
                                  </m:r>
                                  <m:r>
                                    <a:rPr lang="en-US" sz="3200" i="1">
                                      <a:latin typeface="Cambria Math" panose="02040503050406030204" pitchFamily="18" charset="0"/>
                                    </a:rPr>
                                    <m:t> −</m:t>
                                  </m:r>
                                  <m:r>
                                    <a:rPr lang="en-US" sz="3200" b="1" i="1">
                                      <a:latin typeface="Cambria Math" panose="02040503050406030204" pitchFamily="18" charset="0"/>
                                    </a:rPr>
                                    <m:t>𝑷</m:t>
                                  </m:r>
                                </m:e>
                              </m:d>
                            </m:e>
                          </m:d>
                        </m:e>
                        <m:sub>
                          <m:r>
                            <a:rPr lang="en-SG" sz="3200" i="1">
                              <a:latin typeface="Cambria Math" panose="02040503050406030204" pitchFamily="18" charset="0"/>
                            </a:rPr>
                            <m:t>1</m:t>
                          </m:r>
                        </m:sub>
                        <m:sup/>
                      </m:sSubSup>
                    </m:oMath>
                  </m:oMathPara>
                </a14:m>
                <a:endParaRPr lang="en-US" sz="3200" dirty="0"/>
              </a:p>
            </p:txBody>
          </p:sp>
        </mc:Choice>
        <mc:Fallback xmlns="">
          <p:sp>
            <p:nvSpPr>
              <p:cNvPr id="10" name="TextBox 9">
                <a:extLst>
                  <a:ext uri="{FF2B5EF4-FFF2-40B4-BE49-F238E27FC236}">
                    <a16:creationId xmlns:a16="http://schemas.microsoft.com/office/drawing/2014/main" id="{843675CB-5C66-46D2-8635-E494FF88B130}"/>
                  </a:ext>
                </a:extLst>
              </p:cNvPr>
              <p:cNvSpPr txBox="1">
                <a:spLocks noRot="1" noChangeAspect="1" noMove="1" noResize="1" noEditPoints="1" noAdjustHandles="1" noChangeArrowheads="1" noChangeShapeType="1" noTextEdit="1"/>
              </p:cNvSpPr>
              <p:nvPr/>
            </p:nvSpPr>
            <p:spPr>
              <a:xfrm>
                <a:off x="1877345" y="4279410"/>
                <a:ext cx="8645700" cy="1311449"/>
              </a:xfrm>
              <a:prstGeom prst="rect">
                <a:avLst/>
              </a:prstGeom>
              <a:blipFill>
                <a:blip r:embed="rId4"/>
                <a:stretch>
                  <a:fillRect/>
                </a:stretch>
              </a:blipFill>
            </p:spPr>
            <p:txBody>
              <a:bodyPr/>
              <a:lstStyle/>
              <a:p>
                <a:r>
                  <a:rPr lang="en-GB">
                    <a:noFill/>
                  </a:rPr>
                  <a:t> </a:t>
                </a:r>
              </a:p>
            </p:txBody>
          </p:sp>
        </mc:Fallback>
      </mc:AlternateContent>
      <p:sp>
        <p:nvSpPr>
          <p:cNvPr id="11" name="Right Brace 10">
            <a:extLst>
              <a:ext uri="{FF2B5EF4-FFF2-40B4-BE49-F238E27FC236}">
                <a16:creationId xmlns:a16="http://schemas.microsoft.com/office/drawing/2014/main" id="{EC28913B-1F10-417C-8B79-0E4DE78447D8}"/>
              </a:ext>
            </a:extLst>
          </p:cNvPr>
          <p:cNvSpPr/>
          <p:nvPr/>
        </p:nvSpPr>
        <p:spPr>
          <a:xfrm rot="5400000">
            <a:off x="5592321" y="3982309"/>
            <a:ext cx="538855" cy="352213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12" name="Right Brace 11">
            <a:extLst>
              <a:ext uri="{FF2B5EF4-FFF2-40B4-BE49-F238E27FC236}">
                <a16:creationId xmlns:a16="http://schemas.microsoft.com/office/drawing/2014/main" id="{AA6EEDE8-3D16-4E85-ACE9-6E986E487EED}"/>
              </a:ext>
            </a:extLst>
          </p:cNvPr>
          <p:cNvSpPr/>
          <p:nvPr/>
        </p:nvSpPr>
        <p:spPr>
          <a:xfrm rot="5400000">
            <a:off x="8859758" y="4636957"/>
            <a:ext cx="538855" cy="219649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13" name="TextBox 12">
            <a:extLst>
              <a:ext uri="{FF2B5EF4-FFF2-40B4-BE49-F238E27FC236}">
                <a16:creationId xmlns:a16="http://schemas.microsoft.com/office/drawing/2014/main" id="{D74DA54C-966B-46FD-B4A5-F53092540315}"/>
              </a:ext>
            </a:extLst>
          </p:cNvPr>
          <p:cNvSpPr txBox="1"/>
          <p:nvPr/>
        </p:nvSpPr>
        <p:spPr>
          <a:xfrm>
            <a:off x="4561816" y="6032157"/>
            <a:ext cx="2542106" cy="584775"/>
          </a:xfrm>
          <a:prstGeom prst="rect">
            <a:avLst/>
          </a:prstGeom>
          <a:noFill/>
        </p:spPr>
        <p:txBody>
          <a:bodyPr wrap="none" rtlCol="0">
            <a:spAutoFit/>
          </a:bodyPr>
          <a:lstStyle/>
          <a:p>
            <a:r>
              <a:rPr lang="en-US" sz="3200" dirty="0"/>
              <a:t>Gradient term</a:t>
            </a:r>
          </a:p>
        </p:txBody>
      </p:sp>
      <p:sp>
        <p:nvSpPr>
          <p:cNvPr id="14" name="TextBox 13">
            <a:extLst>
              <a:ext uri="{FF2B5EF4-FFF2-40B4-BE49-F238E27FC236}">
                <a16:creationId xmlns:a16="http://schemas.microsoft.com/office/drawing/2014/main" id="{3DA92CD0-CA66-4AE8-9699-C5BB9F0A936A}"/>
              </a:ext>
            </a:extLst>
          </p:cNvPr>
          <p:cNvSpPr txBox="1"/>
          <p:nvPr/>
        </p:nvSpPr>
        <p:spPr>
          <a:xfrm>
            <a:off x="8022983" y="6012803"/>
            <a:ext cx="2155142" cy="584775"/>
          </a:xfrm>
          <a:prstGeom prst="rect">
            <a:avLst/>
          </a:prstGeom>
          <a:noFill/>
        </p:spPr>
        <p:txBody>
          <a:bodyPr wrap="none" rtlCol="0">
            <a:spAutoFit/>
          </a:bodyPr>
          <a:lstStyle/>
          <a:p>
            <a:r>
              <a:rPr lang="en-US" sz="3200" dirty="0"/>
              <a:t>Primal term</a:t>
            </a:r>
          </a:p>
        </p:txBody>
      </p:sp>
      <p:sp>
        <p:nvSpPr>
          <p:cNvPr id="2" name="TextBox 1">
            <a:extLst>
              <a:ext uri="{FF2B5EF4-FFF2-40B4-BE49-F238E27FC236}">
                <a16:creationId xmlns:a16="http://schemas.microsoft.com/office/drawing/2014/main" id="{D2746D8C-3E6E-4C76-BD45-26A3D5862F55}"/>
              </a:ext>
            </a:extLst>
          </p:cNvPr>
          <p:cNvSpPr txBox="1"/>
          <p:nvPr/>
        </p:nvSpPr>
        <p:spPr>
          <a:xfrm>
            <a:off x="190502" y="1297423"/>
            <a:ext cx="4122667" cy="584775"/>
          </a:xfrm>
          <a:prstGeom prst="rect">
            <a:avLst/>
          </a:prstGeom>
          <a:noFill/>
        </p:spPr>
        <p:txBody>
          <a:bodyPr wrap="none" rtlCol="0">
            <a:spAutoFit/>
          </a:bodyPr>
          <a:lstStyle/>
          <a:p>
            <a:r>
              <a:rPr lang="en-SG" sz="3200" dirty="0"/>
              <a:t>L2-norm reconstruction</a:t>
            </a:r>
            <a:endParaRPr lang="en-GB" sz="3200" dirty="0"/>
          </a:p>
        </p:txBody>
      </p:sp>
      <p:sp>
        <p:nvSpPr>
          <p:cNvPr id="15" name="TextBox 14">
            <a:extLst>
              <a:ext uri="{FF2B5EF4-FFF2-40B4-BE49-F238E27FC236}">
                <a16:creationId xmlns:a16="http://schemas.microsoft.com/office/drawing/2014/main" id="{096DC326-EC76-47A8-B39B-66A6CC065F08}"/>
              </a:ext>
            </a:extLst>
          </p:cNvPr>
          <p:cNvSpPr txBox="1"/>
          <p:nvPr/>
        </p:nvSpPr>
        <p:spPr>
          <a:xfrm>
            <a:off x="190501" y="3783822"/>
            <a:ext cx="4122667" cy="584775"/>
          </a:xfrm>
          <a:prstGeom prst="rect">
            <a:avLst/>
          </a:prstGeom>
          <a:noFill/>
        </p:spPr>
        <p:txBody>
          <a:bodyPr wrap="none" rtlCol="0">
            <a:spAutoFit/>
          </a:bodyPr>
          <a:lstStyle/>
          <a:p>
            <a:r>
              <a:rPr lang="en-SG" sz="3200" dirty="0"/>
              <a:t>L1-norm reconstruction</a:t>
            </a:r>
            <a:endParaRPr lang="en-GB" sz="3200" dirty="0"/>
          </a:p>
        </p:txBody>
      </p:sp>
      <p:sp>
        <p:nvSpPr>
          <p:cNvPr id="4" name="Rectangle 3">
            <a:extLst>
              <a:ext uri="{FF2B5EF4-FFF2-40B4-BE49-F238E27FC236}">
                <a16:creationId xmlns:a16="http://schemas.microsoft.com/office/drawing/2014/main" id="{05425D57-67D8-4206-96C1-43A468D796B5}"/>
              </a:ext>
            </a:extLst>
          </p:cNvPr>
          <p:cNvSpPr/>
          <p:nvPr/>
        </p:nvSpPr>
        <p:spPr>
          <a:xfrm>
            <a:off x="8534726" y="1228397"/>
            <a:ext cx="3385415" cy="523220"/>
          </a:xfrm>
          <a:prstGeom prst="rect">
            <a:avLst/>
          </a:prstGeom>
        </p:spPr>
        <p:txBody>
          <a:bodyPr wrap="none">
            <a:spAutoFit/>
          </a:bodyPr>
          <a:lstStyle/>
          <a:p>
            <a:pPr algn="ctr"/>
            <a:r>
              <a:rPr lang="de-CH" sz="2800" dirty="0"/>
              <a:t>[Lehtinen et al., 2013]</a:t>
            </a:r>
          </a:p>
        </p:txBody>
      </p:sp>
    </p:spTree>
    <p:extLst>
      <p:ext uri="{BB962C8B-B14F-4D97-AF65-F5344CB8AC3E}">
        <p14:creationId xmlns:p14="http://schemas.microsoft.com/office/powerpoint/2010/main" val="2653249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985E7F9-2AB2-41FA-87DA-9EEED8B19560}"/>
              </a:ext>
            </a:extLst>
          </p:cNvPr>
          <p:cNvGrpSpPr/>
          <p:nvPr/>
        </p:nvGrpSpPr>
        <p:grpSpPr>
          <a:xfrm>
            <a:off x="1350369" y="1317929"/>
            <a:ext cx="9491262" cy="5338832"/>
            <a:chOff x="238479" y="3130450"/>
            <a:chExt cx="3206247" cy="1803513"/>
          </a:xfrm>
        </p:grpSpPr>
        <p:pic>
          <p:nvPicPr>
            <p:cNvPr id="5" name="Picture 4">
              <a:extLst>
                <a:ext uri="{FF2B5EF4-FFF2-40B4-BE49-F238E27FC236}">
                  <a16:creationId xmlns:a16="http://schemas.microsoft.com/office/drawing/2014/main" id="{E888B6DC-8024-4CB5-AEE2-8CA39585CF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479" y="3130450"/>
              <a:ext cx="3206247" cy="1803513"/>
            </a:xfrm>
            <a:prstGeom prst="rect">
              <a:avLst/>
            </a:prstGeom>
          </p:spPr>
        </p:pic>
        <p:sp>
          <p:nvSpPr>
            <p:cNvPr id="6" name="TextBox 5">
              <a:extLst>
                <a:ext uri="{FF2B5EF4-FFF2-40B4-BE49-F238E27FC236}">
                  <a16:creationId xmlns:a16="http://schemas.microsoft.com/office/drawing/2014/main" id="{CA74E6AE-706D-4885-95B3-1B53D19077C4}"/>
                </a:ext>
              </a:extLst>
            </p:cNvPr>
            <p:cNvSpPr txBox="1"/>
            <p:nvPr/>
          </p:nvSpPr>
          <p:spPr>
            <a:xfrm>
              <a:off x="273439" y="3130450"/>
              <a:ext cx="273164" cy="224173"/>
            </a:xfrm>
            <a:prstGeom prst="rect">
              <a:avLst/>
            </a:prstGeom>
            <a:noFill/>
          </p:spPr>
          <p:txBody>
            <a:bodyPr wrap="square" rtlCol="0">
              <a:spAutoFit/>
            </a:bodyPr>
            <a:lstStyle/>
            <a:p>
              <a:r>
                <a:rPr lang="en-US" sz="3733" b="1" dirty="0">
                  <a:ln w="22225">
                    <a:solidFill>
                      <a:schemeClr val="tx1"/>
                    </a:solidFill>
                    <a:prstDash val="solid"/>
                  </a:ln>
                  <a:solidFill>
                    <a:schemeClr val="bg1"/>
                  </a:solidFill>
                </a:rPr>
                <a:t>L2</a:t>
              </a:r>
            </a:p>
          </p:txBody>
        </p:sp>
      </p:grpSp>
      <p:grpSp>
        <p:nvGrpSpPr>
          <p:cNvPr id="7" name="Group 6">
            <a:extLst>
              <a:ext uri="{FF2B5EF4-FFF2-40B4-BE49-F238E27FC236}">
                <a16:creationId xmlns:a16="http://schemas.microsoft.com/office/drawing/2014/main" id="{10C360A3-CC1F-4CAC-A55B-C1CA86C06AC2}"/>
              </a:ext>
            </a:extLst>
          </p:cNvPr>
          <p:cNvGrpSpPr/>
          <p:nvPr/>
        </p:nvGrpSpPr>
        <p:grpSpPr>
          <a:xfrm>
            <a:off x="1350369" y="1313603"/>
            <a:ext cx="9491261" cy="5343159"/>
            <a:chOff x="3283630" y="3277258"/>
            <a:chExt cx="2942871" cy="1656706"/>
          </a:xfrm>
        </p:grpSpPr>
        <p:pic>
          <p:nvPicPr>
            <p:cNvPr id="8" name="Picture 7">
              <a:extLst>
                <a:ext uri="{FF2B5EF4-FFF2-40B4-BE49-F238E27FC236}">
                  <a16:creationId xmlns:a16="http://schemas.microsoft.com/office/drawing/2014/main" id="{83DBC77F-8A8E-4B9A-AB37-6D2A34A04B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3630" y="3278600"/>
              <a:ext cx="2942871" cy="1655364"/>
            </a:xfrm>
            <a:prstGeom prst="rect">
              <a:avLst/>
            </a:prstGeom>
          </p:spPr>
        </p:pic>
        <p:sp>
          <p:nvSpPr>
            <p:cNvPr id="9" name="TextBox 8">
              <a:extLst>
                <a:ext uri="{FF2B5EF4-FFF2-40B4-BE49-F238E27FC236}">
                  <a16:creationId xmlns:a16="http://schemas.microsoft.com/office/drawing/2014/main" id="{E1E89928-9181-4282-A90C-2C05D3E812E0}"/>
                </a:ext>
              </a:extLst>
            </p:cNvPr>
            <p:cNvSpPr txBox="1"/>
            <p:nvPr/>
          </p:nvSpPr>
          <p:spPr>
            <a:xfrm>
              <a:off x="3330295" y="3277258"/>
              <a:ext cx="282815" cy="207100"/>
            </a:xfrm>
            <a:prstGeom prst="rect">
              <a:avLst/>
            </a:prstGeom>
            <a:noFill/>
          </p:spPr>
          <p:txBody>
            <a:bodyPr wrap="square" rtlCol="0">
              <a:spAutoFit/>
            </a:bodyPr>
            <a:lstStyle/>
            <a:p>
              <a:r>
                <a:rPr lang="en-US" sz="3733" b="1" dirty="0">
                  <a:ln w="22225">
                    <a:solidFill>
                      <a:schemeClr val="tx1"/>
                    </a:solidFill>
                    <a:prstDash val="solid"/>
                  </a:ln>
                  <a:solidFill>
                    <a:schemeClr val="bg1"/>
                  </a:solidFill>
                </a:rPr>
                <a:t>L1</a:t>
              </a:r>
            </a:p>
          </p:txBody>
        </p:sp>
      </p:grpSp>
      <p:sp>
        <p:nvSpPr>
          <p:cNvPr id="3" name="Title 2">
            <a:extLst>
              <a:ext uri="{FF2B5EF4-FFF2-40B4-BE49-F238E27FC236}">
                <a16:creationId xmlns:a16="http://schemas.microsoft.com/office/drawing/2014/main" id="{3BDDF167-C646-4E95-9BDA-166985CCEC49}"/>
              </a:ext>
            </a:extLst>
          </p:cNvPr>
          <p:cNvSpPr>
            <a:spLocks noGrp="1"/>
          </p:cNvSpPr>
          <p:nvPr>
            <p:ph type="title"/>
          </p:nvPr>
        </p:nvSpPr>
        <p:spPr/>
        <p:txBody>
          <a:bodyPr/>
          <a:lstStyle/>
          <a:p>
            <a:r>
              <a:rPr lang="en-SG" dirty="0"/>
              <a:t>OUTLIERS IN THE RECONSTRUCTION</a:t>
            </a:r>
            <a:endParaRPr lang="en-GB" dirty="0"/>
          </a:p>
        </p:txBody>
      </p:sp>
      <p:sp>
        <p:nvSpPr>
          <p:cNvPr id="2" name="Slide Number Placeholder 1">
            <a:extLst>
              <a:ext uri="{FF2B5EF4-FFF2-40B4-BE49-F238E27FC236}">
                <a16:creationId xmlns:a16="http://schemas.microsoft.com/office/drawing/2014/main" id="{823F48CE-DFC7-4EE8-AEAA-900D3C59338E}"/>
              </a:ext>
            </a:extLst>
          </p:cNvPr>
          <p:cNvSpPr>
            <a:spLocks noGrp="1"/>
          </p:cNvSpPr>
          <p:nvPr>
            <p:ph type="sldNum" sz="quarter" idx="4294967295"/>
          </p:nvPr>
        </p:nvSpPr>
        <p:spPr>
          <a:xfrm>
            <a:off x="9347200" y="6356350"/>
            <a:ext cx="2844800" cy="365125"/>
          </a:xfrm>
        </p:spPr>
        <p:txBody>
          <a:bodyPr/>
          <a:lstStyle/>
          <a:p>
            <a:fld id="{FD392A1A-B5AB-4E5C-8413-2A0AEA0B90E8}" type="slidenum">
              <a:rPr lang="en-GB" smtClean="0"/>
              <a:t>4</a:t>
            </a:fld>
            <a:endParaRPr lang="en-GB"/>
          </a:p>
        </p:txBody>
      </p:sp>
    </p:spTree>
    <p:extLst>
      <p:ext uri="{BB962C8B-B14F-4D97-AF65-F5344CB8AC3E}">
        <p14:creationId xmlns:p14="http://schemas.microsoft.com/office/powerpoint/2010/main" val="366368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BB52D2-1925-4097-AA96-571FF4201341}"/>
              </a:ext>
            </a:extLst>
          </p:cNvPr>
          <p:cNvSpPr>
            <a:spLocks noGrp="1"/>
          </p:cNvSpPr>
          <p:nvPr>
            <p:ph sz="quarter" idx="4294967295"/>
          </p:nvPr>
        </p:nvSpPr>
        <p:spPr>
          <a:xfrm>
            <a:off x="890991" y="1647571"/>
            <a:ext cx="10603541" cy="1564925"/>
          </a:xfrm>
        </p:spPr>
        <p:txBody>
          <a:bodyPr>
            <a:normAutofit/>
          </a:bodyPr>
          <a:lstStyle/>
          <a:p>
            <a:pPr marL="0" indent="0">
              <a:buNone/>
            </a:pPr>
            <a:r>
              <a:rPr lang="en-US" sz="3200" dirty="0"/>
              <a:t>Reformulate reconstruction as an iterative process:</a:t>
            </a:r>
          </a:p>
          <a:p>
            <a:endParaRPr lang="en-US" sz="3200" dirty="0"/>
          </a:p>
          <a:p>
            <a:pPr marL="0" indent="0">
              <a:buNone/>
            </a:pPr>
            <a:endParaRPr lang="en-US" sz="3200" dirty="0"/>
          </a:p>
        </p:txBody>
      </p:sp>
      <p:sp>
        <p:nvSpPr>
          <p:cNvPr id="3" name="Title 2">
            <a:extLst>
              <a:ext uri="{FF2B5EF4-FFF2-40B4-BE49-F238E27FC236}">
                <a16:creationId xmlns:a16="http://schemas.microsoft.com/office/drawing/2014/main" id="{2D9DAF63-89BD-4A62-89F5-74C6069AE05D}"/>
              </a:ext>
            </a:extLst>
          </p:cNvPr>
          <p:cNvSpPr>
            <a:spLocks noGrp="1"/>
          </p:cNvSpPr>
          <p:nvPr>
            <p:ph type="title"/>
          </p:nvPr>
        </p:nvSpPr>
        <p:spPr>
          <a:xfrm>
            <a:off x="890992" y="337210"/>
            <a:ext cx="9690922" cy="667933"/>
          </a:xfrm>
        </p:spPr>
        <p:txBody>
          <a:bodyPr/>
          <a:lstStyle/>
          <a:p>
            <a:r>
              <a:rPr lang="en-US" dirty="0"/>
              <a:t>IMAGE RECONSTRUCTION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EC1A77E-7232-4134-9C2C-106261DD0FC6}"/>
                  </a:ext>
                </a:extLst>
              </p:cNvPr>
              <p:cNvSpPr txBox="1"/>
              <p:nvPr/>
            </p:nvSpPr>
            <p:spPr>
              <a:xfrm>
                <a:off x="780162" y="3386885"/>
                <a:ext cx="8454851" cy="667299"/>
              </a:xfrm>
              <a:prstGeom prst="rect">
                <a:avLst/>
              </a:prstGeom>
              <a:noFill/>
            </p:spPr>
            <p:txBody>
              <a:bodyPr wrap="square" lIns="0" tIns="0" rIns="0" bIns="0" rtlCol="0">
                <a:spAutoFit/>
              </a:bodyPr>
              <a:lstStyle/>
              <a:p>
                <a:r>
                  <a:rPr lang="en-US" sz="3733" dirty="0"/>
                  <a:t>5</a:t>
                </a:r>
                <a14:m>
                  <m:oMath xmlns:m="http://schemas.openxmlformats.org/officeDocument/2006/math">
                    <m:d>
                      <m:dPr>
                        <m:begChr m:val="⟨"/>
                        <m:endChr m:val="⟩"/>
                        <m:ctrlPr>
                          <a:rPr lang="en-US" sz="3733" i="1" smtClean="0">
                            <a:latin typeface="Cambria Math" panose="02040503050406030204" pitchFamily="18" charset="0"/>
                          </a:rPr>
                        </m:ctrlPr>
                      </m:dPr>
                      <m:e>
                        <m:sSubSup>
                          <m:sSubSupPr>
                            <m:ctrlPr>
                              <a:rPr lang="en-US" sz="3733" i="1">
                                <a:latin typeface="Cambria Math" panose="02040503050406030204" pitchFamily="18" charset="0"/>
                              </a:rPr>
                            </m:ctrlPr>
                          </m:sSubSupPr>
                          <m:e>
                            <m:r>
                              <a:rPr lang="en-US" sz="3733" i="1">
                                <a:latin typeface="Cambria Math" panose="02040503050406030204" pitchFamily="18" charset="0"/>
                              </a:rPr>
                              <m:t>𝐹</m:t>
                            </m:r>
                          </m:e>
                          <m:sub>
                            <m:r>
                              <a:rPr lang="en-US" sz="3733" i="1">
                                <a:latin typeface="Cambria Math" panose="02040503050406030204" pitchFamily="18" charset="0"/>
                              </a:rPr>
                              <m:t>𝑝</m:t>
                            </m:r>
                          </m:sub>
                          <m:sup>
                            <m:r>
                              <a:rPr lang="en-US" sz="3733" i="1">
                                <a:latin typeface="Cambria Math" panose="02040503050406030204" pitchFamily="18" charset="0"/>
                              </a:rPr>
                              <m:t>𝑖</m:t>
                            </m:r>
                            <m:r>
                              <a:rPr lang="en-US" sz="3733" i="1">
                                <a:latin typeface="Cambria Math" panose="02040503050406030204" pitchFamily="18" charset="0"/>
                              </a:rPr>
                              <m:t>+1</m:t>
                            </m:r>
                          </m:sup>
                        </m:sSubSup>
                      </m:e>
                    </m:d>
                    <m:r>
                      <a:rPr lang="en-US" sz="3733" i="1">
                        <a:latin typeface="Cambria Math" panose="02040503050406030204" pitchFamily="18" charset="0"/>
                      </a:rPr>
                      <m:t>=</m:t>
                    </m:r>
                    <m:d>
                      <m:dPr>
                        <m:begChr m:val="⟨"/>
                        <m:endChr m:val="⟩"/>
                        <m:ctrlPr>
                          <a:rPr lang="en-US" sz="3733" i="1">
                            <a:latin typeface="Cambria Math" panose="02040503050406030204" pitchFamily="18" charset="0"/>
                          </a:rPr>
                        </m:ctrlPr>
                      </m:dPr>
                      <m:e>
                        <m:sSubSup>
                          <m:sSubSupPr>
                            <m:ctrlPr>
                              <a:rPr lang="en-US" sz="3733" i="1">
                                <a:latin typeface="Cambria Math" panose="02040503050406030204" pitchFamily="18" charset="0"/>
                              </a:rPr>
                            </m:ctrlPr>
                          </m:sSubSupPr>
                          <m:e>
                            <m:r>
                              <a:rPr lang="en-US" sz="3733" i="1">
                                <a:latin typeface="Cambria Math" panose="02040503050406030204" pitchFamily="18" charset="0"/>
                              </a:rPr>
                              <m:t>𝐹</m:t>
                            </m:r>
                          </m:e>
                          <m:sub>
                            <m:r>
                              <a:rPr lang="en-US" sz="3733" i="1">
                                <a:latin typeface="Cambria Math" panose="02040503050406030204" pitchFamily="18" charset="0"/>
                              </a:rPr>
                              <m:t>𝑝</m:t>
                            </m:r>
                          </m:sub>
                          <m:sup>
                            <m:r>
                              <a:rPr lang="en-US" sz="3733" i="1">
                                <a:latin typeface="Cambria Math" panose="02040503050406030204" pitchFamily="18" charset="0"/>
                              </a:rPr>
                              <m:t>𝑖</m:t>
                            </m:r>
                          </m:sup>
                        </m:sSubSup>
                      </m:e>
                    </m:d>
                    <m:r>
                      <a:rPr lang="en-US" sz="3733" i="1">
                        <a:latin typeface="Cambria Math" panose="02040503050406030204" pitchFamily="18" charset="0"/>
                      </a:rPr>
                      <m:t>+</m:t>
                    </m:r>
                    <m:d>
                      <m:dPr>
                        <m:ctrlPr>
                          <a:rPr lang="en-US" sz="3733" i="1">
                            <a:latin typeface="Cambria Math" panose="02040503050406030204" pitchFamily="18" charset="0"/>
                          </a:rPr>
                        </m:ctrlPr>
                      </m:dPr>
                      <m:e>
                        <m:d>
                          <m:dPr>
                            <m:begChr m:val="⟨"/>
                            <m:endChr m:val="⟩"/>
                            <m:ctrlPr>
                              <a:rPr lang="en-US" sz="3733" i="1">
                                <a:latin typeface="Cambria Math" panose="02040503050406030204" pitchFamily="18" charset="0"/>
                              </a:rPr>
                            </m:ctrlPr>
                          </m:dPr>
                          <m:e>
                            <m:sSubSup>
                              <m:sSubSupPr>
                                <m:ctrlPr>
                                  <a:rPr lang="en-US" sz="3733" i="1">
                                    <a:latin typeface="Cambria Math" panose="02040503050406030204" pitchFamily="18" charset="0"/>
                                  </a:rPr>
                                </m:ctrlPr>
                              </m:sSubSupPr>
                              <m:e>
                                <m:r>
                                  <a:rPr lang="en-US" sz="3733" i="1">
                                    <a:latin typeface="Cambria Math" panose="02040503050406030204" pitchFamily="18" charset="0"/>
                                  </a:rPr>
                                  <m:t>𝐹</m:t>
                                </m:r>
                              </m:e>
                              <m:sub>
                                <m:r>
                                  <a:rPr lang="en-US" sz="3733" i="1">
                                    <a:latin typeface="Cambria Math" panose="02040503050406030204" pitchFamily="18" charset="0"/>
                                  </a:rPr>
                                  <m:t>𝑙</m:t>
                                </m:r>
                              </m:sub>
                              <m:sup>
                                <m:r>
                                  <a:rPr lang="en-US" sz="3733" i="1">
                                    <a:latin typeface="Cambria Math" panose="02040503050406030204" pitchFamily="18" charset="0"/>
                                  </a:rPr>
                                  <m:t>𝑖</m:t>
                                </m:r>
                              </m:sup>
                            </m:sSubSup>
                          </m:e>
                        </m:d>
                        <m:r>
                          <a:rPr lang="en-US" sz="3733" i="1">
                            <a:latin typeface="Cambria Math" panose="02040503050406030204" pitchFamily="18" charset="0"/>
                          </a:rPr>
                          <m:t>+</m:t>
                        </m:r>
                        <m:d>
                          <m:dPr>
                            <m:begChr m:val="⟨"/>
                            <m:endChr m:val="⟩"/>
                            <m:ctrlPr>
                              <a:rPr lang="en-US" sz="3733" i="1">
                                <a:latin typeface="Cambria Math" panose="02040503050406030204" pitchFamily="18" charset="0"/>
                              </a:rPr>
                            </m:ctrlPr>
                          </m:dPr>
                          <m:e>
                            <m:sSub>
                              <m:sSubPr>
                                <m:ctrlPr>
                                  <a:rPr lang="en-US" sz="3733" i="1">
                                    <a:latin typeface="Cambria Math" panose="02040503050406030204" pitchFamily="18" charset="0"/>
                                  </a:rPr>
                                </m:ctrlPr>
                              </m:sSubPr>
                              <m:e>
                                <m:r>
                                  <a:rPr lang="en-US" sz="3733" b="0" i="1" smtClean="0">
                                    <a:latin typeface="Cambria Math" panose="02040503050406030204" pitchFamily="18" charset="0"/>
                                  </a:rPr>
                                  <m:t>𝐺</m:t>
                                </m:r>
                              </m:e>
                              <m:sub>
                                <m:r>
                                  <a:rPr lang="en-US" sz="3733" i="1">
                                    <a:latin typeface="Cambria Math" panose="02040503050406030204" pitchFamily="18" charset="0"/>
                                  </a:rPr>
                                  <m:t>𝑙</m:t>
                                </m:r>
                              </m:sub>
                            </m:sSub>
                          </m:e>
                        </m:d>
                      </m:e>
                    </m:d>
                    <m:r>
                      <a:rPr lang="en-US" sz="3733" i="1">
                        <a:latin typeface="Cambria Math" panose="02040503050406030204" pitchFamily="18" charset="0"/>
                      </a:rPr>
                      <m:t>+</m:t>
                    </m:r>
                    <m:r>
                      <a:rPr lang="en-US" sz="3733" i="1" smtClean="0">
                        <a:latin typeface="Cambria Math" panose="02040503050406030204" pitchFamily="18" charset="0"/>
                      </a:rPr>
                      <m:t>…</m:t>
                    </m:r>
                  </m:oMath>
                </a14:m>
                <a:endParaRPr lang="en-US" sz="3733" dirty="0"/>
              </a:p>
            </p:txBody>
          </p:sp>
        </mc:Choice>
        <mc:Fallback xmlns="">
          <p:sp>
            <p:nvSpPr>
              <p:cNvPr id="4" name="TextBox 3">
                <a:extLst>
                  <a:ext uri="{FF2B5EF4-FFF2-40B4-BE49-F238E27FC236}">
                    <a16:creationId xmlns:a16="http://schemas.microsoft.com/office/drawing/2014/main" id="{6EC1A77E-7232-4134-9C2C-106261DD0FC6}"/>
                  </a:ext>
                </a:extLst>
              </p:cNvPr>
              <p:cNvSpPr txBox="1">
                <a:spLocks noRot="1" noChangeAspect="1" noMove="1" noResize="1" noEditPoints="1" noAdjustHandles="1" noChangeArrowheads="1" noChangeShapeType="1" noTextEdit="1"/>
              </p:cNvSpPr>
              <p:nvPr/>
            </p:nvSpPr>
            <p:spPr>
              <a:xfrm>
                <a:off x="780162" y="3386885"/>
                <a:ext cx="8454851" cy="667299"/>
              </a:xfrm>
              <a:prstGeom prst="rect">
                <a:avLst/>
              </a:prstGeom>
              <a:blipFill>
                <a:blip r:embed="rId3"/>
                <a:stretch>
                  <a:fillRect l="-3461" t="-13761" b="-37615"/>
                </a:stretch>
              </a:blipFill>
            </p:spPr>
            <p:txBody>
              <a:bodyPr/>
              <a:lstStyle/>
              <a:p>
                <a:r>
                  <a:rPr lang="en-GB">
                    <a:noFill/>
                  </a:rPr>
                  <a:t> </a:t>
                </a:r>
              </a:p>
            </p:txBody>
          </p:sp>
        </mc:Fallback>
      </mc:AlternateContent>
      <p:sp>
        <p:nvSpPr>
          <p:cNvPr id="5" name="Left Brace 4">
            <a:extLst>
              <a:ext uri="{FF2B5EF4-FFF2-40B4-BE49-F238E27FC236}">
                <a16:creationId xmlns:a16="http://schemas.microsoft.com/office/drawing/2014/main" id="{7A66C206-B4B6-493E-BF6D-897E46390555}"/>
              </a:ext>
            </a:extLst>
          </p:cNvPr>
          <p:cNvSpPr/>
          <p:nvPr/>
        </p:nvSpPr>
        <p:spPr>
          <a:xfrm rot="16200000">
            <a:off x="4769238" y="4117041"/>
            <a:ext cx="279327" cy="76941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07AB817E-DEDF-40BE-B15B-2312FA1F3F08}"/>
              </a:ext>
            </a:extLst>
          </p:cNvPr>
          <p:cNvSpPr/>
          <p:nvPr/>
        </p:nvSpPr>
        <p:spPr>
          <a:xfrm rot="16200000">
            <a:off x="6192044" y="4117041"/>
            <a:ext cx="279327" cy="769412"/>
          </a:xfrm>
          <a:prstGeom prst="leftBrace">
            <a:avLst>
              <a:gd name="adj1" fmla="val 8333"/>
              <a:gd name="adj2" fmla="val 51886"/>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7" name="Left Brace 6">
            <a:extLst>
              <a:ext uri="{FF2B5EF4-FFF2-40B4-BE49-F238E27FC236}">
                <a16:creationId xmlns:a16="http://schemas.microsoft.com/office/drawing/2014/main" id="{AA6468E4-E972-4395-840B-708EA0ABB888}"/>
              </a:ext>
            </a:extLst>
          </p:cNvPr>
          <p:cNvSpPr/>
          <p:nvPr/>
        </p:nvSpPr>
        <p:spPr>
          <a:xfrm rot="16200000">
            <a:off x="3137207" y="4117040"/>
            <a:ext cx="279327" cy="76941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8" name="Left Brace 7">
            <a:extLst>
              <a:ext uri="{FF2B5EF4-FFF2-40B4-BE49-F238E27FC236}">
                <a16:creationId xmlns:a16="http://schemas.microsoft.com/office/drawing/2014/main" id="{12E2F9F4-08C5-4A16-A9CB-78EE397CCC5E}"/>
              </a:ext>
            </a:extLst>
          </p:cNvPr>
          <p:cNvSpPr/>
          <p:nvPr/>
        </p:nvSpPr>
        <p:spPr>
          <a:xfrm rot="16200000">
            <a:off x="1317942" y="3933811"/>
            <a:ext cx="279327" cy="1143879"/>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9" name="TextBox 8">
            <a:extLst>
              <a:ext uri="{FF2B5EF4-FFF2-40B4-BE49-F238E27FC236}">
                <a16:creationId xmlns:a16="http://schemas.microsoft.com/office/drawing/2014/main" id="{ADE28463-EB04-4A1D-A768-936A4B0F5635}"/>
              </a:ext>
            </a:extLst>
          </p:cNvPr>
          <p:cNvSpPr txBox="1"/>
          <p:nvPr/>
        </p:nvSpPr>
        <p:spPr>
          <a:xfrm>
            <a:off x="410844" y="4645415"/>
            <a:ext cx="2093522" cy="913199"/>
          </a:xfrm>
          <a:prstGeom prst="rect">
            <a:avLst/>
          </a:prstGeom>
          <a:noFill/>
        </p:spPr>
        <p:txBody>
          <a:bodyPr wrap="none" rtlCol="0">
            <a:spAutoFit/>
          </a:bodyPr>
          <a:lstStyle/>
          <a:p>
            <a:pPr algn="ctr"/>
            <a:r>
              <a:rPr lang="en-US" sz="2667" dirty="0"/>
              <a:t>Next iteration</a:t>
            </a:r>
          </a:p>
          <a:p>
            <a:pPr algn="ctr"/>
            <a:r>
              <a:rPr lang="en-US" sz="2667" dirty="0"/>
              <a:t>value</a:t>
            </a:r>
          </a:p>
        </p:txBody>
      </p:sp>
      <p:sp>
        <p:nvSpPr>
          <p:cNvPr id="10" name="TextBox 9">
            <a:extLst>
              <a:ext uri="{FF2B5EF4-FFF2-40B4-BE49-F238E27FC236}">
                <a16:creationId xmlns:a16="http://schemas.microsoft.com/office/drawing/2014/main" id="{0B21F50E-C29F-47C7-A115-6671A14A0928}"/>
              </a:ext>
            </a:extLst>
          </p:cNvPr>
          <p:cNvSpPr txBox="1"/>
          <p:nvPr/>
        </p:nvSpPr>
        <p:spPr>
          <a:xfrm>
            <a:off x="2692387" y="4687644"/>
            <a:ext cx="1643783" cy="502766"/>
          </a:xfrm>
          <a:prstGeom prst="rect">
            <a:avLst/>
          </a:prstGeom>
          <a:noFill/>
        </p:spPr>
        <p:txBody>
          <a:bodyPr wrap="none" rtlCol="0">
            <a:spAutoFit/>
          </a:bodyPr>
          <a:lstStyle/>
          <a:p>
            <a:pPr algn="ctr"/>
            <a:r>
              <a:rPr lang="en-US" sz="2667" dirty="0"/>
              <a:t>Pixel value</a:t>
            </a:r>
          </a:p>
        </p:txBody>
      </p:sp>
      <p:sp>
        <p:nvSpPr>
          <p:cNvPr id="11" name="TextBox 10">
            <a:extLst>
              <a:ext uri="{FF2B5EF4-FFF2-40B4-BE49-F238E27FC236}">
                <a16:creationId xmlns:a16="http://schemas.microsoft.com/office/drawing/2014/main" id="{07B5E99E-33C5-4DC4-99FB-CB67B03009D7}"/>
              </a:ext>
            </a:extLst>
          </p:cNvPr>
          <p:cNvSpPr txBox="1"/>
          <p:nvPr/>
        </p:nvSpPr>
        <p:spPr>
          <a:xfrm>
            <a:off x="4422799" y="4651981"/>
            <a:ext cx="1435778" cy="502766"/>
          </a:xfrm>
          <a:prstGeom prst="rect">
            <a:avLst/>
          </a:prstGeom>
          <a:noFill/>
        </p:spPr>
        <p:txBody>
          <a:bodyPr wrap="none" rtlCol="0">
            <a:spAutoFit/>
          </a:bodyPr>
          <a:lstStyle/>
          <a:p>
            <a:pPr algn="ctr"/>
            <a:r>
              <a:rPr lang="en-US" sz="2667" dirty="0"/>
              <a:t>Left pixel</a:t>
            </a:r>
          </a:p>
        </p:txBody>
      </p:sp>
      <p:sp>
        <p:nvSpPr>
          <p:cNvPr id="12" name="TextBox 11">
            <a:extLst>
              <a:ext uri="{FF2B5EF4-FFF2-40B4-BE49-F238E27FC236}">
                <a16:creationId xmlns:a16="http://schemas.microsoft.com/office/drawing/2014/main" id="{D5969F71-4785-40C7-AF80-B24E593FAB8B}"/>
              </a:ext>
            </a:extLst>
          </p:cNvPr>
          <p:cNvSpPr txBox="1"/>
          <p:nvPr/>
        </p:nvSpPr>
        <p:spPr>
          <a:xfrm>
            <a:off x="5858577" y="4687756"/>
            <a:ext cx="2084555" cy="502766"/>
          </a:xfrm>
          <a:prstGeom prst="rect">
            <a:avLst/>
          </a:prstGeom>
          <a:noFill/>
        </p:spPr>
        <p:txBody>
          <a:bodyPr wrap="square" rtlCol="0">
            <a:spAutoFit/>
          </a:bodyPr>
          <a:lstStyle/>
          <a:p>
            <a:pPr algn="ctr"/>
            <a:r>
              <a:rPr lang="en-US" sz="2667" dirty="0"/>
              <a:t>Left gradient</a:t>
            </a:r>
          </a:p>
        </p:txBody>
      </p:sp>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44CE4926-AC3B-4856-B43C-F172B8B89DA0}"/>
                  </a:ext>
                </a:extLst>
              </p:cNvPr>
              <p:cNvSpPr/>
              <p:nvPr/>
            </p:nvSpPr>
            <p:spPr>
              <a:xfrm>
                <a:off x="8704921" y="3749148"/>
                <a:ext cx="938496" cy="938496"/>
              </a:xfrm>
              <a:prstGeom prst="rect">
                <a:avLst/>
              </a:prstGeom>
              <a:solidFill>
                <a:schemeClr val="accent2">
                  <a:lumMod val="20000"/>
                  <a:lumOff val="80000"/>
                </a:schemeClr>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d>
                        <m:dPr>
                          <m:begChr m:val="⟨"/>
                          <m:endChr m:val="⟩"/>
                          <m:ctrlPr>
                            <a:rPr lang="en-US" sz="3200" i="1">
                              <a:latin typeface="Cambria Math" panose="02040503050406030204" pitchFamily="18" charset="0"/>
                            </a:rPr>
                          </m:ctrlPr>
                        </m:dPr>
                        <m:e>
                          <m:sSubSup>
                            <m:sSubSupPr>
                              <m:ctrlPr>
                                <a:rPr lang="en-US" sz="3200" i="1">
                                  <a:latin typeface="Cambria Math" panose="02040503050406030204" pitchFamily="18" charset="0"/>
                                </a:rPr>
                              </m:ctrlPr>
                            </m:sSubSupPr>
                            <m:e>
                              <m:r>
                                <a:rPr lang="en-US" sz="3200" i="1">
                                  <a:latin typeface="Cambria Math" panose="02040503050406030204" pitchFamily="18" charset="0"/>
                                </a:rPr>
                                <m:t>𝐹</m:t>
                              </m:r>
                            </m:e>
                            <m:sub>
                              <m:r>
                                <a:rPr lang="en-US" sz="3200" i="1">
                                  <a:latin typeface="Cambria Math" panose="02040503050406030204" pitchFamily="18" charset="0"/>
                                </a:rPr>
                                <m:t>𝑙</m:t>
                              </m:r>
                            </m:sub>
                            <m:sup>
                              <m:r>
                                <a:rPr lang="en-US" sz="3200" i="1">
                                  <a:latin typeface="Cambria Math" panose="02040503050406030204" pitchFamily="18" charset="0"/>
                                </a:rPr>
                                <m:t>𝑖</m:t>
                              </m:r>
                            </m:sup>
                          </m:sSubSup>
                        </m:e>
                      </m:d>
                    </m:oMath>
                  </m:oMathPara>
                </a14:m>
                <a:endParaRPr lang="fr-FR" sz="3200" dirty="0"/>
              </a:p>
            </p:txBody>
          </p:sp>
        </mc:Choice>
        <mc:Fallback xmlns="">
          <p:sp>
            <p:nvSpPr>
              <p:cNvPr id="43" name="Rectangle 42">
                <a:extLst>
                  <a:ext uri="{FF2B5EF4-FFF2-40B4-BE49-F238E27FC236}">
                    <a16:creationId xmlns:a16="http://schemas.microsoft.com/office/drawing/2014/main" id="{44CE4926-AC3B-4856-B43C-F172B8B89DA0}"/>
                  </a:ext>
                </a:extLst>
              </p:cNvPr>
              <p:cNvSpPr>
                <a:spLocks noRot="1" noChangeAspect="1" noMove="1" noResize="1" noEditPoints="1" noAdjustHandles="1" noChangeArrowheads="1" noChangeShapeType="1" noTextEdit="1"/>
              </p:cNvSpPr>
              <p:nvPr/>
            </p:nvSpPr>
            <p:spPr>
              <a:xfrm>
                <a:off x="8704921" y="3749148"/>
                <a:ext cx="938496" cy="938496"/>
              </a:xfrm>
              <a:prstGeom prst="rect">
                <a:avLst/>
              </a:prstGeom>
              <a:blipFill>
                <a:blip r:embed="rId4"/>
                <a:stretch>
                  <a:fillRect/>
                </a:stretch>
              </a:blipFill>
              <a:ln>
                <a:solidFill>
                  <a:schemeClr val="tx1">
                    <a:lumMod val="50000"/>
                    <a:lumOff val="50000"/>
                  </a:schemeClr>
                </a:solidFill>
              </a:ln>
            </p:spPr>
            <p:txBody>
              <a:bodyPr/>
              <a:lstStyle/>
              <a:p>
                <a:r>
                  <a:rPr lang="fr-FR">
                    <a:noFill/>
                  </a:rPr>
                  <a:t> </a:t>
                </a:r>
              </a:p>
            </p:txBody>
          </p:sp>
        </mc:Fallback>
      </mc:AlternateContent>
      <p:sp>
        <p:nvSpPr>
          <p:cNvPr id="45" name="Rectangle 44">
            <a:extLst>
              <a:ext uri="{FF2B5EF4-FFF2-40B4-BE49-F238E27FC236}">
                <a16:creationId xmlns:a16="http://schemas.microsoft.com/office/drawing/2014/main" id="{CFC44D08-E65D-4A9B-BF1E-F0816968B6F1}"/>
              </a:ext>
            </a:extLst>
          </p:cNvPr>
          <p:cNvSpPr/>
          <p:nvPr/>
        </p:nvSpPr>
        <p:spPr>
          <a:xfrm>
            <a:off x="9643417" y="2806760"/>
            <a:ext cx="938496" cy="938496"/>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sz="2400"/>
          </a:p>
        </p:txBody>
      </p:sp>
      <p:sp>
        <p:nvSpPr>
          <p:cNvPr id="46" name="Rectangle 45">
            <a:extLst>
              <a:ext uri="{FF2B5EF4-FFF2-40B4-BE49-F238E27FC236}">
                <a16:creationId xmlns:a16="http://schemas.microsoft.com/office/drawing/2014/main" id="{D7581578-1379-40C8-96F2-77BBED624200}"/>
              </a:ext>
            </a:extLst>
          </p:cNvPr>
          <p:cNvSpPr/>
          <p:nvPr/>
        </p:nvSpPr>
        <p:spPr>
          <a:xfrm>
            <a:off x="10581913" y="3746553"/>
            <a:ext cx="938496" cy="938496"/>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sz="2400"/>
          </a:p>
        </p:txBody>
      </p:sp>
      <p:sp>
        <p:nvSpPr>
          <p:cNvPr id="47" name="Rectangle 46">
            <a:extLst>
              <a:ext uri="{FF2B5EF4-FFF2-40B4-BE49-F238E27FC236}">
                <a16:creationId xmlns:a16="http://schemas.microsoft.com/office/drawing/2014/main" id="{5CD4774D-04B7-42ED-A457-1FD8BC368941}"/>
              </a:ext>
            </a:extLst>
          </p:cNvPr>
          <p:cNvSpPr/>
          <p:nvPr/>
        </p:nvSpPr>
        <p:spPr>
          <a:xfrm>
            <a:off x="9643417" y="4691536"/>
            <a:ext cx="938496" cy="938496"/>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sz="2400"/>
          </a:p>
        </p:txBody>
      </p: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4A6E50C0-21AB-42D5-BF19-D380A66F01EC}"/>
                  </a:ext>
                </a:extLst>
              </p:cNvPr>
              <p:cNvSpPr/>
              <p:nvPr/>
            </p:nvSpPr>
            <p:spPr>
              <a:xfrm>
                <a:off x="9643418" y="3746553"/>
                <a:ext cx="938496" cy="938496"/>
              </a:xfrm>
              <a:prstGeom prst="rect">
                <a:avLst/>
              </a:prstGeom>
              <a:solidFill>
                <a:schemeClr val="bg2"/>
              </a:solidFill>
              <a:ln>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d>
                        <m:dPr>
                          <m:begChr m:val="⟨"/>
                          <m:endChr m:val="⟩"/>
                          <m:ctrlPr>
                            <a:rPr lang="en-US" sz="3200" i="1">
                              <a:latin typeface="Cambria Math" panose="02040503050406030204" pitchFamily="18" charset="0"/>
                            </a:rPr>
                          </m:ctrlPr>
                        </m:dPr>
                        <m:e>
                          <m:sSubSup>
                            <m:sSubSupPr>
                              <m:ctrlPr>
                                <a:rPr lang="en-US" sz="3200" i="1">
                                  <a:latin typeface="Cambria Math" panose="02040503050406030204" pitchFamily="18" charset="0"/>
                                </a:rPr>
                              </m:ctrlPr>
                            </m:sSubSupPr>
                            <m:e>
                              <m:r>
                                <a:rPr lang="en-US" sz="3200" i="1">
                                  <a:latin typeface="Cambria Math" panose="02040503050406030204" pitchFamily="18" charset="0"/>
                                </a:rPr>
                                <m:t>𝐹</m:t>
                              </m:r>
                            </m:e>
                            <m:sub>
                              <m:r>
                                <a:rPr lang="en-US" sz="3200" i="1">
                                  <a:latin typeface="Cambria Math" panose="02040503050406030204" pitchFamily="18" charset="0"/>
                                </a:rPr>
                                <m:t>𝑝</m:t>
                              </m:r>
                            </m:sub>
                            <m:sup>
                              <m:r>
                                <a:rPr lang="en-US" sz="3200" i="1">
                                  <a:latin typeface="Cambria Math" panose="02040503050406030204" pitchFamily="18" charset="0"/>
                                </a:rPr>
                                <m:t>𝑖</m:t>
                              </m:r>
                            </m:sup>
                          </m:sSubSup>
                        </m:e>
                      </m:d>
                    </m:oMath>
                  </m:oMathPara>
                </a14:m>
                <a:endParaRPr lang="fr-FR" sz="3200" dirty="0"/>
              </a:p>
            </p:txBody>
          </p:sp>
        </mc:Choice>
        <mc:Fallback xmlns="">
          <p:sp>
            <p:nvSpPr>
              <p:cNvPr id="44" name="Rectangle 43">
                <a:extLst>
                  <a:ext uri="{FF2B5EF4-FFF2-40B4-BE49-F238E27FC236}">
                    <a16:creationId xmlns:a16="http://schemas.microsoft.com/office/drawing/2014/main" id="{4A6E50C0-21AB-42D5-BF19-D380A66F01EC}"/>
                  </a:ext>
                </a:extLst>
              </p:cNvPr>
              <p:cNvSpPr>
                <a:spLocks noRot="1" noChangeAspect="1" noMove="1" noResize="1" noEditPoints="1" noAdjustHandles="1" noChangeArrowheads="1" noChangeShapeType="1" noTextEdit="1"/>
              </p:cNvSpPr>
              <p:nvPr/>
            </p:nvSpPr>
            <p:spPr>
              <a:xfrm>
                <a:off x="9643418" y="3746553"/>
                <a:ext cx="938496" cy="938496"/>
              </a:xfrm>
              <a:prstGeom prst="rect">
                <a:avLst/>
              </a:prstGeom>
              <a:blipFill>
                <a:blip r:embed="rId5"/>
                <a:stretch>
                  <a:fillRect/>
                </a:stretch>
              </a:blipFill>
              <a:ln>
                <a:solidFill>
                  <a:schemeClr val="tx1">
                    <a:lumMod val="50000"/>
                    <a:lumOff val="50000"/>
                  </a:schemeClr>
                </a:solidFill>
              </a:ln>
            </p:spPr>
            <p:txBody>
              <a:bodyPr/>
              <a:lstStyle/>
              <a:p>
                <a:r>
                  <a:rPr lang="fr-FR">
                    <a:noFill/>
                  </a:rPr>
                  <a:t> </a:t>
                </a:r>
              </a:p>
            </p:txBody>
          </p:sp>
        </mc:Fallback>
      </mc:AlternateContent>
      <p:sp>
        <p:nvSpPr>
          <p:cNvPr id="48" name="Freeform: Shape 47">
            <a:extLst>
              <a:ext uri="{FF2B5EF4-FFF2-40B4-BE49-F238E27FC236}">
                <a16:creationId xmlns:a16="http://schemas.microsoft.com/office/drawing/2014/main" id="{790464B8-0885-428F-A3FB-BA1686F622E6}"/>
              </a:ext>
            </a:extLst>
          </p:cNvPr>
          <p:cNvSpPr/>
          <p:nvPr/>
        </p:nvSpPr>
        <p:spPr>
          <a:xfrm>
            <a:off x="9085943" y="3439713"/>
            <a:ext cx="820057" cy="479144"/>
          </a:xfrm>
          <a:custGeom>
            <a:avLst/>
            <a:gdLst>
              <a:gd name="connsiteX0" fmla="*/ 0 w 820057"/>
              <a:gd name="connsiteY0" fmla="*/ 479144 h 479144"/>
              <a:gd name="connsiteX1" fmla="*/ 399143 w 820057"/>
              <a:gd name="connsiteY1" fmla="*/ 173 h 479144"/>
              <a:gd name="connsiteX2" fmla="*/ 820057 w 820057"/>
              <a:gd name="connsiteY2" fmla="*/ 435601 h 479144"/>
            </a:gdLst>
            <a:ahLst/>
            <a:cxnLst>
              <a:cxn ang="0">
                <a:pos x="connsiteX0" y="connsiteY0"/>
              </a:cxn>
              <a:cxn ang="0">
                <a:pos x="connsiteX1" y="connsiteY1"/>
              </a:cxn>
              <a:cxn ang="0">
                <a:pos x="connsiteX2" y="connsiteY2"/>
              </a:cxn>
            </a:cxnLst>
            <a:rect l="l" t="t" r="r" b="b"/>
            <a:pathLst>
              <a:path w="820057" h="479144">
                <a:moveTo>
                  <a:pt x="0" y="479144"/>
                </a:moveTo>
                <a:cubicBezTo>
                  <a:pt x="131233" y="243287"/>
                  <a:pt x="262467" y="7430"/>
                  <a:pt x="399143" y="173"/>
                </a:cubicBezTo>
                <a:cubicBezTo>
                  <a:pt x="535819" y="-7084"/>
                  <a:pt x="677938" y="214258"/>
                  <a:pt x="820057" y="435601"/>
                </a:cubicBezTo>
              </a:path>
            </a:pathLst>
          </a:custGeom>
          <a:noFill/>
          <a:ln w="57150">
            <a:solidFill>
              <a:schemeClr val="tx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0273447E-445C-4919-9702-72107B287076}"/>
                  </a:ext>
                </a:extLst>
              </p:cNvPr>
              <p:cNvSpPr/>
              <p:nvPr/>
            </p:nvSpPr>
            <p:spPr>
              <a:xfrm>
                <a:off x="9020071" y="2807707"/>
                <a:ext cx="951799"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200" i="1">
                              <a:latin typeface="Cambria Math" panose="02040503050406030204" pitchFamily="18" charset="0"/>
                            </a:rPr>
                          </m:ctrlPr>
                        </m:dPr>
                        <m:e>
                          <m:sSub>
                            <m:sSubPr>
                              <m:ctrlPr>
                                <a:rPr lang="en-US" sz="3200" i="1">
                                  <a:latin typeface="Cambria Math" panose="02040503050406030204" pitchFamily="18" charset="0"/>
                                </a:rPr>
                              </m:ctrlPr>
                            </m:sSubPr>
                            <m:e>
                              <m:r>
                                <a:rPr lang="en-US" sz="3200" i="1">
                                  <a:latin typeface="Cambria Math" panose="02040503050406030204" pitchFamily="18" charset="0"/>
                                </a:rPr>
                                <m:t>𝐺</m:t>
                              </m:r>
                            </m:e>
                            <m:sub>
                              <m:r>
                                <a:rPr lang="en-US" sz="3200" i="1">
                                  <a:latin typeface="Cambria Math" panose="02040503050406030204" pitchFamily="18" charset="0"/>
                                </a:rPr>
                                <m:t>𝑙</m:t>
                              </m:r>
                            </m:sub>
                          </m:sSub>
                        </m:e>
                      </m:d>
                    </m:oMath>
                  </m:oMathPara>
                </a14:m>
                <a:endParaRPr lang="fr-FR" sz="3200" dirty="0"/>
              </a:p>
            </p:txBody>
          </p:sp>
        </mc:Choice>
        <mc:Fallback xmlns="">
          <p:sp>
            <p:nvSpPr>
              <p:cNvPr id="49" name="Rectangle 48">
                <a:extLst>
                  <a:ext uri="{FF2B5EF4-FFF2-40B4-BE49-F238E27FC236}">
                    <a16:creationId xmlns:a16="http://schemas.microsoft.com/office/drawing/2014/main" id="{0273447E-445C-4919-9702-72107B287076}"/>
                  </a:ext>
                </a:extLst>
              </p:cNvPr>
              <p:cNvSpPr>
                <a:spLocks noRot="1" noChangeAspect="1" noMove="1" noResize="1" noEditPoints="1" noAdjustHandles="1" noChangeArrowheads="1" noChangeShapeType="1" noTextEdit="1"/>
              </p:cNvSpPr>
              <p:nvPr/>
            </p:nvSpPr>
            <p:spPr>
              <a:xfrm>
                <a:off x="9020071" y="2807707"/>
                <a:ext cx="951799" cy="584775"/>
              </a:xfrm>
              <a:prstGeom prst="rect">
                <a:avLst/>
              </a:prstGeom>
              <a:blipFill>
                <a:blip r:embed="rId6"/>
                <a:stretch>
                  <a:fillRect/>
                </a:stretch>
              </a:blipFill>
            </p:spPr>
            <p:txBody>
              <a:bodyPr/>
              <a:lstStyle/>
              <a:p>
                <a:r>
                  <a:rPr lang="fr-FR">
                    <a:noFill/>
                  </a:rPr>
                  <a:t> </a:t>
                </a:r>
              </a:p>
            </p:txBody>
          </p:sp>
        </mc:Fallback>
      </mc:AlternateContent>
      <p:sp>
        <p:nvSpPr>
          <p:cNvPr id="13" name="Rectangle 12">
            <a:extLst>
              <a:ext uri="{FF2B5EF4-FFF2-40B4-BE49-F238E27FC236}">
                <a16:creationId xmlns:a16="http://schemas.microsoft.com/office/drawing/2014/main" id="{66B95040-DFCD-4B56-8F00-559533F27EA9}"/>
              </a:ext>
            </a:extLst>
          </p:cNvPr>
          <p:cNvSpPr/>
          <p:nvPr/>
        </p:nvSpPr>
        <p:spPr>
          <a:xfrm>
            <a:off x="2692387" y="6203050"/>
            <a:ext cx="7592271" cy="523220"/>
          </a:xfrm>
          <a:prstGeom prst="rect">
            <a:avLst/>
          </a:prstGeom>
        </p:spPr>
        <p:txBody>
          <a:bodyPr wrap="none">
            <a:spAutoFit/>
          </a:bodyPr>
          <a:lstStyle/>
          <a:p>
            <a:r>
              <a:rPr lang="en-US" sz="2800" dirty="0"/>
              <a:t>Image-space control variate [Rousselle et al., 2016]</a:t>
            </a:r>
          </a:p>
        </p:txBody>
      </p:sp>
    </p:spTree>
    <p:extLst>
      <p:ext uri="{BB962C8B-B14F-4D97-AF65-F5344CB8AC3E}">
        <p14:creationId xmlns:p14="http://schemas.microsoft.com/office/powerpoint/2010/main" val="95363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0B2B71-58C5-49C4-AE52-886152A420D8}"/>
              </a:ext>
            </a:extLst>
          </p:cNvPr>
          <p:cNvSpPr>
            <a:spLocks noGrp="1"/>
          </p:cNvSpPr>
          <p:nvPr>
            <p:ph type="title"/>
          </p:nvPr>
        </p:nvSpPr>
        <p:spPr>
          <a:xfrm>
            <a:off x="2651060" y="337210"/>
            <a:ext cx="7930853" cy="667933"/>
          </a:xfrm>
        </p:spPr>
        <p:txBody>
          <a:bodyPr/>
          <a:lstStyle/>
          <a:p>
            <a:r>
              <a:rPr lang="en-US" dirty="0"/>
              <a:t>CONTROL VARIATE VS. POISSON</a:t>
            </a:r>
          </a:p>
        </p:txBody>
      </p:sp>
      <p:sp>
        <p:nvSpPr>
          <p:cNvPr id="9" name="Content Placeholder 1">
            <a:extLst>
              <a:ext uri="{FF2B5EF4-FFF2-40B4-BE49-F238E27FC236}">
                <a16:creationId xmlns:a16="http://schemas.microsoft.com/office/drawing/2014/main" id="{D4D87D9C-8C64-4367-8C7F-81ACA86AFE5A}"/>
              </a:ext>
            </a:extLst>
          </p:cNvPr>
          <p:cNvSpPr txBox="1">
            <a:spLocks/>
          </p:cNvSpPr>
          <p:nvPr/>
        </p:nvSpPr>
        <p:spPr>
          <a:xfrm>
            <a:off x="813291" y="1289435"/>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Iterative reconstruction</a:t>
            </a:r>
          </a:p>
        </p:txBody>
      </p:sp>
      <p:sp>
        <p:nvSpPr>
          <p:cNvPr id="10" name="Content Placeholder 1">
            <a:extLst>
              <a:ext uri="{FF2B5EF4-FFF2-40B4-BE49-F238E27FC236}">
                <a16:creationId xmlns:a16="http://schemas.microsoft.com/office/drawing/2014/main" id="{673F3185-4A30-4A52-BFBA-39C418D19B58}"/>
              </a:ext>
            </a:extLst>
          </p:cNvPr>
          <p:cNvSpPr txBox="1">
            <a:spLocks/>
          </p:cNvSpPr>
          <p:nvPr/>
        </p:nvSpPr>
        <p:spPr>
          <a:xfrm>
            <a:off x="6725046" y="1288253"/>
            <a:ext cx="4962013"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L2-norm Poisson solver</a:t>
            </a:r>
          </a:p>
        </p:txBody>
      </p:sp>
      <p:sp>
        <p:nvSpPr>
          <p:cNvPr id="13" name="Freeform: Shape 12">
            <a:extLst>
              <a:ext uri="{FF2B5EF4-FFF2-40B4-BE49-F238E27FC236}">
                <a16:creationId xmlns:a16="http://schemas.microsoft.com/office/drawing/2014/main" id="{644082BB-8E1C-4D9D-BAAB-F47F3682C06B}"/>
              </a:ext>
            </a:extLst>
          </p:cNvPr>
          <p:cNvSpPr/>
          <p:nvPr/>
        </p:nvSpPr>
        <p:spPr>
          <a:xfrm>
            <a:off x="101860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4" name="Freeform: Shape 13">
            <a:extLst>
              <a:ext uri="{FF2B5EF4-FFF2-40B4-BE49-F238E27FC236}">
                <a16:creationId xmlns:a16="http://schemas.microsoft.com/office/drawing/2014/main" id="{181A4287-1703-476E-A6B1-3178DF9E83A2}"/>
              </a:ext>
            </a:extLst>
          </p:cNvPr>
          <p:cNvSpPr/>
          <p:nvPr/>
        </p:nvSpPr>
        <p:spPr>
          <a:xfrm>
            <a:off x="191958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5" name="Freeform: Shape 14">
            <a:extLst>
              <a:ext uri="{FF2B5EF4-FFF2-40B4-BE49-F238E27FC236}">
                <a16:creationId xmlns:a16="http://schemas.microsoft.com/office/drawing/2014/main" id="{5D8DAC11-70FC-4A70-BE46-F37F162AAE3F}"/>
              </a:ext>
            </a:extLst>
          </p:cNvPr>
          <p:cNvSpPr/>
          <p:nvPr/>
        </p:nvSpPr>
        <p:spPr>
          <a:xfrm>
            <a:off x="2820546"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6" name="Freeform: Shape 15">
            <a:extLst>
              <a:ext uri="{FF2B5EF4-FFF2-40B4-BE49-F238E27FC236}">
                <a16:creationId xmlns:a16="http://schemas.microsoft.com/office/drawing/2014/main" id="{34558DE0-77CA-44A8-BFE3-CFE3A42DFA63}"/>
              </a:ext>
            </a:extLst>
          </p:cNvPr>
          <p:cNvSpPr/>
          <p:nvPr/>
        </p:nvSpPr>
        <p:spPr>
          <a:xfrm>
            <a:off x="37215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7" name="Freeform: Shape 16">
            <a:extLst>
              <a:ext uri="{FF2B5EF4-FFF2-40B4-BE49-F238E27FC236}">
                <a16:creationId xmlns:a16="http://schemas.microsoft.com/office/drawing/2014/main" id="{C2D8CF6A-0668-4D46-AAFB-6989039AC0F8}"/>
              </a:ext>
            </a:extLst>
          </p:cNvPr>
          <p:cNvSpPr/>
          <p:nvPr/>
        </p:nvSpPr>
        <p:spPr>
          <a:xfrm>
            <a:off x="462249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8" name="Freeform: Shape 17">
            <a:extLst>
              <a:ext uri="{FF2B5EF4-FFF2-40B4-BE49-F238E27FC236}">
                <a16:creationId xmlns:a16="http://schemas.microsoft.com/office/drawing/2014/main" id="{A7249B95-3D25-4DFF-916F-2AAAA71ACE11}"/>
              </a:ext>
            </a:extLst>
          </p:cNvPr>
          <p:cNvSpPr/>
          <p:nvPr/>
        </p:nvSpPr>
        <p:spPr>
          <a:xfrm>
            <a:off x="5523467"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9" name="Freeform: Shape 18">
            <a:extLst>
              <a:ext uri="{FF2B5EF4-FFF2-40B4-BE49-F238E27FC236}">
                <a16:creationId xmlns:a16="http://schemas.microsoft.com/office/drawing/2014/main" id="{5E34D15D-3A5A-4944-A563-3E6705ECB73C}"/>
              </a:ext>
            </a:extLst>
          </p:cNvPr>
          <p:cNvSpPr/>
          <p:nvPr/>
        </p:nvSpPr>
        <p:spPr>
          <a:xfrm>
            <a:off x="744792" y="517636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1" name="Freeform: Shape 20">
            <a:extLst>
              <a:ext uri="{FF2B5EF4-FFF2-40B4-BE49-F238E27FC236}">
                <a16:creationId xmlns:a16="http://schemas.microsoft.com/office/drawing/2014/main" id="{98C4D019-F543-4310-96FE-DD83F9B323F2}"/>
              </a:ext>
            </a:extLst>
          </p:cNvPr>
          <p:cNvSpPr/>
          <p:nvPr/>
        </p:nvSpPr>
        <p:spPr>
          <a:xfrm>
            <a:off x="744792"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3" name="Freeform: Shape 22">
            <a:extLst>
              <a:ext uri="{FF2B5EF4-FFF2-40B4-BE49-F238E27FC236}">
                <a16:creationId xmlns:a16="http://schemas.microsoft.com/office/drawing/2014/main" id="{5036C625-EE3B-4B23-A3BA-37A045E9C245}"/>
              </a:ext>
            </a:extLst>
          </p:cNvPr>
          <p:cNvSpPr/>
          <p:nvPr/>
        </p:nvSpPr>
        <p:spPr>
          <a:xfrm>
            <a:off x="744792"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4" name="Freeform: Shape 23">
            <a:extLst>
              <a:ext uri="{FF2B5EF4-FFF2-40B4-BE49-F238E27FC236}">
                <a16:creationId xmlns:a16="http://schemas.microsoft.com/office/drawing/2014/main" id="{D9BBE5A3-6706-4FA6-814F-0220897614DD}"/>
              </a:ext>
            </a:extLst>
          </p:cNvPr>
          <p:cNvSpPr/>
          <p:nvPr/>
        </p:nvSpPr>
        <p:spPr>
          <a:xfrm>
            <a:off x="744792" y="3008432"/>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5" name="Freeform: Shape 24">
            <a:extLst>
              <a:ext uri="{FF2B5EF4-FFF2-40B4-BE49-F238E27FC236}">
                <a16:creationId xmlns:a16="http://schemas.microsoft.com/office/drawing/2014/main" id="{1E398767-9169-475A-9624-2D30F490846A}"/>
              </a:ext>
            </a:extLst>
          </p:cNvPr>
          <p:cNvSpPr/>
          <p:nvPr/>
        </p:nvSpPr>
        <p:spPr>
          <a:xfrm>
            <a:off x="744792"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6" name="Freeform: Shape 25">
            <a:extLst>
              <a:ext uri="{FF2B5EF4-FFF2-40B4-BE49-F238E27FC236}">
                <a16:creationId xmlns:a16="http://schemas.microsoft.com/office/drawing/2014/main" id="{6AB64C9F-1351-4EA7-99E0-1764E631EB7F}"/>
              </a:ext>
            </a:extLst>
          </p:cNvPr>
          <p:cNvSpPr/>
          <p:nvPr/>
        </p:nvSpPr>
        <p:spPr>
          <a:xfrm>
            <a:off x="1011318" y="2236609"/>
            <a:ext cx="4529087" cy="3385084"/>
          </a:xfrm>
          <a:custGeom>
            <a:avLst/>
            <a:gdLst>
              <a:gd name="connsiteX0" fmla="*/ 11708 w 3396814"/>
              <a:gd name="connsiteY0" fmla="*/ 211772 h 2538813"/>
              <a:gd name="connsiteX1" fmla="*/ 45834 w 3396814"/>
              <a:gd name="connsiteY1" fmla="*/ 262199 h 2538813"/>
              <a:gd name="connsiteX2" fmla="*/ 79960 w 3396814"/>
              <a:gd name="connsiteY2" fmla="*/ 606321 h 2538813"/>
              <a:gd name="connsiteX3" fmla="*/ 114087 w 3396814"/>
              <a:gd name="connsiteY3" fmla="*/ 780941 h 2538813"/>
              <a:gd name="connsiteX4" fmla="*/ 148221 w 3396814"/>
              <a:gd name="connsiteY4" fmla="*/ 526219 h 2538813"/>
              <a:gd name="connsiteX5" fmla="*/ 182348 w 3396814"/>
              <a:gd name="connsiteY5" fmla="*/ 677474 h 2538813"/>
              <a:gd name="connsiteX6" fmla="*/ 216474 w 3396814"/>
              <a:gd name="connsiteY6" fmla="*/ 317054 h 2538813"/>
              <a:gd name="connsiteX7" fmla="*/ 250600 w 3396814"/>
              <a:gd name="connsiteY7" fmla="*/ 899025 h 2538813"/>
              <a:gd name="connsiteX8" fmla="*/ 284727 w 3396814"/>
              <a:gd name="connsiteY8" fmla="*/ 779493 h 2538813"/>
              <a:gd name="connsiteX9" fmla="*/ 318853 w 3396814"/>
              <a:gd name="connsiteY9" fmla="*/ 735301 h 2538813"/>
              <a:gd name="connsiteX10" fmla="*/ 352988 w 3396814"/>
              <a:gd name="connsiteY10" fmla="*/ 454200 h 2538813"/>
              <a:gd name="connsiteX11" fmla="*/ 387114 w 3396814"/>
              <a:gd name="connsiteY11" fmla="*/ 957959 h 2538813"/>
              <a:gd name="connsiteX12" fmla="*/ 421240 w 3396814"/>
              <a:gd name="connsiteY12" fmla="*/ 1258080 h 2538813"/>
              <a:gd name="connsiteX13" fmla="*/ 455367 w 3396814"/>
              <a:gd name="connsiteY13" fmla="*/ 792004 h 2538813"/>
              <a:gd name="connsiteX14" fmla="*/ 489493 w 3396814"/>
              <a:gd name="connsiteY14" fmla="*/ 975364 h 2538813"/>
              <a:gd name="connsiteX15" fmla="*/ 523619 w 3396814"/>
              <a:gd name="connsiteY15" fmla="*/ 1393469 h 2538813"/>
              <a:gd name="connsiteX16" fmla="*/ 557754 w 3396814"/>
              <a:gd name="connsiteY16" fmla="*/ 682252 h 2538813"/>
              <a:gd name="connsiteX17" fmla="*/ 591880 w 3396814"/>
              <a:gd name="connsiteY17" fmla="*/ 590297 h 2538813"/>
              <a:gd name="connsiteX18" fmla="*/ 626007 w 3396814"/>
              <a:gd name="connsiteY18" fmla="*/ 749052 h 2538813"/>
              <a:gd name="connsiteX19" fmla="*/ 660133 w 3396814"/>
              <a:gd name="connsiteY19" fmla="*/ 606978 h 2538813"/>
              <a:gd name="connsiteX20" fmla="*/ 694259 w 3396814"/>
              <a:gd name="connsiteY20" fmla="*/ 1194326 h 2538813"/>
              <a:gd name="connsiteX21" fmla="*/ 728386 w 3396814"/>
              <a:gd name="connsiteY21" fmla="*/ 675834 h 2538813"/>
              <a:gd name="connsiteX22" fmla="*/ 762520 w 3396814"/>
              <a:gd name="connsiteY22" fmla="*/ 423151 h 2538813"/>
              <a:gd name="connsiteX23" fmla="*/ 796647 w 3396814"/>
              <a:gd name="connsiteY23" fmla="*/ 584287 h 2538813"/>
              <a:gd name="connsiteX24" fmla="*/ 830773 w 3396814"/>
              <a:gd name="connsiteY24" fmla="*/ 743783 h 2538813"/>
              <a:gd name="connsiteX25" fmla="*/ 864899 w 3396814"/>
              <a:gd name="connsiteY25" fmla="*/ 1081820 h 2538813"/>
              <a:gd name="connsiteX26" fmla="*/ 899026 w 3396814"/>
              <a:gd name="connsiteY26" fmla="*/ 665129 h 2538813"/>
              <a:gd name="connsiteX27" fmla="*/ 933160 w 3396814"/>
              <a:gd name="connsiteY27" fmla="*/ 431276 h 2538813"/>
              <a:gd name="connsiteX28" fmla="*/ 967287 w 3396814"/>
              <a:gd name="connsiteY28" fmla="*/ 77507 h 2538813"/>
              <a:gd name="connsiteX29" fmla="*/ 1001413 w 3396814"/>
              <a:gd name="connsiteY29" fmla="*/ 11706 h 2538813"/>
              <a:gd name="connsiteX30" fmla="*/ 1035539 w 3396814"/>
              <a:gd name="connsiteY30" fmla="*/ 555136 h 2538813"/>
              <a:gd name="connsiteX31" fmla="*/ 1069666 w 3396814"/>
              <a:gd name="connsiteY31" fmla="*/ 168471 h 2538813"/>
              <a:gd name="connsiteX32" fmla="*/ 1103792 w 3396814"/>
              <a:gd name="connsiteY32" fmla="*/ 880063 h 2538813"/>
              <a:gd name="connsiteX33" fmla="*/ 1137927 w 3396814"/>
              <a:gd name="connsiteY33" fmla="*/ 366948 h 2538813"/>
              <a:gd name="connsiteX34" fmla="*/ 1172053 w 3396814"/>
              <a:gd name="connsiteY34" fmla="*/ 741610 h 2538813"/>
              <a:gd name="connsiteX35" fmla="*/ 1206180 w 3396814"/>
              <a:gd name="connsiteY35" fmla="*/ 1435372 h 2538813"/>
              <a:gd name="connsiteX36" fmla="*/ 1240306 w 3396814"/>
              <a:gd name="connsiteY36" fmla="*/ 799071 h 2538813"/>
              <a:gd name="connsiteX37" fmla="*/ 1274432 w 3396814"/>
              <a:gd name="connsiteY37" fmla="*/ 1286248 h 2538813"/>
              <a:gd name="connsiteX38" fmla="*/ 1308558 w 3396814"/>
              <a:gd name="connsiteY38" fmla="*/ 970411 h 2538813"/>
              <a:gd name="connsiteX39" fmla="*/ 1342693 w 3396814"/>
              <a:gd name="connsiteY39" fmla="*/ 1288337 h 2538813"/>
              <a:gd name="connsiteX40" fmla="*/ 1376819 w 3396814"/>
              <a:gd name="connsiteY40" fmla="*/ 2156870 h 2538813"/>
              <a:gd name="connsiteX41" fmla="*/ 1410946 w 3396814"/>
              <a:gd name="connsiteY41" fmla="*/ 1761364 h 2538813"/>
              <a:gd name="connsiteX42" fmla="*/ 1445072 w 3396814"/>
              <a:gd name="connsiteY42" fmla="*/ 1482453 h 2538813"/>
              <a:gd name="connsiteX43" fmla="*/ 1479198 w 3396814"/>
              <a:gd name="connsiteY43" fmla="*/ 2269085 h 2538813"/>
              <a:gd name="connsiteX44" fmla="*/ 1513333 w 3396814"/>
              <a:gd name="connsiteY44" fmla="*/ 2271915 h 2538813"/>
              <a:gd name="connsiteX45" fmla="*/ 1547459 w 3396814"/>
              <a:gd name="connsiteY45" fmla="*/ 1749136 h 2538813"/>
              <a:gd name="connsiteX46" fmla="*/ 1581586 w 3396814"/>
              <a:gd name="connsiteY46" fmla="*/ 2528877 h 2538813"/>
              <a:gd name="connsiteX47" fmla="*/ 1615712 w 3396814"/>
              <a:gd name="connsiteY47" fmla="*/ 2137674 h 2538813"/>
              <a:gd name="connsiteX48" fmla="*/ 1649838 w 3396814"/>
              <a:gd name="connsiteY48" fmla="*/ 2484010 h 2538813"/>
              <a:gd name="connsiteX49" fmla="*/ 1683965 w 3396814"/>
              <a:gd name="connsiteY49" fmla="*/ 1657048 h 2538813"/>
              <a:gd name="connsiteX50" fmla="*/ 1718099 w 3396814"/>
              <a:gd name="connsiteY50" fmla="*/ 1772943 h 2538813"/>
              <a:gd name="connsiteX51" fmla="*/ 1752226 w 3396814"/>
              <a:gd name="connsiteY51" fmla="*/ 2072389 h 2538813"/>
              <a:gd name="connsiteX52" fmla="*/ 1786352 w 3396814"/>
              <a:gd name="connsiteY52" fmla="*/ 2364736 h 2538813"/>
              <a:gd name="connsiteX53" fmla="*/ 1820478 w 3396814"/>
              <a:gd name="connsiteY53" fmla="*/ 1982074 h 2538813"/>
              <a:gd name="connsiteX54" fmla="*/ 1854605 w 3396814"/>
              <a:gd name="connsiteY54" fmla="*/ 1642639 h 2538813"/>
              <a:gd name="connsiteX55" fmla="*/ 1888731 w 3396814"/>
              <a:gd name="connsiteY55" fmla="*/ 1037911 h 2538813"/>
              <a:gd name="connsiteX56" fmla="*/ 1922866 w 3396814"/>
              <a:gd name="connsiteY56" fmla="*/ 1782973 h 2538813"/>
              <a:gd name="connsiteX57" fmla="*/ 1956992 w 3396814"/>
              <a:gd name="connsiteY57" fmla="*/ 1156719 h 2538813"/>
              <a:gd name="connsiteX58" fmla="*/ 1991118 w 3396814"/>
              <a:gd name="connsiteY58" fmla="*/ 846992 h 2538813"/>
              <a:gd name="connsiteX59" fmla="*/ 2025245 w 3396814"/>
              <a:gd name="connsiteY59" fmla="*/ 887846 h 2538813"/>
              <a:gd name="connsiteX60" fmla="*/ 2059371 w 3396814"/>
              <a:gd name="connsiteY60" fmla="*/ 480312 h 2538813"/>
              <a:gd name="connsiteX61" fmla="*/ 2093497 w 3396814"/>
              <a:gd name="connsiteY61" fmla="*/ 676150 h 2538813"/>
              <a:gd name="connsiteX62" fmla="*/ 2127632 w 3396814"/>
              <a:gd name="connsiteY62" fmla="*/ 134850 h 2538813"/>
              <a:gd name="connsiteX63" fmla="*/ 2161758 w 3396814"/>
              <a:gd name="connsiteY63" fmla="*/ 464463 h 2538813"/>
              <a:gd name="connsiteX64" fmla="*/ 2195885 w 3396814"/>
              <a:gd name="connsiteY64" fmla="*/ 441697 h 2538813"/>
              <a:gd name="connsiteX65" fmla="*/ 2230011 w 3396814"/>
              <a:gd name="connsiteY65" fmla="*/ 578319 h 2538813"/>
              <a:gd name="connsiteX66" fmla="*/ 2264137 w 3396814"/>
              <a:gd name="connsiteY66" fmla="*/ 417100 h 2538813"/>
              <a:gd name="connsiteX67" fmla="*/ 2298264 w 3396814"/>
              <a:gd name="connsiteY67" fmla="*/ 668126 h 2538813"/>
              <a:gd name="connsiteX68" fmla="*/ 2332398 w 3396814"/>
              <a:gd name="connsiteY68" fmla="*/ 499957 h 2538813"/>
              <a:gd name="connsiteX69" fmla="*/ 2366525 w 3396814"/>
              <a:gd name="connsiteY69" fmla="*/ 861575 h 2538813"/>
              <a:gd name="connsiteX70" fmla="*/ 2400651 w 3396814"/>
              <a:gd name="connsiteY70" fmla="*/ 1033599 h 2538813"/>
              <a:gd name="connsiteX71" fmla="*/ 2434777 w 3396814"/>
              <a:gd name="connsiteY71" fmla="*/ 1105618 h 2538813"/>
              <a:gd name="connsiteX72" fmla="*/ 2468904 w 3396814"/>
              <a:gd name="connsiteY72" fmla="*/ 715514 h 2538813"/>
              <a:gd name="connsiteX73" fmla="*/ 2503038 w 3396814"/>
              <a:gd name="connsiteY73" fmla="*/ 738347 h 2538813"/>
              <a:gd name="connsiteX74" fmla="*/ 2537165 w 3396814"/>
              <a:gd name="connsiteY74" fmla="*/ 998963 h 2538813"/>
              <a:gd name="connsiteX75" fmla="*/ 2571291 w 3396814"/>
              <a:gd name="connsiteY75" fmla="*/ 1475069 h 2538813"/>
              <a:gd name="connsiteX76" fmla="*/ 2605417 w 3396814"/>
              <a:gd name="connsiteY76" fmla="*/ 796815 h 2538813"/>
              <a:gd name="connsiteX77" fmla="*/ 2639544 w 3396814"/>
              <a:gd name="connsiteY77" fmla="*/ 699607 h 2538813"/>
              <a:gd name="connsiteX78" fmla="*/ 2673670 w 3396814"/>
              <a:gd name="connsiteY78" fmla="*/ 665804 h 2538813"/>
              <a:gd name="connsiteX79" fmla="*/ 2707805 w 3396814"/>
              <a:gd name="connsiteY79" fmla="*/ 754163 h 2538813"/>
              <a:gd name="connsiteX80" fmla="*/ 2741931 w 3396814"/>
              <a:gd name="connsiteY80" fmla="*/ 678315 h 2538813"/>
              <a:gd name="connsiteX81" fmla="*/ 2776057 w 3396814"/>
              <a:gd name="connsiteY81" fmla="*/ 620513 h 2538813"/>
              <a:gd name="connsiteX82" fmla="*/ 2810184 w 3396814"/>
              <a:gd name="connsiteY82" fmla="*/ 990530 h 2538813"/>
              <a:gd name="connsiteX83" fmla="*/ 2844310 w 3396814"/>
              <a:gd name="connsiteY83" fmla="*/ 1096237 h 2538813"/>
              <a:gd name="connsiteX84" fmla="*/ 2878436 w 3396814"/>
              <a:gd name="connsiteY84" fmla="*/ 691084 h 2538813"/>
              <a:gd name="connsiteX85" fmla="*/ 2912571 w 3396814"/>
              <a:gd name="connsiteY85" fmla="*/ 1086672 h 2538813"/>
              <a:gd name="connsiteX86" fmla="*/ 2946697 w 3396814"/>
              <a:gd name="connsiteY86" fmla="*/ 433914 h 2538813"/>
              <a:gd name="connsiteX87" fmla="*/ 2980824 w 3396814"/>
              <a:gd name="connsiteY87" fmla="*/ 323397 h 2538813"/>
              <a:gd name="connsiteX88" fmla="*/ 3014950 w 3396814"/>
              <a:gd name="connsiteY88" fmla="*/ 210748 h 2538813"/>
              <a:gd name="connsiteX89" fmla="*/ 3049076 w 3396814"/>
              <a:gd name="connsiteY89" fmla="*/ 488328 h 2538813"/>
              <a:gd name="connsiteX90" fmla="*/ 3083203 w 3396814"/>
              <a:gd name="connsiteY90" fmla="*/ 58328 h 2538813"/>
              <a:gd name="connsiteX91" fmla="*/ 3117337 w 3396814"/>
              <a:gd name="connsiteY91" fmla="*/ 436154 h 2538813"/>
              <a:gd name="connsiteX92" fmla="*/ 3151464 w 3396814"/>
              <a:gd name="connsiteY92" fmla="*/ 571751 h 2538813"/>
              <a:gd name="connsiteX93" fmla="*/ 3185590 w 3396814"/>
              <a:gd name="connsiteY93" fmla="*/ 360755 h 2538813"/>
              <a:gd name="connsiteX94" fmla="*/ 3219717 w 3396814"/>
              <a:gd name="connsiteY94" fmla="*/ 34430 h 2538813"/>
              <a:gd name="connsiteX95" fmla="*/ 3253843 w 3396814"/>
              <a:gd name="connsiteY95" fmla="*/ 180016 h 2538813"/>
              <a:gd name="connsiteX96" fmla="*/ 3287977 w 3396814"/>
              <a:gd name="connsiteY96" fmla="*/ 394584 h 2538813"/>
              <a:gd name="connsiteX97" fmla="*/ 3322104 w 3396814"/>
              <a:gd name="connsiteY97" fmla="*/ 1265155 h 2538813"/>
              <a:gd name="connsiteX98" fmla="*/ 3356230 w 3396814"/>
              <a:gd name="connsiteY98" fmla="*/ 807070 h 2538813"/>
              <a:gd name="connsiteX99" fmla="*/ 3390356 w 3396814"/>
              <a:gd name="connsiteY99" fmla="*/ 1074702 h 25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2538813">
                <a:moveTo>
                  <a:pt x="11708" y="211772"/>
                </a:moveTo>
                <a:lnTo>
                  <a:pt x="45834" y="262199"/>
                </a:lnTo>
                <a:lnTo>
                  <a:pt x="79960" y="606321"/>
                </a:lnTo>
                <a:lnTo>
                  <a:pt x="114087" y="780941"/>
                </a:lnTo>
                <a:lnTo>
                  <a:pt x="148221" y="526219"/>
                </a:lnTo>
                <a:lnTo>
                  <a:pt x="182348" y="677474"/>
                </a:lnTo>
                <a:lnTo>
                  <a:pt x="216474" y="317054"/>
                </a:lnTo>
                <a:lnTo>
                  <a:pt x="250600" y="899025"/>
                </a:lnTo>
                <a:lnTo>
                  <a:pt x="284727" y="779493"/>
                </a:lnTo>
                <a:lnTo>
                  <a:pt x="318853" y="735301"/>
                </a:lnTo>
                <a:lnTo>
                  <a:pt x="352988" y="454200"/>
                </a:lnTo>
                <a:lnTo>
                  <a:pt x="387114" y="957959"/>
                </a:lnTo>
                <a:lnTo>
                  <a:pt x="421240" y="1258080"/>
                </a:lnTo>
                <a:lnTo>
                  <a:pt x="455367" y="792004"/>
                </a:lnTo>
                <a:lnTo>
                  <a:pt x="489493" y="975364"/>
                </a:lnTo>
                <a:lnTo>
                  <a:pt x="523619" y="1393469"/>
                </a:lnTo>
                <a:lnTo>
                  <a:pt x="557754" y="682252"/>
                </a:lnTo>
                <a:lnTo>
                  <a:pt x="591880" y="590297"/>
                </a:lnTo>
                <a:lnTo>
                  <a:pt x="626007" y="749052"/>
                </a:lnTo>
                <a:lnTo>
                  <a:pt x="660133" y="606978"/>
                </a:lnTo>
                <a:lnTo>
                  <a:pt x="694259" y="1194326"/>
                </a:lnTo>
                <a:lnTo>
                  <a:pt x="728386" y="675834"/>
                </a:lnTo>
                <a:lnTo>
                  <a:pt x="762520" y="423151"/>
                </a:lnTo>
                <a:lnTo>
                  <a:pt x="796647" y="584287"/>
                </a:lnTo>
                <a:lnTo>
                  <a:pt x="830773" y="743783"/>
                </a:lnTo>
                <a:lnTo>
                  <a:pt x="864899" y="1081820"/>
                </a:lnTo>
                <a:lnTo>
                  <a:pt x="899026" y="665129"/>
                </a:lnTo>
                <a:lnTo>
                  <a:pt x="933160" y="431276"/>
                </a:lnTo>
                <a:lnTo>
                  <a:pt x="967287" y="77507"/>
                </a:lnTo>
                <a:lnTo>
                  <a:pt x="1001413" y="11706"/>
                </a:lnTo>
                <a:lnTo>
                  <a:pt x="1035539" y="555136"/>
                </a:lnTo>
                <a:lnTo>
                  <a:pt x="1069666" y="168471"/>
                </a:lnTo>
                <a:lnTo>
                  <a:pt x="1103792" y="880063"/>
                </a:lnTo>
                <a:lnTo>
                  <a:pt x="1137927" y="366948"/>
                </a:lnTo>
                <a:lnTo>
                  <a:pt x="1172053" y="741610"/>
                </a:lnTo>
                <a:lnTo>
                  <a:pt x="1206180" y="1435372"/>
                </a:lnTo>
                <a:lnTo>
                  <a:pt x="1240306" y="799071"/>
                </a:lnTo>
                <a:lnTo>
                  <a:pt x="1274432" y="1286248"/>
                </a:lnTo>
                <a:lnTo>
                  <a:pt x="1308558" y="970411"/>
                </a:lnTo>
                <a:lnTo>
                  <a:pt x="1342693" y="1288337"/>
                </a:lnTo>
                <a:lnTo>
                  <a:pt x="1376819" y="2156870"/>
                </a:lnTo>
                <a:lnTo>
                  <a:pt x="1410946" y="1761364"/>
                </a:lnTo>
                <a:lnTo>
                  <a:pt x="1445072" y="1482453"/>
                </a:lnTo>
                <a:lnTo>
                  <a:pt x="1479198" y="2269085"/>
                </a:lnTo>
                <a:lnTo>
                  <a:pt x="1513333" y="2271915"/>
                </a:lnTo>
                <a:lnTo>
                  <a:pt x="1547459" y="1749136"/>
                </a:lnTo>
                <a:lnTo>
                  <a:pt x="1581586" y="2528877"/>
                </a:lnTo>
                <a:lnTo>
                  <a:pt x="1615712" y="2137674"/>
                </a:lnTo>
                <a:lnTo>
                  <a:pt x="1649838" y="2484010"/>
                </a:lnTo>
                <a:lnTo>
                  <a:pt x="1683965" y="1657048"/>
                </a:lnTo>
                <a:lnTo>
                  <a:pt x="1718099" y="1772943"/>
                </a:lnTo>
                <a:lnTo>
                  <a:pt x="1752226" y="2072389"/>
                </a:lnTo>
                <a:lnTo>
                  <a:pt x="1786352" y="2364736"/>
                </a:lnTo>
                <a:lnTo>
                  <a:pt x="1820478" y="1982074"/>
                </a:lnTo>
                <a:lnTo>
                  <a:pt x="1854605" y="1642639"/>
                </a:lnTo>
                <a:lnTo>
                  <a:pt x="1888731" y="1037911"/>
                </a:lnTo>
                <a:lnTo>
                  <a:pt x="1922866" y="1782973"/>
                </a:lnTo>
                <a:lnTo>
                  <a:pt x="1956992" y="1156719"/>
                </a:lnTo>
                <a:lnTo>
                  <a:pt x="1991118" y="846992"/>
                </a:lnTo>
                <a:lnTo>
                  <a:pt x="2025245" y="887846"/>
                </a:lnTo>
                <a:lnTo>
                  <a:pt x="2059371" y="480312"/>
                </a:lnTo>
                <a:lnTo>
                  <a:pt x="2093497" y="676150"/>
                </a:lnTo>
                <a:lnTo>
                  <a:pt x="2127632" y="134850"/>
                </a:lnTo>
                <a:lnTo>
                  <a:pt x="2161758" y="464463"/>
                </a:lnTo>
                <a:lnTo>
                  <a:pt x="2195885" y="441697"/>
                </a:lnTo>
                <a:lnTo>
                  <a:pt x="2230011" y="578319"/>
                </a:lnTo>
                <a:lnTo>
                  <a:pt x="2264137" y="417100"/>
                </a:lnTo>
                <a:lnTo>
                  <a:pt x="2298264" y="668126"/>
                </a:lnTo>
                <a:lnTo>
                  <a:pt x="2332398" y="499957"/>
                </a:lnTo>
                <a:lnTo>
                  <a:pt x="2366525" y="861575"/>
                </a:lnTo>
                <a:lnTo>
                  <a:pt x="2400651" y="1033599"/>
                </a:lnTo>
                <a:lnTo>
                  <a:pt x="2434777" y="1105618"/>
                </a:lnTo>
                <a:lnTo>
                  <a:pt x="2468904" y="715514"/>
                </a:lnTo>
                <a:lnTo>
                  <a:pt x="2503038" y="738347"/>
                </a:lnTo>
                <a:lnTo>
                  <a:pt x="2537165" y="998963"/>
                </a:lnTo>
                <a:lnTo>
                  <a:pt x="2571291" y="1475069"/>
                </a:lnTo>
                <a:lnTo>
                  <a:pt x="2605417" y="796815"/>
                </a:lnTo>
                <a:lnTo>
                  <a:pt x="2639544" y="699607"/>
                </a:lnTo>
                <a:lnTo>
                  <a:pt x="2673670" y="665804"/>
                </a:lnTo>
                <a:lnTo>
                  <a:pt x="2707805" y="754163"/>
                </a:lnTo>
                <a:lnTo>
                  <a:pt x="2741931" y="678315"/>
                </a:lnTo>
                <a:lnTo>
                  <a:pt x="2776057" y="620513"/>
                </a:lnTo>
                <a:lnTo>
                  <a:pt x="2810184" y="990530"/>
                </a:lnTo>
                <a:lnTo>
                  <a:pt x="2844310" y="1096237"/>
                </a:lnTo>
                <a:lnTo>
                  <a:pt x="2878436" y="691084"/>
                </a:lnTo>
                <a:lnTo>
                  <a:pt x="2912571" y="1086672"/>
                </a:lnTo>
                <a:lnTo>
                  <a:pt x="2946697" y="433914"/>
                </a:lnTo>
                <a:lnTo>
                  <a:pt x="2980824" y="323397"/>
                </a:lnTo>
                <a:lnTo>
                  <a:pt x="3014950" y="210748"/>
                </a:lnTo>
                <a:lnTo>
                  <a:pt x="3049076" y="488328"/>
                </a:lnTo>
                <a:lnTo>
                  <a:pt x="3083203" y="58328"/>
                </a:lnTo>
                <a:lnTo>
                  <a:pt x="3117337" y="436154"/>
                </a:lnTo>
                <a:lnTo>
                  <a:pt x="3151464" y="571751"/>
                </a:lnTo>
                <a:lnTo>
                  <a:pt x="3185590" y="360755"/>
                </a:lnTo>
                <a:lnTo>
                  <a:pt x="3219717" y="34430"/>
                </a:lnTo>
                <a:lnTo>
                  <a:pt x="3253843" y="180016"/>
                </a:lnTo>
                <a:lnTo>
                  <a:pt x="3287977" y="394584"/>
                </a:lnTo>
                <a:lnTo>
                  <a:pt x="3322104" y="1265155"/>
                </a:lnTo>
                <a:lnTo>
                  <a:pt x="3356230" y="807070"/>
                </a:lnTo>
                <a:lnTo>
                  <a:pt x="3390356" y="1074702"/>
                </a:lnTo>
              </a:path>
            </a:pathLst>
          </a:custGeom>
          <a:noFill/>
          <a:ln w="17859" cap="sq">
            <a:solidFill>
              <a:srgbClr val="1F77B4"/>
            </a:solidFill>
            <a:prstDash val="solid"/>
            <a:round/>
          </a:ln>
        </p:spPr>
        <p:txBody>
          <a:bodyPr rtlCol="0" anchor="ctr"/>
          <a:lstStyle/>
          <a:p>
            <a:endParaRPr lang="en-US" sz="2400"/>
          </a:p>
        </p:txBody>
      </p:sp>
      <p:sp>
        <p:nvSpPr>
          <p:cNvPr id="30" name="Freeform: Shape 29">
            <a:extLst>
              <a:ext uri="{FF2B5EF4-FFF2-40B4-BE49-F238E27FC236}">
                <a16:creationId xmlns:a16="http://schemas.microsoft.com/office/drawing/2014/main" id="{C040B658-4E44-408E-8F8F-D61E339AF14B}"/>
              </a:ext>
            </a:extLst>
          </p:cNvPr>
          <p:cNvSpPr/>
          <p:nvPr/>
        </p:nvSpPr>
        <p:spPr>
          <a:xfrm>
            <a:off x="793358"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1" name="Freeform: Shape 30">
            <a:extLst>
              <a:ext uri="{FF2B5EF4-FFF2-40B4-BE49-F238E27FC236}">
                <a16:creationId xmlns:a16="http://schemas.microsoft.com/office/drawing/2014/main" id="{D40F5F10-7FA3-4410-994C-86625F24467E}"/>
              </a:ext>
            </a:extLst>
          </p:cNvPr>
          <p:cNvSpPr/>
          <p:nvPr/>
        </p:nvSpPr>
        <p:spPr>
          <a:xfrm>
            <a:off x="57487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2" name="Freeform: Shape 31">
            <a:extLst>
              <a:ext uri="{FF2B5EF4-FFF2-40B4-BE49-F238E27FC236}">
                <a16:creationId xmlns:a16="http://schemas.microsoft.com/office/drawing/2014/main" id="{DFCFC946-AE7B-4062-A403-53547ABB3575}"/>
              </a:ext>
            </a:extLst>
          </p:cNvPr>
          <p:cNvSpPr/>
          <p:nvPr/>
        </p:nvSpPr>
        <p:spPr>
          <a:xfrm>
            <a:off x="793358"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33" name="Freeform: Shape 32">
            <a:extLst>
              <a:ext uri="{FF2B5EF4-FFF2-40B4-BE49-F238E27FC236}">
                <a16:creationId xmlns:a16="http://schemas.microsoft.com/office/drawing/2014/main" id="{48E0FC8A-2BB6-4908-A312-E5B18F3C0007}"/>
              </a:ext>
            </a:extLst>
          </p:cNvPr>
          <p:cNvSpPr/>
          <p:nvPr/>
        </p:nvSpPr>
        <p:spPr>
          <a:xfrm>
            <a:off x="793358"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0" name="Freeform: Shape 39">
            <a:extLst>
              <a:ext uri="{FF2B5EF4-FFF2-40B4-BE49-F238E27FC236}">
                <a16:creationId xmlns:a16="http://schemas.microsoft.com/office/drawing/2014/main" id="{6C1DBF94-F0DB-4926-9BA6-C40C0D88329B}"/>
              </a:ext>
            </a:extLst>
          </p:cNvPr>
          <p:cNvSpPr/>
          <p:nvPr/>
        </p:nvSpPr>
        <p:spPr>
          <a:xfrm>
            <a:off x="693035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1" name="Freeform: Shape 40">
            <a:extLst>
              <a:ext uri="{FF2B5EF4-FFF2-40B4-BE49-F238E27FC236}">
                <a16:creationId xmlns:a16="http://schemas.microsoft.com/office/drawing/2014/main" id="{D3092092-760F-4CFC-A685-75DAE01829EB}"/>
              </a:ext>
            </a:extLst>
          </p:cNvPr>
          <p:cNvSpPr/>
          <p:nvPr/>
        </p:nvSpPr>
        <p:spPr>
          <a:xfrm>
            <a:off x="78313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2" name="Freeform: Shape 41">
            <a:extLst>
              <a:ext uri="{FF2B5EF4-FFF2-40B4-BE49-F238E27FC236}">
                <a16:creationId xmlns:a16="http://schemas.microsoft.com/office/drawing/2014/main" id="{BE5C1ED6-3041-47AB-8551-F0330612A053}"/>
              </a:ext>
            </a:extLst>
          </p:cNvPr>
          <p:cNvSpPr/>
          <p:nvPr/>
        </p:nvSpPr>
        <p:spPr>
          <a:xfrm>
            <a:off x="873230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3" name="Freeform: Shape 42">
            <a:extLst>
              <a:ext uri="{FF2B5EF4-FFF2-40B4-BE49-F238E27FC236}">
                <a16:creationId xmlns:a16="http://schemas.microsoft.com/office/drawing/2014/main" id="{C8ADBC58-CAC9-4963-BF2F-F0FAD1AB084F}"/>
              </a:ext>
            </a:extLst>
          </p:cNvPr>
          <p:cNvSpPr/>
          <p:nvPr/>
        </p:nvSpPr>
        <p:spPr>
          <a:xfrm>
            <a:off x="963327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4" name="Freeform: Shape 43">
            <a:extLst>
              <a:ext uri="{FF2B5EF4-FFF2-40B4-BE49-F238E27FC236}">
                <a16:creationId xmlns:a16="http://schemas.microsoft.com/office/drawing/2014/main" id="{AB670949-7406-45CE-A3F1-48CCA1E9B64D}"/>
              </a:ext>
            </a:extLst>
          </p:cNvPr>
          <p:cNvSpPr/>
          <p:nvPr/>
        </p:nvSpPr>
        <p:spPr>
          <a:xfrm>
            <a:off x="10534244"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5" name="Freeform: Shape 44">
            <a:extLst>
              <a:ext uri="{FF2B5EF4-FFF2-40B4-BE49-F238E27FC236}">
                <a16:creationId xmlns:a16="http://schemas.microsoft.com/office/drawing/2014/main" id="{F73792A1-E77F-45AA-8217-0C6869F95DEA}"/>
              </a:ext>
            </a:extLst>
          </p:cNvPr>
          <p:cNvSpPr/>
          <p:nvPr/>
        </p:nvSpPr>
        <p:spPr>
          <a:xfrm>
            <a:off x="11435222"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6" name="Freeform: Shape 45">
            <a:extLst>
              <a:ext uri="{FF2B5EF4-FFF2-40B4-BE49-F238E27FC236}">
                <a16:creationId xmlns:a16="http://schemas.microsoft.com/office/drawing/2014/main" id="{009FF844-5AC6-4D0D-93FC-48059162C6CF}"/>
              </a:ext>
            </a:extLst>
          </p:cNvPr>
          <p:cNvSpPr/>
          <p:nvPr/>
        </p:nvSpPr>
        <p:spPr>
          <a:xfrm>
            <a:off x="6656547" y="5176361"/>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8" name="Freeform: Shape 47">
            <a:extLst>
              <a:ext uri="{FF2B5EF4-FFF2-40B4-BE49-F238E27FC236}">
                <a16:creationId xmlns:a16="http://schemas.microsoft.com/office/drawing/2014/main" id="{E20E38EA-CC4F-4BBD-A5EB-0F3073C63C55}"/>
              </a:ext>
            </a:extLst>
          </p:cNvPr>
          <p:cNvSpPr/>
          <p:nvPr/>
        </p:nvSpPr>
        <p:spPr>
          <a:xfrm>
            <a:off x="6656547"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0" name="Freeform: Shape 49">
            <a:extLst>
              <a:ext uri="{FF2B5EF4-FFF2-40B4-BE49-F238E27FC236}">
                <a16:creationId xmlns:a16="http://schemas.microsoft.com/office/drawing/2014/main" id="{D98279E2-5E96-45DB-925F-484FDF103E83}"/>
              </a:ext>
            </a:extLst>
          </p:cNvPr>
          <p:cNvSpPr/>
          <p:nvPr/>
        </p:nvSpPr>
        <p:spPr>
          <a:xfrm>
            <a:off x="6656547"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1" name="Freeform: Shape 50">
            <a:extLst>
              <a:ext uri="{FF2B5EF4-FFF2-40B4-BE49-F238E27FC236}">
                <a16:creationId xmlns:a16="http://schemas.microsoft.com/office/drawing/2014/main" id="{FAC935EC-AE9E-4CFD-B31D-074B13B2CEFC}"/>
              </a:ext>
            </a:extLst>
          </p:cNvPr>
          <p:cNvSpPr/>
          <p:nvPr/>
        </p:nvSpPr>
        <p:spPr>
          <a:xfrm>
            <a:off x="6656547" y="300844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2" name="Freeform: Shape 51">
            <a:extLst>
              <a:ext uri="{FF2B5EF4-FFF2-40B4-BE49-F238E27FC236}">
                <a16:creationId xmlns:a16="http://schemas.microsoft.com/office/drawing/2014/main" id="{48C5E821-895B-447D-BB71-5D87B5B081C0}"/>
              </a:ext>
            </a:extLst>
          </p:cNvPr>
          <p:cNvSpPr/>
          <p:nvPr/>
        </p:nvSpPr>
        <p:spPr>
          <a:xfrm>
            <a:off x="6656547"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3" name="Freeform: Shape 52">
            <a:extLst>
              <a:ext uri="{FF2B5EF4-FFF2-40B4-BE49-F238E27FC236}">
                <a16:creationId xmlns:a16="http://schemas.microsoft.com/office/drawing/2014/main" id="{55AD8FE9-276E-4A49-B5A3-2BD293CB3009}"/>
              </a:ext>
            </a:extLst>
          </p:cNvPr>
          <p:cNvSpPr/>
          <p:nvPr/>
        </p:nvSpPr>
        <p:spPr>
          <a:xfrm>
            <a:off x="6923071" y="2236609"/>
            <a:ext cx="4529087" cy="3385084"/>
          </a:xfrm>
          <a:custGeom>
            <a:avLst/>
            <a:gdLst>
              <a:gd name="connsiteX0" fmla="*/ 11708 w 3396814"/>
              <a:gd name="connsiteY0" fmla="*/ 211773 h 2538813"/>
              <a:gd name="connsiteX1" fmla="*/ 45836 w 3396814"/>
              <a:gd name="connsiteY1" fmla="*/ 262195 h 2538813"/>
              <a:gd name="connsiteX2" fmla="*/ 79964 w 3396814"/>
              <a:gd name="connsiteY2" fmla="*/ 606319 h 2538813"/>
              <a:gd name="connsiteX3" fmla="*/ 114091 w 3396814"/>
              <a:gd name="connsiteY3" fmla="*/ 780935 h 2538813"/>
              <a:gd name="connsiteX4" fmla="*/ 148219 w 3396814"/>
              <a:gd name="connsiteY4" fmla="*/ 526211 h 2538813"/>
              <a:gd name="connsiteX5" fmla="*/ 182347 w 3396814"/>
              <a:gd name="connsiteY5" fmla="*/ 677468 h 2538813"/>
              <a:gd name="connsiteX6" fmla="*/ 216475 w 3396814"/>
              <a:gd name="connsiteY6" fmla="*/ 317050 h 2538813"/>
              <a:gd name="connsiteX7" fmla="*/ 250603 w 3396814"/>
              <a:gd name="connsiteY7" fmla="*/ 899021 h 2538813"/>
              <a:gd name="connsiteX8" fmla="*/ 284726 w 3396814"/>
              <a:gd name="connsiteY8" fmla="*/ 779499 h 2538813"/>
              <a:gd name="connsiteX9" fmla="*/ 318860 w 3396814"/>
              <a:gd name="connsiteY9" fmla="*/ 735299 h 2538813"/>
              <a:gd name="connsiteX10" fmla="*/ 352985 w 3396814"/>
              <a:gd name="connsiteY10" fmla="*/ 454198 h 2538813"/>
              <a:gd name="connsiteX11" fmla="*/ 387109 w 3396814"/>
              <a:gd name="connsiteY11" fmla="*/ 957955 h 2538813"/>
              <a:gd name="connsiteX12" fmla="*/ 421244 w 3396814"/>
              <a:gd name="connsiteY12" fmla="*/ 1258076 h 2538813"/>
              <a:gd name="connsiteX13" fmla="*/ 455368 w 3396814"/>
              <a:gd name="connsiteY13" fmla="*/ 791995 h 2538813"/>
              <a:gd name="connsiteX14" fmla="*/ 489492 w 3396814"/>
              <a:gd name="connsiteY14" fmla="*/ 975362 h 2538813"/>
              <a:gd name="connsiteX15" fmla="*/ 523627 w 3396814"/>
              <a:gd name="connsiteY15" fmla="*/ 1393465 h 2538813"/>
              <a:gd name="connsiteX16" fmla="*/ 557751 w 3396814"/>
              <a:gd name="connsiteY16" fmla="*/ 682254 h 2538813"/>
              <a:gd name="connsiteX17" fmla="*/ 591875 w 3396814"/>
              <a:gd name="connsiteY17" fmla="*/ 590295 h 2538813"/>
              <a:gd name="connsiteX18" fmla="*/ 626010 w 3396814"/>
              <a:gd name="connsiteY18" fmla="*/ 749054 h 2538813"/>
              <a:gd name="connsiteX19" fmla="*/ 660134 w 3396814"/>
              <a:gd name="connsiteY19" fmla="*/ 606974 h 2538813"/>
              <a:gd name="connsiteX20" fmla="*/ 694258 w 3396814"/>
              <a:gd name="connsiteY20" fmla="*/ 1194324 h 2538813"/>
              <a:gd name="connsiteX21" fmla="*/ 728393 w 3396814"/>
              <a:gd name="connsiteY21" fmla="*/ 675834 h 2538813"/>
              <a:gd name="connsiteX22" fmla="*/ 762517 w 3396814"/>
              <a:gd name="connsiteY22" fmla="*/ 423150 h 2538813"/>
              <a:gd name="connsiteX23" fmla="*/ 796652 w 3396814"/>
              <a:gd name="connsiteY23" fmla="*/ 584291 h 2538813"/>
              <a:gd name="connsiteX24" fmla="*/ 830776 w 3396814"/>
              <a:gd name="connsiteY24" fmla="*/ 743779 h 2538813"/>
              <a:gd name="connsiteX25" fmla="*/ 864900 w 3396814"/>
              <a:gd name="connsiteY25" fmla="*/ 1081815 h 2538813"/>
              <a:gd name="connsiteX26" fmla="*/ 899035 w 3396814"/>
              <a:gd name="connsiteY26" fmla="*/ 665128 h 2538813"/>
              <a:gd name="connsiteX27" fmla="*/ 933159 w 3396814"/>
              <a:gd name="connsiteY27" fmla="*/ 431276 h 2538813"/>
              <a:gd name="connsiteX28" fmla="*/ 967284 w 3396814"/>
              <a:gd name="connsiteY28" fmla="*/ 77507 h 2538813"/>
              <a:gd name="connsiteX29" fmla="*/ 1001418 w 3396814"/>
              <a:gd name="connsiteY29" fmla="*/ 11706 h 2538813"/>
              <a:gd name="connsiteX30" fmla="*/ 1035542 w 3396814"/>
              <a:gd name="connsiteY30" fmla="*/ 555137 h 2538813"/>
              <a:gd name="connsiteX31" fmla="*/ 1069667 w 3396814"/>
              <a:gd name="connsiteY31" fmla="*/ 168467 h 2538813"/>
              <a:gd name="connsiteX32" fmla="*/ 1103801 w 3396814"/>
              <a:gd name="connsiteY32" fmla="*/ 880063 h 2538813"/>
              <a:gd name="connsiteX33" fmla="*/ 1137926 w 3396814"/>
              <a:gd name="connsiteY33" fmla="*/ 366942 h 2538813"/>
              <a:gd name="connsiteX34" fmla="*/ 1172050 w 3396814"/>
              <a:gd name="connsiteY34" fmla="*/ 741604 h 2538813"/>
              <a:gd name="connsiteX35" fmla="*/ 1206185 w 3396814"/>
              <a:gd name="connsiteY35" fmla="*/ 1435376 h 2538813"/>
              <a:gd name="connsiteX36" fmla="*/ 1240309 w 3396814"/>
              <a:gd name="connsiteY36" fmla="*/ 799060 h 2538813"/>
              <a:gd name="connsiteX37" fmla="*/ 1274433 w 3396814"/>
              <a:gd name="connsiteY37" fmla="*/ 1286242 h 2538813"/>
              <a:gd name="connsiteX38" fmla="*/ 1308568 w 3396814"/>
              <a:gd name="connsiteY38" fmla="*/ 970409 h 2538813"/>
              <a:gd name="connsiteX39" fmla="*/ 1342692 w 3396814"/>
              <a:gd name="connsiteY39" fmla="*/ 1288333 h 2538813"/>
              <a:gd name="connsiteX40" fmla="*/ 1376816 w 3396814"/>
              <a:gd name="connsiteY40" fmla="*/ 2156869 h 2538813"/>
              <a:gd name="connsiteX41" fmla="*/ 1410951 w 3396814"/>
              <a:gd name="connsiteY41" fmla="*/ 1761364 h 2538813"/>
              <a:gd name="connsiteX42" fmla="*/ 1445075 w 3396814"/>
              <a:gd name="connsiteY42" fmla="*/ 1482448 h 2538813"/>
              <a:gd name="connsiteX43" fmla="*/ 1479199 w 3396814"/>
              <a:gd name="connsiteY43" fmla="*/ 2269085 h 2538813"/>
              <a:gd name="connsiteX44" fmla="*/ 1513334 w 3396814"/>
              <a:gd name="connsiteY44" fmla="*/ 2271915 h 2538813"/>
              <a:gd name="connsiteX45" fmla="*/ 1547458 w 3396814"/>
              <a:gd name="connsiteY45" fmla="*/ 1749138 h 2538813"/>
              <a:gd name="connsiteX46" fmla="*/ 1581583 w 3396814"/>
              <a:gd name="connsiteY46" fmla="*/ 2528877 h 2538813"/>
              <a:gd name="connsiteX47" fmla="*/ 1615717 w 3396814"/>
              <a:gd name="connsiteY47" fmla="*/ 2137671 h 2538813"/>
              <a:gd name="connsiteX48" fmla="*/ 1649841 w 3396814"/>
              <a:gd name="connsiteY48" fmla="*/ 2484011 h 2538813"/>
              <a:gd name="connsiteX49" fmla="*/ 1683966 w 3396814"/>
              <a:gd name="connsiteY49" fmla="*/ 1657044 h 2538813"/>
              <a:gd name="connsiteX50" fmla="*/ 1718100 w 3396814"/>
              <a:gd name="connsiteY50" fmla="*/ 1772945 h 2538813"/>
              <a:gd name="connsiteX51" fmla="*/ 1752225 w 3396814"/>
              <a:gd name="connsiteY51" fmla="*/ 2072388 h 2538813"/>
              <a:gd name="connsiteX52" fmla="*/ 1786349 w 3396814"/>
              <a:gd name="connsiteY52" fmla="*/ 2364736 h 2538813"/>
              <a:gd name="connsiteX53" fmla="*/ 1820484 w 3396814"/>
              <a:gd name="connsiteY53" fmla="*/ 1982064 h 2538813"/>
              <a:gd name="connsiteX54" fmla="*/ 1854608 w 3396814"/>
              <a:gd name="connsiteY54" fmla="*/ 1642633 h 2538813"/>
              <a:gd name="connsiteX55" fmla="*/ 1888732 w 3396814"/>
              <a:gd name="connsiteY55" fmla="*/ 1037906 h 2538813"/>
              <a:gd name="connsiteX56" fmla="*/ 1922867 w 3396814"/>
              <a:gd name="connsiteY56" fmla="*/ 1782975 h 2538813"/>
              <a:gd name="connsiteX57" fmla="*/ 1956991 w 3396814"/>
              <a:gd name="connsiteY57" fmla="*/ 1156721 h 2538813"/>
              <a:gd name="connsiteX58" fmla="*/ 1991115 w 3396814"/>
              <a:gd name="connsiteY58" fmla="*/ 846996 h 2538813"/>
              <a:gd name="connsiteX59" fmla="*/ 2025250 w 3396814"/>
              <a:gd name="connsiteY59" fmla="*/ 887846 h 2538813"/>
              <a:gd name="connsiteX60" fmla="*/ 2059374 w 3396814"/>
              <a:gd name="connsiteY60" fmla="*/ 480304 h 2538813"/>
              <a:gd name="connsiteX61" fmla="*/ 2093499 w 3396814"/>
              <a:gd name="connsiteY61" fmla="*/ 676146 h 2538813"/>
              <a:gd name="connsiteX62" fmla="*/ 2127633 w 3396814"/>
              <a:gd name="connsiteY62" fmla="*/ 134849 h 2538813"/>
              <a:gd name="connsiteX63" fmla="*/ 2161757 w 3396814"/>
              <a:gd name="connsiteY63" fmla="*/ 464457 h 2538813"/>
              <a:gd name="connsiteX64" fmla="*/ 2195882 w 3396814"/>
              <a:gd name="connsiteY64" fmla="*/ 441691 h 2538813"/>
              <a:gd name="connsiteX65" fmla="*/ 2230016 w 3396814"/>
              <a:gd name="connsiteY65" fmla="*/ 578309 h 2538813"/>
              <a:gd name="connsiteX66" fmla="*/ 2264141 w 3396814"/>
              <a:gd name="connsiteY66" fmla="*/ 417094 h 2538813"/>
              <a:gd name="connsiteX67" fmla="*/ 2298265 w 3396814"/>
              <a:gd name="connsiteY67" fmla="*/ 668124 h 2538813"/>
              <a:gd name="connsiteX68" fmla="*/ 2332399 w 3396814"/>
              <a:gd name="connsiteY68" fmla="*/ 499959 h 2538813"/>
              <a:gd name="connsiteX69" fmla="*/ 2366524 w 3396814"/>
              <a:gd name="connsiteY69" fmla="*/ 861573 h 2538813"/>
              <a:gd name="connsiteX70" fmla="*/ 2400648 w 3396814"/>
              <a:gd name="connsiteY70" fmla="*/ 1033599 h 2538813"/>
              <a:gd name="connsiteX71" fmla="*/ 2434782 w 3396814"/>
              <a:gd name="connsiteY71" fmla="*/ 1105612 h 2538813"/>
              <a:gd name="connsiteX72" fmla="*/ 2468907 w 3396814"/>
              <a:gd name="connsiteY72" fmla="*/ 715519 h 2538813"/>
              <a:gd name="connsiteX73" fmla="*/ 2503031 w 3396814"/>
              <a:gd name="connsiteY73" fmla="*/ 738347 h 2538813"/>
              <a:gd name="connsiteX74" fmla="*/ 2537166 w 3396814"/>
              <a:gd name="connsiteY74" fmla="*/ 998961 h 2538813"/>
              <a:gd name="connsiteX75" fmla="*/ 2571290 w 3396814"/>
              <a:gd name="connsiteY75" fmla="*/ 1475071 h 2538813"/>
              <a:gd name="connsiteX76" fmla="*/ 2605414 w 3396814"/>
              <a:gd name="connsiteY76" fmla="*/ 796813 h 2538813"/>
              <a:gd name="connsiteX77" fmla="*/ 2639549 w 3396814"/>
              <a:gd name="connsiteY77" fmla="*/ 699599 h 2538813"/>
              <a:gd name="connsiteX78" fmla="*/ 2673673 w 3396814"/>
              <a:gd name="connsiteY78" fmla="*/ 665793 h 2538813"/>
              <a:gd name="connsiteX79" fmla="*/ 2707808 w 3396814"/>
              <a:gd name="connsiteY79" fmla="*/ 754163 h 2538813"/>
              <a:gd name="connsiteX80" fmla="*/ 2741932 w 3396814"/>
              <a:gd name="connsiteY80" fmla="*/ 678311 h 2538813"/>
              <a:gd name="connsiteX81" fmla="*/ 2776056 w 3396814"/>
              <a:gd name="connsiteY81" fmla="*/ 620511 h 2538813"/>
              <a:gd name="connsiteX82" fmla="*/ 2810181 w 3396814"/>
              <a:gd name="connsiteY82" fmla="*/ 990522 h 2538813"/>
              <a:gd name="connsiteX83" fmla="*/ 2844315 w 3396814"/>
              <a:gd name="connsiteY83" fmla="*/ 1096237 h 2538813"/>
              <a:gd name="connsiteX84" fmla="*/ 2878439 w 3396814"/>
              <a:gd name="connsiteY84" fmla="*/ 691078 h 2538813"/>
              <a:gd name="connsiteX85" fmla="*/ 2912574 w 3396814"/>
              <a:gd name="connsiteY85" fmla="*/ 1086664 h 2538813"/>
              <a:gd name="connsiteX86" fmla="*/ 2946698 w 3396814"/>
              <a:gd name="connsiteY86" fmla="*/ 433908 h 2538813"/>
              <a:gd name="connsiteX87" fmla="*/ 2980823 w 3396814"/>
              <a:gd name="connsiteY87" fmla="*/ 323397 h 2538813"/>
              <a:gd name="connsiteX88" fmla="*/ 3014957 w 3396814"/>
              <a:gd name="connsiteY88" fmla="*/ 210742 h 2538813"/>
              <a:gd name="connsiteX89" fmla="*/ 3049082 w 3396814"/>
              <a:gd name="connsiteY89" fmla="*/ 488326 h 2538813"/>
              <a:gd name="connsiteX90" fmla="*/ 3083206 w 3396814"/>
              <a:gd name="connsiteY90" fmla="*/ 58320 h 2538813"/>
              <a:gd name="connsiteX91" fmla="*/ 3117340 w 3396814"/>
              <a:gd name="connsiteY91" fmla="*/ 436156 h 2538813"/>
              <a:gd name="connsiteX92" fmla="*/ 3151465 w 3396814"/>
              <a:gd name="connsiteY92" fmla="*/ 571753 h 2538813"/>
              <a:gd name="connsiteX93" fmla="*/ 3185589 w 3396814"/>
              <a:gd name="connsiteY93" fmla="*/ 360751 h 2538813"/>
              <a:gd name="connsiteX94" fmla="*/ 3219724 w 3396814"/>
              <a:gd name="connsiteY94" fmla="*/ 34420 h 2538813"/>
              <a:gd name="connsiteX95" fmla="*/ 3253848 w 3396814"/>
              <a:gd name="connsiteY95" fmla="*/ 180017 h 2538813"/>
              <a:gd name="connsiteX96" fmla="*/ 3287972 w 3396814"/>
              <a:gd name="connsiteY96" fmla="*/ 394577 h 2538813"/>
              <a:gd name="connsiteX97" fmla="*/ 3322107 w 3396814"/>
              <a:gd name="connsiteY97" fmla="*/ 1265151 h 2538813"/>
              <a:gd name="connsiteX98" fmla="*/ 3356231 w 3396814"/>
              <a:gd name="connsiteY98" fmla="*/ 807072 h 2538813"/>
              <a:gd name="connsiteX99" fmla="*/ 3390355 w 3396814"/>
              <a:gd name="connsiteY99" fmla="*/ 1074699 h 25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2538813">
                <a:moveTo>
                  <a:pt x="11708" y="211773"/>
                </a:moveTo>
                <a:lnTo>
                  <a:pt x="45836" y="262195"/>
                </a:lnTo>
                <a:lnTo>
                  <a:pt x="79964" y="606319"/>
                </a:lnTo>
                <a:lnTo>
                  <a:pt x="114091" y="780935"/>
                </a:lnTo>
                <a:lnTo>
                  <a:pt x="148219" y="526211"/>
                </a:lnTo>
                <a:lnTo>
                  <a:pt x="182347" y="677468"/>
                </a:lnTo>
                <a:lnTo>
                  <a:pt x="216475" y="317050"/>
                </a:lnTo>
                <a:lnTo>
                  <a:pt x="250603" y="899021"/>
                </a:lnTo>
                <a:lnTo>
                  <a:pt x="284726" y="779499"/>
                </a:lnTo>
                <a:lnTo>
                  <a:pt x="318860" y="735299"/>
                </a:lnTo>
                <a:lnTo>
                  <a:pt x="352985" y="454198"/>
                </a:lnTo>
                <a:lnTo>
                  <a:pt x="387109" y="957955"/>
                </a:lnTo>
                <a:lnTo>
                  <a:pt x="421244" y="1258076"/>
                </a:lnTo>
                <a:lnTo>
                  <a:pt x="455368" y="791995"/>
                </a:lnTo>
                <a:lnTo>
                  <a:pt x="489492" y="975362"/>
                </a:lnTo>
                <a:lnTo>
                  <a:pt x="523627" y="1393465"/>
                </a:lnTo>
                <a:lnTo>
                  <a:pt x="557751" y="682254"/>
                </a:lnTo>
                <a:lnTo>
                  <a:pt x="591875" y="590295"/>
                </a:lnTo>
                <a:lnTo>
                  <a:pt x="626010" y="749054"/>
                </a:lnTo>
                <a:lnTo>
                  <a:pt x="660134" y="606974"/>
                </a:lnTo>
                <a:lnTo>
                  <a:pt x="694258" y="1194324"/>
                </a:lnTo>
                <a:lnTo>
                  <a:pt x="728393" y="675834"/>
                </a:lnTo>
                <a:lnTo>
                  <a:pt x="762517" y="423150"/>
                </a:lnTo>
                <a:lnTo>
                  <a:pt x="796652" y="584291"/>
                </a:lnTo>
                <a:lnTo>
                  <a:pt x="830776" y="743779"/>
                </a:lnTo>
                <a:lnTo>
                  <a:pt x="864900" y="1081815"/>
                </a:lnTo>
                <a:lnTo>
                  <a:pt x="899035" y="665128"/>
                </a:lnTo>
                <a:lnTo>
                  <a:pt x="933159" y="431276"/>
                </a:lnTo>
                <a:lnTo>
                  <a:pt x="967284" y="77507"/>
                </a:lnTo>
                <a:lnTo>
                  <a:pt x="1001418" y="11706"/>
                </a:lnTo>
                <a:lnTo>
                  <a:pt x="1035542" y="555137"/>
                </a:lnTo>
                <a:lnTo>
                  <a:pt x="1069667" y="168467"/>
                </a:lnTo>
                <a:lnTo>
                  <a:pt x="1103801" y="880063"/>
                </a:lnTo>
                <a:lnTo>
                  <a:pt x="1137926" y="366942"/>
                </a:lnTo>
                <a:lnTo>
                  <a:pt x="1172050" y="741604"/>
                </a:lnTo>
                <a:lnTo>
                  <a:pt x="1206185" y="1435376"/>
                </a:lnTo>
                <a:lnTo>
                  <a:pt x="1240309" y="799060"/>
                </a:lnTo>
                <a:lnTo>
                  <a:pt x="1274433" y="1286242"/>
                </a:lnTo>
                <a:lnTo>
                  <a:pt x="1308568" y="970409"/>
                </a:lnTo>
                <a:lnTo>
                  <a:pt x="1342692" y="1288333"/>
                </a:lnTo>
                <a:lnTo>
                  <a:pt x="1376816" y="2156869"/>
                </a:lnTo>
                <a:lnTo>
                  <a:pt x="1410951" y="1761364"/>
                </a:lnTo>
                <a:lnTo>
                  <a:pt x="1445075" y="1482448"/>
                </a:lnTo>
                <a:lnTo>
                  <a:pt x="1479199" y="2269085"/>
                </a:lnTo>
                <a:lnTo>
                  <a:pt x="1513334" y="2271915"/>
                </a:lnTo>
                <a:lnTo>
                  <a:pt x="1547458" y="1749138"/>
                </a:lnTo>
                <a:lnTo>
                  <a:pt x="1581583" y="2528877"/>
                </a:lnTo>
                <a:lnTo>
                  <a:pt x="1615717" y="2137671"/>
                </a:lnTo>
                <a:lnTo>
                  <a:pt x="1649841" y="2484011"/>
                </a:lnTo>
                <a:lnTo>
                  <a:pt x="1683966" y="1657044"/>
                </a:lnTo>
                <a:lnTo>
                  <a:pt x="1718100" y="1772945"/>
                </a:lnTo>
                <a:lnTo>
                  <a:pt x="1752225" y="2072388"/>
                </a:lnTo>
                <a:lnTo>
                  <a:pt x="1786349" y="2364736"/>
                </a:lnTo>
                <a:lnTo>
                  <a:pt x="1820484" y="1982064"/>
                </a:lnTo>
                <a:lnTo>
                  <a:pt x="1854608" y="1642633"/>
                </a:lnTo>
                <a:lnTo>
                  <a:pt x="1888732" y="1037906"/>
                </a:lnTo>
                <a:lnTo>
                  <a:pt x="1922867" y="1782975"/>
                </a:lnTo>
                <a:lnTo>
                  <a:pt x="1956991" y="1156721"/>
                </a:lnTo>
                <a:lnTo>
                  <a:pt x="1991115" y="846996"/>
                </a:lnTo>
                <a:lnTo>
                  <a:pt x="2025250" y="887846"/>
                </a:lnTo>
                <a:lnTo>
                  <a:pt x="2059374" y="480304"/>
                </a:lnTo>
                <a:lnTo>
                  <a:pt x="2093499" y="676146"/>
                </a:lnTo>
                <a:lnTo>
                  <a:pt x="2127633" y="134849"/>
                </a:lnTo>
                <a:lnTo>
                  <a:pt x="2161757" y="464457"/>
                </a:lnTo>
                <a:lnTo>
                  <a:pt x="2195882" y="441691"/>
                </a:lnTo>
                <a:lnTo>
                  <a:pt x="2230016" y="578309"/>
                </a:lnTo>
                <a:lnTo>
                  <a:pt x="2264141" y="417094"/>
                </a:lnTo>
                <a:lnTo>
                  <a:pt x="2298265" y="668124"/>
                </a:lnTo>
                <a:lnTo>
                  <a:pt x="2332399" y="499959"/>
                </a:lnTo>
                <a:lnTo>
                  <a:pt x="2366524" y="861573"/>
                </a:lnTo>
                <a:lnTo>
                  <a:pt x="2400648" y="1033599"/>
                </a:lnTo>
                <a:lnTo>
                  <a:pt x="2434782" y="1105612"/>
                </a:lnTo>
                <a:lnTo>
                  <a:pt x="2468907" y="715519"/>
                </a:lnTo>
                <a:lnTo>
                  <a:pt x="2503031" y="738347"/>
                </a:lnTo>
                <a:lnTo>
                  <a:pt x="2537166" y="998961"/>
                </a:lnTo>
                <a:lnTo>
                  <a:pt x="2571290" y="1475071"/>
                </a:lnTo>
                <a:lnTo>
                  <a:pt x="2605414" y="796813"/>
                </a:lnTo>
                <a:lnTo>
                  <a:pt x="2639549" y="699599"/>
                </a:lnTo>
                <a:lnTo>
                  <a:pt x="2673673" y="665793"/>
                </a:lnTo>
                <a:lnTo>
                  <a:pt x="2707808" y="754163"/>
                </a:lnTo>
                <a:lnTo>
                  <a:pt x="2741932" y="678311"/>
                </a:lnTo>
                <a:lnTo>
                  <a:pt x="2776056" y="620511"/>
                </a:lnTo>
                <a:lnTo>
                  <a:pt x="2810181" y="990522"/>
                </a:lnTo>
                <a:lnTo>
                  <a:pt x="2844315" y="1096237"/>
                </a:lnTo>
                <a:lnTo>
                  <a:pt x="2878439" y="691078"/>
                </a:lnTo>
                <a:lnTo>
                  <a:pt x="2912574" y="1086664"/>
                </a:lnTo>
                <a:lnTo>
                  <a:pt x="2946698" y="433908"/>
                </a:lnTo>
                <a:lnTo>
                  <a:pt x="2980823" y="323397"/>
                </a:lnTo>
                <a:lnTo>
                  <a:pt x="3014957" y="210742"/>
                </a:lnTo>
                <a:lnTo>
                  <a:pt x="3049082" y="488326"/>
                </a:lnTo>
                <a:lnTo>
                  <a:pt x="3083206" y="58320"/>
                </a:lnTo>
                <a:lnTo>
                  <a:pt x="3117340" y="436156"/>
                </a:lnTo>
                <a:lnTo>
                  <a:pt x="3151465" y="571753"/>
                </a:lnTo>
                <a:lnTo>
                  <a:pt x="3185589" y="360751"/>
                </a:lnTo>
                <a:lnTo>
                  <a:pt x="3219724" y="34420"/>
                </a:lnTo>
                <a:lnTo>
                  <a:pt x="3253848" y="180017"/>
                </a:lnTo>
                <a:lnTo>
                  <a:pt x="3287972" y="394577"/>
                </a:lnTo>
                <a:lnTo>
                  <a:pt x="3322107" y="1265151"/>
                </a:lnTo>
                <a:lnTo>
                  <a:pt x="3356231" y="807072"/>
                </a:lnTo>
                <a:lnTo>
                  <a:pt x="3390355" y="1074699"/>
                </a:lnTo>
              </a:path>
            </a:pathLst>
          </a:custGeom>
          <a:noFill/>
          <a:ln w="17860" cap="sq">
            <a:solidFill>
              <a:srgbClr val="1F77B4"/>
            </a:solidFill>
            <a:prstDash val="solid"/>
            <a:round/>
          </a:ln>
        </p:spPr>
        <p:txBody>
          <a:bodyPr rtlCol="0" anchor="ctr"/>
          <a:lstStyle/>
          <a:p>
            <a:endParaRPr lang="en-US" sz="2400"/>
          </a:p>
        </p:txBody>
      </p:sp>
      <p:sp>
        <p:nvSpPr>
          <p:cNvPr id="57" name="Freeform: Shape 56">
            <a:extLst>
              <a:ext uri="{FF2B5EF4-FFF2-40B4-BE49-F238E27FC236}">
                <a16:creationId xmlns:a16="http://schemas.microsoft.com/office/drawing/2014/main" id="{C4DF59B3-672F-40DC-865B-5938D46FBE46}"/>
              </a:ext>
            </a:extLst>
          </p:cNvPr>
          <p:cNvSpPr/>
          <p:nvPr/>
        </p:nvSpPr>
        <p:spPr>
          <a:xfrm>
            <a:off x="67051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8" name="Freeform: Shape 57">
            <a:extLst>
              <a:ext uri="{FF2B5EF4-FFF2-40B4-BE49-F238E27FC236}">
                <a16:creationId xmlns:a16="http://schemas.microsoft.com/office/drawing/2014/main" id="{5509BE1A-69A1-4AD4-B671-86BF60B63B93}"/>
              </a:ext>
            </a:extLst>
          </p:cNvPr>
          <p:cNvSpPr/>
          <p:nvPr/>
        </p:nvSpPr>
        <p:spPr>
          <a:xfrm>
            <a:off x="11660467"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9" name="Freeform: Shape 58">
            <a:extLst>
              <a:ext uri="{FF2B5EF4-FFF2-40B4-BE49-F238E27FC236}">
                <a16:creationId xmlns:a16="http://schemas.microsoft.com/office/drawing/2014/main" id="{AE849EBF-E9B6-49F2-8D26-8DBC2BE9EBF6}"/>
              </a:ext>
            </a:extLst>
          </p:cNvPr>
          <p:cNvSpPr/>
          <p:nvPr/>
        </p:nvSpPr>
        <p:spPr>
          <a:xfrm>
            <a:off x="6705112"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60" name="Freeform: Shape 59">
            <a:extLst>
              <a:ext uri="{FF2B5EF4-FFF2-40B4-BE49-F238E27FC236}">
                <a16:creationId xmlns:a16="http://schemas.microsoft.com/office/drawing/2014/main" id="{06F4D7B0-A04C-4E43-A23D-92984B5D77BF}"/>
              </a:ext>
            </a:extLst>
          </p:cNvPr>
          <p:cNvSpPr/>
          <p:nvPr/>
        </p:nvSpPr>
        <p:spPr>
          <a:xfrm>
            <a:off x="6705112"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7" name="Content Placeholder 1">
            <a:extLst>
              <a:ext uri="{FF2B5EF4-FFF2-40B4-BE49-F238E27FC236}">
                <a16:creationId xmlns:a16="http://schemas.microsoft.com/office/drawing/2014/main" id="{135DED14-DA84-410A-87DF-895B99620613}"/>
              </a:ext>
            </a:extLst>
          </p:cNvPr>
          <p:cNvSpPr txBox="1">
            <a:spLocks/>
          </p:cNvSpPr>
          <p:nvPr/>
        </p:nvSpPr>
        <p:spPr>
          <a:xfrm>
            <a:off x="3632706" y="5909457"/>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(Noisy inputs)</a:t>
            </a:r>
          </a:p>
        </p:txBody>
      </p:sp>
      <p:sp>
        <p:nvSpPr>
          <p:cNvPr id="49" name="Content Placeholder 1">
            <a:extLst>
              <a:ext uri="{FF2B5EF4-FFF2-40B4-BE49-F238E27FC236}">
                <a16:creationId xmlns:a16="http://schemas.microsoft.com/office/drawing/2014/main" id="{ADA199B3-7ADE-4FE0-8C07-7814801B9B24}"/>
              </a:ext>
            </a:extLst>
          </p:cNvPr>
          <p:cNvSpPr txBox="1">
            <a:spLocks/>
          </p:cNvSpPr>
          <p:nvPr/>
        </p:nvSpPr>
        <p:spPr>
          <a:xfrm>
            <a:off x="679048"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Iteration = 0</a:t>
            </a:r>
          </a:p>
        </p:txBody>
      </p:sp>
      <mc:AlternateContent xmlns:mc="http://schemas.openxmlformats.org/markup-compatibility/2006" xmlns:a14="http://schemas.microsoft.com/office/drawing/2010/main">
        <mc:Choice Requires="a14">
          <p:sp>
            <p:nvSpPr>
              <p:cNvPr id="61" name="Content Placeholder 1">
                <a:extLst>
                  <a:ext uri="{FF2B5EF4-FFF2-40B4-BE49-F238E27FC236}">
                    <a16:creationId xmlns:a16="http://schemas.microsoft.com/office/drawing/2014/main" id="{59FF3459-E584-4276-8E0B-234634CB5A96}"/>
                  </a:ext>
                </a:extLst>
              </p:cNvPr>
              <p:cNvSpPr txBox="1">
                <a:spLocks/>
              </p:cNvSpPr>
              <p:nvPr/>
            </p:nvSpPr>
            <p:spPr>
              <a:xfrm>
                <a:off x="6941459"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Alpha =</a:t>
                </a:r>
                <a14:m>
                  <m:oMath xmlns:m="http://schemas.openxmlformats.org/officeDocument/2006/math">
                    <m:r>
                      <a:rPr lang="en-US" i="1">
                        <a:latin typeface="Cambria Math" panose="02040503050406030204" pitchFamily="18" charset="0"/>
                      </a:rPr>
                      <m:t>∞</m:t>
                    </m:r>
                  </m:oMath>
                </a14:m>
                <a:endParaRPr lang="en-US" dirty="0"/>
              </a:p>
            </p:txBody>
          </p:sp>
        </mc:Choice>
        <mc:Fallback xmlns="">
          <p:sp>
            <p:nvSpPr>
              <p:cNvPr id="61" name="Content Placeholder 1">
                <a:extLst>
                  <a:ext uri="{FF2B5EF4-FFF2-40B4-BE49-F238E27FC236}">
                    <a16:creationId xmlns:a16="http://schemas.microsoft.com/office/drawing/2014/main" id="{59FF3459-E584-4276-8E0B-234634CB5A96}"/>
                  </a:ext>
                </a:extLst>
              </p:cNvPr>
              <p:cNvSpPr txBox="1">
                <a:spLocks noRot="1" noChangeAspect="1" noMove="1" noResize="1" noEditPoints="1" noAdjustHandles="1" noChangeArrowheads="1" noChangeShapeType="1" noTextEdit="1"/>
              </p:cNvSpPr>
              <p:nvPr/>
            </p:nvSpPr>
            <p:spPr>
              <a:xfrm>
                <a:off x="6941459" y="5841763"/>
                <a:ext cx="4926589" cy="832832"/>
              </a:xfrm>
              <a:prstGeom prst="rect">
                <a:avLst/>
              </a:prstGeom>
              <a:blipFill>
                <a:blip r:embed="rId3"/>
                <a:stretch>
                  <a:fillRect t="-7299"/>
                </a:stretch>
              </a:blipFill>
            </p:spPr>
            <p:txBody>
              <a:bodyPr/>
              <a:lstStyle/>
              <a:p>
                <a:r>
                  <a:rPr lang="en-GB">
                    <a:noFill/>
                  </a:rPr>
                  <a:t> </a:t>
                </a:r>
              </a:p>
            </p:txBody>
          </p:sp>
        </mc:Fallback>
      </mc:AlternateContent>
      <p:sp>
        <p:nvSpPr>
          <p:cNvPr id="62" name="Content Placeholder 1">
            <a:extLst>
              <a:ext uri="{FF2B5EF4-FFF2-40B4-BE49-F238E27FC236}">
                <a16:creationId xmlns:a16="http://schemas.microsoft.com/office/drawing/2014/main" id="{DCB85715-0B37-4753-91FC-70C37C1B99CB}"/>
              </a:ext>
            </a:extLst>
          </p:cNvPr>
          <p:cNvSpPr txBox="1">
            <a:spLocks/>
          </p:cNvSpPr>
          <p:nvPr/>
        </p:nvSpPr>
        <p:spPr>
          <a:xfrm rot="16200000">
            <a:off x="-1035159" y="3672479"/>
            <a:ext cx="3036661" cy="513343"/>
          </a:xfrm>
          <a:prstGeom prst="rect">
            <a:avLst/>
          </a:prstGeom>
        </p:spPr>
        <p:txBody>
          <a:bodyPr vert="horz" lIns="121920" tIns="60960" rIns="121920" bIns="60960" rtlCol="0">
            <a:normAutofit fontScale="92500" lnSpcReduction="2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Pixels values</a:t>
            </a:r>
          </a:p>
        </p:txBody>
      </p:sp>
    </p:spTree>
    <p:extLst>
      <p:ext uri="{BB962C8B-B14F-4D97-AF65-F5344CB8AC3E}">
        <p14:creationId xmlns:p14="http://schemas.microsoft.com/office/powerpoint/2010/main" val="843101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0B2B71-58C5-49C4-AE52-886152A420D8}"/>
              </a:ext>
            </a:extLst>
          </p:cNvPr>
          <p:cNvSpPr>
            <a:spLocks noGrp="1"/>
          </p:cNvSpPr>
          <p:nvPr>
            <p:ph type="title"/>
          </p:nvPr>
        </p:nvSpPr>
        <p:spPr>
          <a:xfrm>
            <a:off x="2651060" y="337210"/>
            <a:ext cx="7930853" cy="667933"/>
          </a:xfrm>
        </p:spPr>
        <p:txBody>
          <a:bodyPr/>
          <a:lstStyle/>
          <a:p>
            <a:r>
              <a:rPr lang="en-US" dirty="0"/>
              <a:t>CONTROL VARIATE VS. POISSON</a:t>
            </a:r>
          </a:p>
        </p:txBody>
      </p:sp>
      <p:sp>
        <p:nvSpPr>
          <p:cNvPr id="13" name="Freeform: Shape 12">
            <a:extLst>
              <a:ext uri="{FF2B5EF4-FFF2-40B4-BE49-F238E27FC236}">
                <a16:creationId xmlns:a16="http://schemas.microsoft.com/office/drawing/2014/main" id="{644082BB-8E1C-4D9D-BAAB-F47F3682C06B}"/>
              </a:ext>
            </a:extLst>
          </p:cNvPr>
          <p:cNvSpPr/>
          <p:nvPr/>
        </p:nvSpPr>
        <p:spPr>
          <a:xfrm>
            <a:off x="101860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4" name="Freeform: Shape 13">
            <a:extLst>
              <a:ext uri="{FF2B5EF4-FFF2-40B4-BE49-F238E27FC236}">
                <a16:creationId xmlns:a16="http://schemas.microsoft.com/office/drawing/2014/main" id="{181A4287-1703-476E-A6B1-3178DF9E83A2}"/>
              </a:ext>
            </a:extLst>
          </p:cNvPr>
          <p:cNvSpPr/>
          <p:nvPr/>
        </p:nvSpPr>
        <p:spPr>
          <a:xfrm>
            <a:off x="191958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5" name="Freeform: Shape 14">
            <a:extLst>
              <a:ext uri="{FF2B5EF4-FFF2-40B4-BE49-F238E27FC236}">
                <a16:creationId xmlns:a16="http://schemas.microsoft.com/office/drawing/2014/main" id="{5D8DAC11-70FC-4A70-BE46-F37F162AAE3F}"/>
              </a:ext>
            </a:extLst>
          </p:cNvPr>
          <p:cNvSpPr/>
          <p:nvPr/>
        </p:nvSpPr>
        <p:spPr>
          <a:xfrm>
            <a:off x="2820546"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6" name="Freeform: Shape 15">
            <a:extLst>
              <a:ext uri="{FF2B5EF4-FFF2-40B4-BE49-F238E27FC236}">
                <a16:creationId xmlns:a16="http://schemas.microsoft.com/office/drawing/2014/main" id="{34558DE0-77CA-44A8-BFE3-CFE3A42DFA63}"/>
              </a:ext>
            </a:extLst>
          </p:cNvPr>
          <p:cNvSpPr/>
          <p:nvPr/>
        </p:nvSpPr>
        <p:spPr>
          <a:xfrm>
            <a:off x="37215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7" name="Freeform: Shape 16">
            <a:extLst>
              <a:ext uri="{FF2B5EF4-FFF2-40B4-BE49-F238E27FC236}">
                <a16:creationId xmlns:a16="http://schemas.microsoft.com/office/drawing/2014/main" id="{C2D8CF6A-0668-4D46-AAFB-6989039AC0F8}"/>
              </a:ext>
            </a:extLst>
          </p:cNvPr>
          <p:cNvSpPr/>
          <p:nvPr/>
        </p:nvSpPr>
        <p:spPr>
          <a:xfrm>
            <a:off x="462249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8" name="Freeform: Shape 17">
            <a:extLst>
              <a:ext uri="{FF2B5EF4-FFF2-40B4-BE49-F238E27FC236}">
                <a16:creationId xmlns:a16="http://schemas.microsoft.com/office/drawing/2014/main" id="{A7249B95-3D25-4DFF-916F-2AAAA71ACE11}"/>
              </a:ext>
            </a:extLst>
          </p:cNvPr>
          <p:cNvSpPr/>
          <p:nvPr/>
        </p:nvSpPr>
        <p:spPr>
          <a:xfrm>
            <a:off x="5523467"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9" name="Freeform: Shape 18">
            <a:extLst>
              <a:ext uri="{FF2B5EF4-FFF2-40B4-BE49-F238E27FC236}">
                <a16:creationId xmlns:a16="http://schemas.microsoft.com/office/drawing/2014/main" id="{5E34D15D-3A5A-4944-A563-3E6705ECB73C}"/>
              </a:ext>
            </a:extLst>
          </p:cNvPr>
          <p:cNvSpPr/>
          <p:nvPr/>
        </p:nvSpPr>
        <p:spPr>
          <a:xfrm>
            <a:off x="744792" y="517636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1" name="Freeform: Shape 20">
            <a:extLst>
              <a:ext uri="{FF2B5EF4-FFF2-40B4-BE49-F238E27FC236}">
                <a16:creationId xmlns:a16="http://schemas.microsoft.com/office/drawing/2014/main" id="{98C4D019-F543-4310-96FE-DD83F9B323F2}"/>
              </a:ext>
            </a:extLst>
          </p:cNvPr>
          <p:cNvSpPr/>
          <p:nvPr/>
        </p:nvSpPr>
        <p:spPr>
          <a:xfrm>
            <a:off x="744792"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3" name="Freeform: Shape 22">
            <a:extLst>
              <a:ext uri="{FF2B5EF4-FFF2-40B4-BE49-F238E27FC236}">
                <a16:creationId xmlns:a16="http://schemas.microsoft.com/office/drawing/2014/main" id="{5036C625-EE3B-4B23-A3BA-37A045E9C245}"/>
              </a:ext>
            </a:extLst>
          </p:cNvPr>
          <p:cNvSpPr/>
          <p:nvPr/>
        </p:nvSpPr>
        <p:spPr>
          <a:xfrm>
            <a:off x="744792"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4" name="Freeform: Shape 23">
            <a:extLst>
              <a:ext uri="{FF2B5EF4-FFF2-40B4-BE49-F238E27FC236}">
                <a16:creationId xmlns:a16="http://schemas.microsoft.com/office/drawing/2014/main" id="{D9BBE5A3-6706-4FA6-814F-0220897614DD}"/>
              </a:ext>
            </a:extLst>
          </p:cNvPr>
          <p:cNvSpPr/>
          <p:nvPr/>
        </p:nvSpPr>
        <p:spPr>
          <a:xfrm>
            <a:off x="744792" y="3008432"/>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5" name="Freeform: Shape 24">
            <a:extLst>
              <a:ext uri="{FF2B5EF4-FFF2-40B4-BE49-F238E27FC236}">
                <a16:creationId xmlns:a16="http://schemas.microsoft.com/office/drawing/2014/main" id="{1E398767-9169-475A-9624-2D30F490846A}"/>
              </a:ext>
            </a:extLst>
          </p:cNvPr>
          <p:cNvSpPr/>
          <p:nvPr/>
        </p:nvSpPr>
        <p:spPr>
          <a:xfrm>
            <a:off x="744792"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7" name="Freeform: Shape 26">
            <a:extLst>
              <a:ext uri="{FF2B5EF4-FFF2-40B4-BE49-F238E27FC236}">
                <a16:creationId xmlns:a16="http://schemas.microsoft.com/office/drawing/2014/main" id="{8214536A-F7C7-4AC4-AA81-23F3A5D49711}"/>
              </a:ext>
            </a:extLst>
          </p:cNvPr>
          <p:cNvSpPr/>
          <p:nvPr/>
        </p:nvSpPr>
        <p:spPr>
          <a:xfrm>
            <a:off x="1011318" y="2444075"/>
            <a:ext cx="4529087" cy="2996632"/>
          </a:xfrm>
          <a:custGeom>
            <a:avLst/>
            <a:gdLst>
              <a:gd name="connsiteX0" fmla="*/ 11708 w 3396814"/>
              <a:gd name="connsiteY0" fmla="*/ 103036 h 2247473"/>
              <a:gd name="connsiteX1" fmla="*/ 45834 w 3396814"/>
              <a:gd name="connsiteY1" fmla="*/ 197255 h 2247473"/>
              <a:gd name="connsiteX2" fmla="*/ 79960 w 3396814"/>
              <a:gd name="connsiteY2" fmla="*/ 387225 h 2247473"/>
              <a:gd name="connsiteX3" fmla="*/ 114087 w 3396814"/>
              <a:gd name="connsiteY3" fmla="*/ 475751 h 2247473"/>
              <a:gd name="connsiteX4" fmla="*/ 148221 w 3396814"/>
              <a:gd name="connsiteY4" fmla="*/ 500223 h 2247473"/>
              <a:gd name="connsiteX5" fmla="*/ 182348 w 3396814"/>
              <a:gd name="connsiteY5" fmla="*/ 346554 h 2247473"/>
              <a:gd name="connsiteX6" fmla="*/ 216474 w 3396814"/>
              <a:gd name="connsiteY6" fmla="*/ 471955 h 2247473"/>
              <a:gd name="connsiteX7" fmla="*/ 250600 w 3396814"/>
              <a:gd name="connsiteY7" fmla="*/ 507207 h 2247473"/>
              <a:gd name="connsiteX8" fmla="*/ 284727 w 3396814"/>
              <a:gd name="connsiteY8" fmla="*/ 647924 h 2247473"/>
              <a:gd name="connsiteX9" fmla="*/ 318853 w 3396814"/>
              <a:gd name="connsiteY9" fmla="*/ 500956 h 2247473"/>
              <a:gd name="connsiteX10" fmla="*/ 352988 w 3396814"/>
              <a:gd name="connsiteY10" fmla="*/ 561696 h 2247473"/>
              <a:gd name="connsiteX11" fmla="*/ 387114 w 3396814"/>
              <a:gd name="connsiteY11" fmla="*/ 737107 h 2247473"/>
              <a:gd name="connsiteX12" fmla="*/ 421240 w 3396814"/>
              <a:gd name="connsiteY12" fmla="*/ 850704 h 2247473"/>
              <a:gd name="connsiteX13" fmla="*/ 455367 w 3396814"/>
              <a:gd name="connsiteY13" fmla="*/ 857313 h 2247473"/>
              <a:gd name="connsiteX14" fmla="*/ 489493 w 3396814"/>
              <a:gd name="connsiteY14" fmla="*/ 903020 h 2247473"/>
              <a:gd name="connsiteX15" fmla="*/ 523619 w 3396814"/>
              <a:gd name="connsiteY15" fmla="*/ 866761 h 2247473"/>
              <a:gd name="connsiteX16" fmla="*/ 557754 w 3396814"/>
              <a:gd name="connsiteY16" fmla="*/ 738464 h 2247473"/>
              <a:gd name="connsiteX17" fmla="*/ 591880 w 3396814"/>
              <a:gd name="connsiteY17" fmla="*/ 523439 h 2247473"/>
              <a:gd name="connsiteX18" fmla="*/ 626007 w 3396814"/>
              <a:gd name="connsiteY18" fmla="*/ 497876 h 2247473"/>
              <a:gd name="connsiteX19" fmla="*/ 660133 w 3396814"/>
              <a:gd name="connsiteY19" fmla="*/ 698509 h 2247473"/>
              <a:gd name="connsiteX20" fmla="*/ 694259 w 3396814"/>
              <a:gd name="connsiteY20" fmla="*/ 673179 h 2247473"/>
              <a:gd name="connsiteX21" fmla="*/ 728386 w 3396814"/>
              <a:gd name="connsiteY21" fmla="*/ 610807 h 2247473"/>
              <a:gd name="connsiteX22" fmla="*/ 762520 w 3396814"/>
              <a:gd name="connsiteY22" fmla="*/ 406245 h 2247473"/>
              <a:gd name="connsiteX23" fmla="*/ 796647 w 3396814"/>
              <a:gd name="connsiteY23" fmla="*/ 427605 h 2247473"/>
              <a:gd name="connsiteX24" fmla="*/ 830773 w 3396814"/>
              <a:gd name="connsiteY24" fmla="*/ 645851 h 2247473"/>
              <a:gd name="connsiteX25" fmla="*/ 864899 w 3396814"/>
              <a:gd name="connsiteY25" fmla="*/ 671522 h 2247473"/>
              <a:gd name="connsiteX26" fmla="*/ 899026 w 3396814"/>
              <a:gd name="connsiteY26" fmla="*/ 566174 h 2247473"/>
              <a:gd name="connsiteX27" fmla="*/ 933160 w 3396814"/>
              <a:gd name="connsiteY27" fmla="*/ 230360 h 2247473"/>
              <a:gd name="connsiteX28" fmla="*/ 967287 w 3396814"/>
              <a:gd name="connsiteY28" fmla="*/ 11706 h 2247473"/>
              <a:gd name="connsiteX29" fmla="*/ 1001413 w 3396814"/>
              <a:gd name="connsiteY29" fmla="*/ 52377 h 2247473"/>
              <a:gd name="connsiteX30" fmla="*/ 1035539 w 3396814"/>
              <a:gd name="connsiteY30" fmla="*/ 82335 h 2247473"/>
              <a:gd name="connsiteX31" fmla="*/ 1069666 w 3396814"/>
              <a:gd name="connsiteY31" fmla="*/ 371701 h 2247473"/>
              <a:gd name="connsiteX32" fmla="*/ 1103792 w 3396814"/>
              <a:gd name="connsiteY32" fmla="*/ 309180 h 2247473"/>
              <a:gd name="connsiteX33" fmla="*/ 1137927 w 3396814"/>
              <a:gd name="connsiteY33" fmla="*/ 500714 h 2247473"/>
              <a:gd name="connsiteX34" fmla="*/ 1172053 w 3396814"/>
              <a:gd name="connsiteY34" fmla="*/ 686572 h 2247473"/>
              <a:gd name="connsiteX35" fmla="*/ 1206180 w 3396814"/>
              <a:gd name="connsiteY35" fmla="*/ 831618 h 2247473"/>
              <a:gd name="connsiteX36" fmla="*/ 1240306 w 3396814"/>
              <a:gd name="connsiteY36" fmla="*/ 1014379 h 2247473"/>
              <a:gd name="connsiteX37" fmla="*/ 1274432 w 3396814"/>
              <a:gd name="connsiteY37" fmla="*/ 860776 h 2247473"/>
              <a:gd name="connsiteX38" fmla="*/ 1308558 w 3396814"/>
              <a:gd name="connsiteY38" fmla="*/ 1025358 h 2247473"/>
              <a:gd name="connsiteX39" fmla="*/ 1342693 w 3396814"/>
              <a:gd name="connsiteY39" fmla="*/ 1317130 h 2247473"/>
              <a:gd name="connsiteX40" fmla="*/ 1376819 w 3396814"/>
              <a:gd name="connsiteY40" fmla="*/ 1582340 h 2247473"/>
              <a:gd name="connsiteX41" fmla="*/ 1410946 w 3396814"/>
              <a:gd name="connsiteY41" fmla="*/ 1648549 h 2247473"/>
              <a:gd name="connsiteX42" fmla="*/ 1445072 w 3396814"/>
              <a:gd name="connsiteY42" fmla="*/ 1687347 h 2247473"/>
              <a:gd name="connsiteX43" fmla="*/ 1479198 w 3396814"/>
              <a:gd name="connsiteY43" fmla="*/ 1858763 h 2247473"/>
              <a:gd name="connsiteX44" fmla="*/ 1513333 w 3396814"/>
              <a:gd name="connsiteY44" fmla="*/ 1948670 h 2247473"/>
              <a:gd name="connsiteX45" fmla="*/ 1547459 w 3396814"/>
              <a:gd name="connsiteY45" fmla="*/ 2036039 h 2247473"/>
              <a:gd name="connsiteX46" fmla="*/ 1581586 w 3396814"/>
              <a:gd name="connsiteY46" fmla="*/ 1991780 h 2247473"/>
              <a:gd name="connsiteX47" fmla="*/ 1615712 w 3396814"/>
              <a:gd name="connsiteY47" fmla="*/ 2236930 h 2247473"/>
              <a:gd name="connsiteX48" fmla="*/ 1649838 w 3396814"/>
              <a:gd name="connsiteY48" fmla="*/ 1946198 h 2247473"/>
              <a:gd name="connsiteX49" fmla="*/ 1683965 w 3396814"/>
              <a:gd name="connsiteY49" fmla="*/ 1824210 h 2247473"/>
              <a:gd name="connsiteX50" fmla="*/ 1718099 w 3396814"/>
              <a:gd name="connsiteY50" fmla="*/ 1686298 h 2247473"/>
              <a:gd name="connsiteX51" fmla="*/ 1752226 w 3396814"/>
              <a:gd name="connsiteY51" fmla="*/ 1921243 h 2247473"/>
              <a:gd name="connsiteX52" fmla="*/ 1786352 w 3396814"/>
              <a:gd name="connsiteY52" fmla="*/ 1989766 h 2247473"/>
              <a:gd name="connsiteX53" fmla="*/ 1820478 w 3396814"/>
              <a:gd name="connsiteY53" fmla="*/ 1845162 h 2247473"/>
              <a:gd name="connsiteX54" fmla="*/ 1854605 w 3396814"/>
              <a:gd name="connsiteY54" fmla="*/ 1401402 h 2247473"/>
              <a:gd name="connsiteX55" fmla="*/ 1888731 w 3396814"/>
              <a:gd name="connsiteY55" fmla="*/ 1333487 h 2247473"/>
              <a:gd name="connsiteX56" fmla="*/ 1922866 w 3396814"/>
              <a:gd name="connsiteY56" fmla="*/ 1169946 h 2247473"/>
              <a:gd name="connsiteX57" fmla="*/ 1956992 w 3396814"/>
              <a:gd name="connsiteY57" fmla="*/ 1104794 h 2247473"/>
              <a:gd name="connsiteX58" fmla="*/ 1991118 w 3396814"/>
              <a:gd name="connsiteY58" fmla="*/ 804997 h 2247473"/>
              <a:gd name="connsiteX59" fmla="*/ 2025245 w 3396814"/>
              <a:gd name="connsiteY59" fmla="*/ 578269 h 2247473"/>
              <a:gd name="connsiteX60" fmla="*/ 2059371 w 3396814"/>
              <a:gd name="connsiteY60" fmla="*/ 520259 h 2247473"/>
              <a:gd name="connsiteX61" fmla="*/ 2093497 w 3396814"/>
              <a:gd name="connsiteY61" fmla="*/ 268442 h 2247473"/>
              <a:gd name="connsiteX62" fmla="*/ 2127632 w 3396814"/>
              <a:gd name="connsiteY62" fmla="*/ 262599 h 2247473"/>
              <a:gd name="connsiteX63" fmla="*/ 2161758 w 3396814"/>
              <a:gd name="connsiteY63" fmla="*/ 184170 h 2247473"/>
              <a:gd name="connsiteX64" fmla="*/ 2195885 w 3396814"/>
              <a:gd name="connsiteY64" fmla="*/ 332004 h 2247473"/>
              <a:gd name="connsiteX65" fmla="*/ 2230011 w 3396814"/>
              <a:gd name="connsiteY65" fmla="*/ 316513 h 2247473"/>
              <a:gd name="connsiteX66" fmla="*/ 2264137 w 3396814"/>
              <a:gd name="connsiteY66" fmla="*/ 392544 h 2247473"/>
              <a:gd name="connsiteX67" fmla="*/ 2298264 w 3396814"/>
              <a:gd name="connsiteY67" fmla="*/ 367223 h 2247473"/>
              <a:gd name="connsiteX68" fmla="*/ 2332398 w 3396814"/>
              <a:gd name="connsiteY68" fmla="*/ 516372 h 2247473"/>
              <a:gd name="connsiteX69" fmla="*/ 2366525 w 3396814"/>
              <a:gd name="connsiteY69" fmla="*/ 639350 h 2247473"/>
              <a:gd name="connsiteX70" fmla="*/ 2400651 w 3396814"/>
              <a:gd name="connsiteY70" fmla="*/ 842489 h 2247473"/>
              <a:gd name="connsiteX71" fmla="*/ 2434777 w 3396814"/>
              <a:gd name="connsiteY71" fmla="*/ 795117 h 2247473"/>
              <a:gd name="connsiteX72" fmla="*/ 2468904 w 3396814"/>
              <a:gd name="connsiteY72" fmla="*/ 698001 h 2247473"/>
              <a:gd name="connsiteX73" fmla="*/ 2503038 w 3396814"/>
              <a:gd name="connsiteY73" fmla="*/ 663690 h 2247473"/>
              <a:gd name="connsiteX74" fmla="*/ 2537165 w 3396814"/>
              <a:gd name="connsiteY74" fmla="*/ 918004 h 2247473"/>
              <a:gd name="connsiteX75" fmla="*/ 2571291 w 3396814"/>
              <a:gd name="connsiteY75" fmla="*/ 938464 h 2247473"/>
              <a:gd name="connsiteX76" fmla="*/ 2605417 w 3396814"/>
              <a:gd name="connsiteY76" fmla="*/ 839442 h 2247473"/>
              <a:gd name="connsiteX77" fmla="*/ 2639544 w 3396814"/>
              <a:gd name="connsiteY77" fmla="*/ 570220 h 2247473"/>
              <a:gd name="connsiteX78" fmla="*/ 2673670 w 3396814"/>
              <a:gd name="connsiteY78" fmla="*/ 556277 h 2247473"/>
              <a:gd name="connsiteX79" fmla="*/ 2707805 w 3396814"/>
              <a:gd name="connsiteY79" fmla="*/ 549193 h 2247473"/>
              <a:gd name="connsiteX80" fmla="*/ 2741931 w 3396814"/>
              <a:gd name="connsiteY80" fmla="*/ 533844 h 2247473"/>
              <a:gd name="connsiteX81" fmla="*/ 2776057 w 3396814"/>
              <a:gd name="connsiteY81" fmla="*/ 612114 h 2247473"/>
              <a:gd name="connsiteX82" fmla="*/ 2810184 w 3396814"/>
              <a:gd name="connsiteY82" fmla="*/ 750675 h 2247473"/>
              <a:gd name="connsiteX83" fmla="*/ 2844310 w 3396814"/>
              <a:gd name="connsiteY83" fmla="*/ 773241 h 2247473"/>
              <a:gd name="connsiteX84" fmla="*/ 2878436 w 3396814"/>
              <a:gd name="connsiteY84" fmla="*/ 804173 h 2247473"/>
              <a:gd name="connsiteX85" fmla="*/ 2912571 w 3396814"/>
              <a:gd name="connsiteY85" fmla="*/ 582164 h 2247473"/>
              <a:gd name="connsiteX86" fmla="*/ 2946697 w 3396814"/>
              <a:gd name="connsiteY86" fmla="*/ 458304 h 2247473"/>
              <a:gd name="connsiteX87" fmla="*/ 2980824 w 3396814"/>
              <a:gd name="connsiteY87" fmla="*/ 165017 h 2247473"/>
              <a:gd name="connsiteX88" fmla="*/ 3014950 w 3396814"/>
              <a:gd name="connsiteY88" fmla="*/ 181898 h 2247473"/>
              <a:gd name="connsiteX89" fmla="*/ 3049076 w 3396814"/>
              <a:gd name="connsiteY89" fmla="*/ 92373 h 2247473"/>
              <a:gd name="connsiteX90" fmla="*/ 3083203 w 3396814"/>
              <a:gd name="connsiteY90" fmla="*/ 166507 h 2247473"/>
              <a:gd name="connsiteX91" fmla="*/ 3117337 w 3396814"/>
              <a:gd name="connsiteY91" fmla="*/ 193501 h 2247473"/>
              <a:gd name="connsiteX92" fmla="*/ 3151464 w 3396814"/>
              <a:gd name="connsiteY92" fmla="*/ 293730 h 2247473"/>
              <a:gd name="connsiteX93" fmla="*/ 3185590 w 3396814"/>
              <a:gd name="connsiteY93" fmla="*/ 159506 h 2247473"/>
              <a:gd name="connsiteX94" fmla="*/ 3219717 w 3396814"/>
              <a:gd name="connsiteY94" fmla="*/ 28895 h 2247473"/>
              <a:gd name="connsiteX95" fmla="*/ 3253843 w 3396814"/>
              <a:gd name="connsiteY95" fmla="*/ 40423 h 2247473"/>
              <a:gd name="connsiteX96" fmla="*/ 3287977 w 3396814"/>
              <a:gd name="connsiteY96" fmla="*/ 451203 h 2247473"/>
              <a:gd name="connsiteX97" fmla="*/ 3322104 w 3396814"/>
              <a:gd name="connsiteY97" fmla="*/ 661018 h 2247473"/>
              <a:gd name="connsiteX98" fmla="*/ 3356230 w 3396814"/>
              <a:gd name="connsiteY98" fmla="*/ 888770 h 2247473"/>
              <a:gd name="connsiteX99" fmla="*/ 3390356 w 3396814"/>
              <a:gd name="connsiteY99" fmla="*/ 850629 h 224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2247473">
                <a:moveTo>
                  <a:pt x="11708" y="103036"/>
                </a:moveTo>
                <a:lnTo>
                  <a:pt x="45834" y="197255"/>
                </a:lnTo>
                <a:lnTo>
                  <a:pt x="79960" y="387225"/>
                </a:lnTo>
                <a:lnTo>
                  <a:pt x="114087" y="475751"/>
                </a:lnTo>
                <a:lnTo>
                  <a:pt x="148221" y="500223"/>
                </a:lnTo>
                <a:lnTo>
                  <a:pt x="182348" y="346554"/>
                </a:lnTo>
                <a:lnTo>
                  <a:pt x="216474" y="471955"/>
                </a:lnTo>
                <a:lnTo>
                  <a:pt x="250600" y="507207"/>
                </a:lnTo>
                <a:lnTo>
                  <a:pt x="284727" y="647924"/>
                </a:lnTo>
                <a:lnTo>
                  <a:pt x="318853" y="500956"/>
                </a:lnTo>
                <a:lnTo>
                  <a:pt x="352988" y="561696"/>
                </a:lnTo>
                <a:lnTo>
                  <a:pt x="387114" y="737107"/>
                </a:lnTo>
                <a:lnTo>
                  <a:pt x="421240" y="850704"/>
                </a:lnTo>
                <a:lnTo>
                  <a:pt x="455367" y="857313"/>
                </a:lnTo>
                <a:lnTo>
                  <a:pt x="489493" y="903020"/>
                </a:lnTo>
                <a:lnTo>
                  <a:pt x="523619" y="866761"/>
                </a:lnTo>
                <a:lnTo>
                  <a:pt x="557754" y="738464"/>
                </a:lnTo>
                <a:lnTo>
                  <a:pt x="591880" y="523439"/>
                </a:lnTo>
                <a:lnTo>
                  <a:pt x="626007" y="497876"/>
                </a:lnTo>
                <a:lnTo>
                  <a:pt x="660133" y="698509"/>
                </a:lnTo>
                <a:lnTo>
                  <a:pt x="694259" y="673179"/>
                </a:lnTo>
                <a:lnTo>
                  <a:pt x="728386" y="610807"/>
                </a:lnTo>
                <a:lnTo>
                  <a:pt x="762520" y="406245"/>
                </a:lnTo>
                <a:lnTo>
                  <a:pt x="796647" y="427605"/>
                </a:lnTo>
                <a:lnTo>
                  <a:pt x="830773" y="645851"/>
                </a:lnTo>
                <a:lnTo>
                  <a:pt x="864899" y="671522"/>
                </a:lnTo>
                <a:lnTo>
                  <a:pt x="899026" y="566174"/>
                </a:lnTo>
                <a:lnTo>
                  <a:pt x="933160" y="230360"/>
                </a:lnTo>
                <a:lnTo>
                  <a:pt x="967287" y="11706"/>
                </a:lnTo>
                <a:lnTo>
                  <a:pt x="1001413" y="52377"/>
                </a:lnTo>
                <a:lnTo>
                  <a:pt x="1035539" y="82335"/>
                </a:lnTo>
                <a:lnTo>
                  <a:pt x="1069666" y="371701"/>
                </a:lnTo>
                <a:lnTo>
                  <a:pt x="1103792" y="309180"/>
                </a:lnTo>
                <a:lnTo>
                  <a:pt x="1137927" y="500714"/>
                </a:lnTo>
                <a:lnTo>
                  <a:pt x="1172053" y="686572"/>
                </a:lnTo>
                <a:lnTo>
                  <a:pt x="1206180" y="831618"/>
                </a:lnTo>
                <a:lnTo>
                  <a:pt x="1240306" y="1014379"/>
                </a:lnTo>
                <a:lnTo>
                  <a:pt x="1274432" y="860776"/>
                </a:lnTo>
                <a:lnTo>
                  <a:pt x="1308558" y="1025358"/>
                </a:lnTo>
                <a:lnTo>
                  <a:pt x="1342693" y="1317130"/>
                </a:lnTo>
                <a:lnTo>
                  <a:pt x="1376819" y="1582340"/>
                </a:lnTo>
                <a:lnTo>
                  <a:pt x="1410946" y="1648549"/>
                </a:lnTo>
                <a:lnTo>
                  <a:pt x="1445072" y="1687347"/>
                </a:lnTo>
                <a:lnTo>
                  <a:pt x="1479198" y="1858763"/>
                </a:lnTo>
                <a:lnTo>
                  <a:pt x="1513333" y="1948670"/>
                </a:lnTo>
                <a:lnTo>
                  <a:pt x="1547459" y="2036039"/>
                </a:lnTo>
                <a:lnTo>
                  <a:pt x="1581586" y="1991780"/>
                </a:lnTo>
                <a:lnTo>
                  <a:pt x="1615712" y="2236930"/>
                </a:lnTo>
                <a:lnTo>
                  <a:pt x="1649838" y="1946198"/>
                </a:lnTo>
                <a:lnTo>
                  <a:pt x="1683965" y="1824210"/>
                </a:lnTo>
                <a:lnTo>
                  <a:pt x="1718099" y="1686298"/>
                </a:lnTo>
                <a:lnTo>
                  <a:pt x="1752226" y="1921243"/>
                </a:lnTo>
                <a:lnTo>
                  <a:pt x="1786352" y="1989766"/>
                </a:lnTo>
                <a:lnTo>
                  <a:pt x="1820478" y="1845162"/>
                </a:lnTo>
                <a:lnTo>
                  <a:pt x="1854605" y="1401402"/>
                </a:lnTo>
                <a:lnTo>
                  <a:pt x="1888731" y="1333487"/>
                </a:lnTo>
                <a:lnTo>
                  <a:pt x="1922866" y="1169946"/>
                </a:lnTo>
                <a:lnTo>
                  <a:pt x="1956992" y="1104794"/>
                </a:lnTo>
                <a:lnTo>
                  <a:pt x="1991118" y="804997"/>
                </a:lnTo>
                <a:lnTo>
                  <a:pt x="2025245" y="578269"/>
                </a:lnTo>
                <a:lnTo>
                  <a:pt x="2059371" y="520259"/>
                </a:lnTo>
                <a:lnTo>
                  <a:pt x="2093497" y="268442"/>
                </a:lnTo>
                <a:lnTo>
                  <a:pt x="2127632" y="262599"/>
                </a:lnTo>
                <a:lnTo>
                  <a:pt x="2161758" y="184170"/>
                </a:lnTo>
                <a:lnTo>
                  <a:pt x="2195885" y="332004"/>
                </a:lnTo>
                <a:lnTo>
                  <a:pt x="2230011" y="316513"/>
                </a:lnTo>
                <a:lnTo>
                  <a:pt x="2264137" y="392544"/>
                </a:lnTo>
                <a:lnTo>
                  <a:pt x="2298264" y="367223"/>
                </a:lnTo>
                <a:lnTo>
                  <a:pt x="2332398" y="516372"/>
                </a:lnTo>
                <a:lnTo>
                  <a:pt x="2366525" y="639350"/>
                </a:lnTo>
                <a:lnTo>
                  <a:pt x="2400651" y="842489"/>
                </a:lnTo>
                <a:lnTo>
                  <a:pt x="2434777" y="795117"/>
                </a:lnTo>
                <a:lnTo>
                  <a:pt x="2468904" y="698001"/>
                </a:lnTo>
                <a:lnTo>
                  <a:pt x="2503038" y="663690"/>
                </a:lnTo>
                <a:lnTo>
                  <a:pt x="2537165" y="918004"/>
                </a:lnTo>
                <a:lnTo>
                  <a:pt x="2571291" y="938464"/>
                </a:lnTo>
                <a:lnTo>
                  <a:pt x="2605417" y="839442"/>
                </a:lnTo>
                <a:lnTo>
                  <a:pt x="2639544" y="570220"/>
                </a:lnTo>
                <a:lnTo>
                  <a:pt x="2673670" y="556277"/>
                </a:lnTo>
                <a:lnTo>
                  <a:pt x="2707805" y="549193"/>
                </a:lnTo>
                <a:lnTo>
                  <a:pt x="2741931" y="533844"/>
                </a:lnTo>
                <a:lnTo>
                  <a:pt x="2776057" y="612114"/>
                </a:lnTo>
                <a:lnTo>
                  <a:pt x="2810184" y="750675"/>
                </a:lnTo>
                <a:lnTo>
                  <a:pt x="2844310" y="773241"/>
                </a:lnTo>
                <a:lnTo>
                  <a:pt x="2878436" y="804173"/>
                </a:lnTo>
                <a:lnTo>
                  <a:pt x="2912571" y="582164"/>
                </a:lnTo>
                <a:lnTo>
                  <a:pt x="2946697" y="458304"/>
                </a:lnTo>
                <a:lnTo>
                  <a:pt x="2980824" y="165017"/>
                </a:lnTo>
                <a:lnTo>
                  <a:pt x="3014950" y="181898"/>
                </a:lnTo>
                <a:lnTo>
                  <a:pt x="3049076" y="92373"/>
                </a:lnTo>
                <a:lnTo>
                  <a:pt x="3083203" y="166507"/>
                </a:lnTo>
                <a:lnTo>
                  <a:pt x="3117337" y="193501"/>
                </a:lnTo>
                <a:lnTo>
                  <a:pt x="3151464" y="293730"/>
                </a:lnTo>
                <a:lnTo>
                  <a:pt x="3185590" y="159506"/>
                </a:lnTo>
                <a:lnTo>
                  <a:pt x="3219717" y="28895"/>
                </a:lnTo>
                <a:lnTo>
                  <a:pt x="3253843" y="40423"/>
                </a:lnTo>
                <a:lnTo>
                  <a:pt x="3287977" y="451203"/>
                </a:lnTo>
                <a:lnTo>
                  <a:pt x="3322104" y="661018"/>
                </a:lnTo>
                <a:lnTo>
                  <a:pt x="3356230" y="888770"/>
                </a:lnTo>
                <a:lnTo>
                  <a:pt x="3390356" y="850629"/>
                </a:lnTo>
              </a:path>
            </a:pathLst>
          </a:custGeom>
          <a:noFill/>
          <a:ln w="17859" cap="sq">
            <a:solidFill>
              <a:srgbClr val="FF7F0E"/>
            </a:solidFill>
            <a:prstDash val="solid"/>
            <a:round/>
          </a:ln>
        </p:spPr>
        <p:txBody>
          <a:bodyPr rtlCol="0" anchor="ctr"/>
          <a:lstStyle/>
          <a:p>
            <a:endParaRPr lang="en-US" sz="2400"/>
          </a:p>
        </p:txBody>
      </p:sp>
      <p:sp>
        <p:nvSpPr>
          <p:cNvPr id="30" name="Freeform: Shape 29">
            <a:extLst>
              <a:ext uri="{FF2B5EF4-FFF2-40B4-BE49-F238E27FC236}">
                <a16:creationId xmlns:a16="http://schemas.microsoft.com/office/drawing/2014/main" id="{C040B658-4E44-408E-8F8F-D61E339AF14B}"/>
              </a:ext>
            </a:extLst>
          </p:cNvPr>
          <p:cNvSpPr/>
          <p:nvPr/>
        </p:nvSpPr>
        <p:spPr>
          <a:xfrm>
            <a:off x="793358"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1" name="Freeform: Shape 30">
            <a:extLst>
              <a:ext uri="{FF2B5EF4-FFF2-40B4-BE49-F238E27FC236}">
                <a16:creationId xmlns:a16="http://schemas.microsoft.com/office/drawing/2014/main" id="{D40F5F10-7FA3-4410-994C-86625F24467E}"/>
              </a:ext>
            </a:extLst>
          </p:cNvPr>
          <p:cNvSpPr/>
          <p:nvPr/>
        </p:nvSpPr>
        <p:spPr>
          <a:xfrm>
            <a:off x="57487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2" name="Freeform: Shape 31">
            <a:extLst>
              <a:ext uri="{FF2B5EF4-FFF2-40B4-BE49-F238E27FC236}">
                <a16:creationId xmlns:a16="http://schemas.microsoft.com/office/drawing/2014/main" id="{DFCFC946-AE7B-4062-A403-53547ABB3575}"/>
              </a:ext>
            </a:extLst>
          </p:cNvPr>
          <p:cNvSpPr/>
          <p:nvPr/>
        </p:nvSpPr>
        <p:spPr>
          <a:xfrm>
            <a:off x="793358"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33" name="Freeform: Shape 32">
            <a:extLst>
              <a:ext uri="{FF2B5EF4-FFF2-40B4-BE49-F238E27FC236}">
                <a16:creationId xmlns:a16="http://schemas.microsoft.com/office/drawing/2014/main" id="{48E0FC8A-2BB6-4908-A312-E5B18F3C0007}"/>
              </a:ext>
            </a:extLst>
          </p:cNvPr>
          <p:cNvSpPr/>
          <p:nvPr/>
        </p:nvSpPr>
        <p:spPr>
          <a:xfrm>
            <a:off x="793358"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0" name="Freeform: Shape 39">
            <a:extLst>
              <a:ext uri="{FF2B5EF4-FFF2-40B4-BE49-F238E27FC236}">
                <a16:creationId xmlns:a16="http://schemas.microsoft.com/office/drawing/2014/main" id="{6C1DBF94-F0DB-4926-9BA6-C40C0D88329B}"/>
              </a:ext>
            </a:extLst>
          </p:cNvPr>
          <p:cNvSpPr/>
          <p:nvPr/>
        </p:nvSpPr>
        <p:spPr>
          <a:xfrm>
            <a:off x="693035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1" name="Freeform: Shape 40">
            <a:extLst>
              <a:ext uri="{FF2B5EF4-FFF2-40B4-BE49-F238E27FC236}">
                <a16:creationId xmlns:a16="http://schemas.microsoft.com/office/drawing/2014/main" id="{D3092092-760F-4CFC-A685-75DAE01829EB}"/>
              </a:ext>
            </a:extLst>
          </p:cNvPr>
          <p:cNvSpPr/>
          <p:nvPr/>
        </p:nvSpPr>
        <p:spPr>
          <a:xfrm>
            <a:off x="78313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2" name="Freeform: Shape 41">
            <a:extLst>
              <a:ext uri="{FF2B5EF4-FFF2-40B4-BE49-F238E27FC236}">
                <a16:creationId xmlns:a16="http://schemas.microsoft.com/office/drawing/2014/main" id="{BE5C1ED6-3041-47AB-8551-F0330612A053}"/>
              </a:ext>
            </a:extLst>
          </p:cNvPr>
          <p:cNvSpPr/>
          <p:nvPr/>
        </p:nvSpPr>
        <p:spPr>
          <a:xfrm>
            <a:off x="873230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3" name="Freeform: Shape 42">
            <a:extLst>
              <a:ext uri="{FF2B5EF4-FFF2-40B4-BE49-F238E27FC236}">
                <a16:creationId xmlns:a16="http://schemas.microsoft.com/office/drawing/2014/main" id="{C8ADBC58-CAC9-4963-BF2F-F0FAD1AB084F}"/>
              </a:ext>
            </a:extLst>
          </p:cNvPr>
          <p:cNvSpPr/>
          <p:nvPr/>
        </p:nvSpPr>
        <p:spPr>
          <a:xfrm>
            <a:off x="963327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4" name="Freeform: Shape 43">
            <a:extLst>
              <a:ext uri="{FF2B5EF4-FFF2-40B4-BE49-F238E27FC236}">
                <a16:creationId xmlns:a16="http://schemas.microsoft.com/office/drawing/2014/main" id="{AB670949-7406-45CE-A3F1-48CCA1E9B64D}"/>
              </a:ext>
            </a:extLst>
          </p:cNvPr>
          <p:cNvSpPr/>
          <p:nvPr/>
        </p:nvSpPr>
        <p:spPr>
          <a:xfrm>
            <a:off x="10534244"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5" name="Freeform: Shape 44">
            <a:extLst>
              <a:ext uri="{FF2B5EF4-FFF2-40B4-BE49-F238E27FC236}">
                <a16:creationId xmlns:a16="http://schemas.microsoft.com/office/drawing/2014/main" id="{F73792A1-E77F-45AA-8217-0C6869F95DEA}"/>
              </a:ext>
            </a:extLst>
          </p:cNvPr>
          <p:cNvSpPr/>
          <p:nvPr/>
        </p:nvSpPr>
        <p:spPr>
          <a:xfrm>
            <a:off x="11435222"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6" name="Freeform: Shape 45">
            <a:extLst>
              <a:ext uri="{FF2B5EF4-FFF2-40B4-BE49-F238E27FC236}">
                <a16:creationId xmlns:a16="http://schemas.microsoft.com/office/drawing/2014/main" id="{009FF844-5AC6-4D0D-93FC-48059162C6CF}"/>
              </a:ext>
            </a:extLst>
          </p:cNvPr>
          <p:cNvSpPr/>
          <p:nvPr/>
        </p:nvSpPr>
        <p:spPr>
          <a:xfrm>
            <a:off x="6656547" y="5176361"/>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8" name="Freeform: Shape 47">
            <a:extLst>
              <a:ext uri="{FF2B5EF4-FFF2-40B4-BE49-F238E27FC236}">
                <a16:creationId xmlns:a16="http://schemas.microsoft.com/office/drawing/2014/main" id="{E20E38EA-CC4F-4BBD-A5EB-0F3073C63C55}"/>
              </a:ext>
            </a:extLst>
          </p:cNvPr>
          <p:cNvSpPr/>
          <p:nvPr/>
        </p:nvSpPr>
        <p:spPr>
          <a:xfrm>
            <a:off x="6656547"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0" name="Freeform: Shape 49">
            <a:extLst>
              <a:ext uri="{FF2B5EF4-FFF2-40B4-BE49-F238E27FC236}">
                <a16:creationId xmlns:a16="http://schemas.microsoft.com/office/drawing/2014/main" id="{D98279E2-5E96-45DB-925F-484FDF103E83}"/>
              </a:ext>
            </a:extLst>
          </p:cNvPr>
          <p:cNvSpPr/>
          <p:nvPr/>
        </p:nvSpPr>
        <p:spPr>
          <a:xfrm>
            <a:off x="6656547"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1" name="Freeform: Shape 50">
            <a:extLst>
              <a:ext uri="{FF2B5EF4-FFF2-40B4-BE49-F238E27FC236}">
                <a16:creationId xmlns:a16="http://schemas.microsoft.com/office/drawing/2014/main" id="{FAC935EC-AE9E-4CFD-B31D-074B13B2CEFC}"/>
              </a:ext>
            </a:extLst>
          </p:cNvPr>
          <p:cNvSpPr/>
          <p:nvPr/>
        </p:nvSpPr>
        <p:spPr>
          <a:xfrm>
            <a:off x="6656547" y="300844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2" name="Freeform: Shape 51">
            <a:extLst>
              <a:ext uri="{FF2B5EF4-FFF2-40B4-BE49-F238E27FC236}">
                <a16:creationId xmlns:a16="http://schemas.microsoft.com/office/drawing/2014/main" id="{48C5E821-895B-447D-BB71-5D87B5B081C0}"/>
              </a:ext>
            </a:extLst>
          </p:cNvPr>
          <p:cNvSpPr/>
          <p:nvPr/>
        </p:nvSpPr>
        <p:spPr>
          <a:xfrm>
            <a:off x="6656547"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4" name="Freeform: Shape 53">
            <a:extLst>
              <a:ext uri="{FF2B5EF4-FFF2-40B4-BE49-F238E27FC236}">
                <a16:creationId xmlns:a16="http://schemas.microsoft.com/office/drawing/2014/main" id="{9E56E549-6C25-4E00-944A-028A99F899B2}"/>
              </a:ext>
            </a:extLst>
          </p:cNvPr>
          <p:cNvSpPr/>
          <p:nvPr/>
        </p:nvSpPr>
        <p:spPr>
          <a:xfrm>
            <a:off x="6923071" y="2489101"/>
            <a:ext cx="4529087" cy="2796856"/>
          </a:xfrm>
          <a:custGeom>
            <a:avLst/>
            <a:gdLst>
              <a:gd name="connsiteX0" fmla="*/ 11708 w 3396814"/>
              <a:gd name="connsiteY0" fmla="*/ 121176 h 2097642"/>
              <a:gd name="connsiteX1" fmla="*/ 45836 w 3396814"/>
              <a:gd name="connsiteY1" fmla="*/ 168893 h 2097642"/>
              <a:gd name="connsiteX2" fmla="*/ 79964 w 3396814"/>
              <a:gd name="connsiteY2" fmla="*/ 326872 h 2097642"/>
              <a:gd name="connsiteX3" fmla="*/ 114091 w 3396814"/>
              <a:gd name="connsiteY3" fmla="*/ 422816 h 2097642"/>
              <a:gd name="connsiteX4" fmla="*/ 148219 w 3396814"/>
              <a:gd name="connsiteY4" fmla="*/ 382685 h 2097642"/>
              <a:gd name="connsiteX5" fmla="*/ 182347 w 3396814"/>
              <a:gd name="connsiteY5" fmla="*/ 401954 h 2097642"/>
              <a:gd name="connsiteX6" fmla="*/ 216475 w 3396814"/>
              <a:gd name="connsiteY6" fmla="*/ 356121 h 2097642"/>
              <a:gd name="connsiteX7" fmla="*/ 250603 w 3396814"/>
              <a:gd name="connsiteY7" fmla="*/ 531694 h 2097642"/>
              <a:gd name="connsiteX8" fmla="*/ 284726 w 3396814"/>
              <a:gd name="connsiteY8" fmla="*/ 550433 h 2097642"/>
              <a:gd name="connsiteX9" fmla="*/ 318860 w 3396814"/>
              <a:gd name="connsiteY9" fmla="*/ 535846 h 2097642"/>
              <a:gd name="connsiteX10" fmla="*/ 352985 w 3396814"/>
              <a:gd name="connsiteY10" fmla="*/ 511300 h 2097642"/>
              <a:gd name="connsiteX11" fmla="*/ 387109 w 3396814"/>
              <a:gd name="connsiteY11" fmla="*/ 709473 h 2097642"/>
              <a:gd name="connsiteX12" fmla="*/ 421244 w 3396814"/>
              <a:gd name="connsiteY12" fmla="*/ 845279 h 2097642"/>
              <a:gd name="connsiteX13" fmla="*/ 455368 w 3396814"/>
              <a:gd name="connsiteY13" fmla="*/ 764287 h 2097642"/>
              <a:gd name="connsiteX14" fmla="*/ 489492 w 3396814"/>
              <a:gd name="connsiteY14" fmla="*/ 818996 h 2097642"/>
              <a:gd name="connsiteX15" fmla="*/ 523627 w 3396814"/>
              <a:gd name="connsiteY15" fmla="*/ 889095 h 2097642"/>
              <a:gd name="connsiteX16" fmla="*/ 557751 w 3396814"/>
              <a:gd name="connsiteY16" fmla="*/ 652881 h 2097642"/>
              <a:gd name="connsiteX17" fmla="*/ 591875 w 3396814"/>
              <a:gd name="connsiteY17" fmla="*/ 547988 h 2097642"/>
              <a:gd name="connsiteX18" fmla="*/ 626010 w 3396814"/>
              <a:gd name="connsiteY18" fmla="*/ 563096 h 2097642"/>
              <a:gd name="connsiteX19" fmla="*/ 660134 w 3396814"/>
              <a:gd name="connsiteY19" fmla="*/ 567258 h 2097642"/>
              <a:gd name="connsiteX20" fmla="*/ 694258 w 3396814"/>
              <a:gd name="connsiteY20" fmla="*/ 697362 h 2097642"/>
              <a:gd name="connsiteX21" fmla="*/ 728393 w 3396814"/>
              <a:gd name="connsiteY21" fmla="*/ 534795 h 2097642"/>
              <a:gd name="connsiteX22" fmla="*/ 762517 w 3396814"/>
              <a:gd name="connsiteY22" fmla="*/ 410840 h 2097642"/>
              <a:gd name="connsiteX23" fmla="*/ 796652 w 3396814"/>
              <a:gd name="connsiteY23" fmla="*/ 447809 h 2097642"/>
              <a:gd name="connsiteX24" fmla="*/ 830776 w 3396814"/>
              <a:gd name="connsiteY24" fmla="*/ 535138 h 2097642"/>
              <a:gd name="connsiteX25" fmla="*/ 864900 w 3396814"/>
              <a:gd name="connsiteY25" fmla="*/ 610252 h 2097642"/>
              <a:gd name="connsiteX26" fmla="*/ 899035 w 3396814"/>
              <a:gd name="connsiteY26" fmla="*/ 434678 h 2097642"/>
              <a:gd name="connsiteX27" fmla="*/ 933159 w 3396814"/>
              <a:gd name="connsiteY27" fmla="*/ 234153 h 2097642"/>
              <a:gd name="connsiteX28" fmla="*/ 967284 w 3396814"/>
              <a:gd name="connsiteY28" fmla="*/ 42504 h 2097642"/>
              <a:gd name="connsiteX29" fmla="*/ 1001418 w 3396814"/>
              <a:gd name="connsiteY29" fmla="*/ 11706 h 2097642"/>
              <a:gd name="connsiteX30" fmla="*/ 1035542 w 3396814"/>
              <a:gd name="connsiteY30" fmla="*/ 175854 h 2097642"/>
              <a:gd name="connsiteX31" fmla="*/ 1069667 w 3396814"/>
              <a:gd name="connsiteY31" fmla="*/ 186499 h 2097642"/>
              <a:gd name="connsiteX32" fmla="*/ 1103801 w 3396814"/>
              <a:gd name="connsiteY32" fmla="*/ 410050 h 2097642"/>
              <a:gd name="connsiteX33" fmla="*/ 1137926 w 3396814"/>
              <a:gd name="connsiteY33" fmla="*/ 396107 h 2097642"/>
              <a:gd name="connsiteX34" fmla="*/ 1172050 w 3396814"/>
              <a:gd name="connsiteY34" fmla="*/ 603239 h 2097642"/>
              <a:gd name="connsiteX35" fmla="*/ 1206185 w 3396814"/>
              <a:gd name="connsiteY35" fmla="*/ 874777 h 2097642"/>
              <a:gd name="connsiteX36" fmla="*/ 1240309 w 3396814"/>
              <a:gd name="connsiteY36" fmla="*/ 818590 h 2097642"/>
              <a:gd name="connsiteX37" fmla="*/ 1274433 w 3396814"/>
              <a:gd name="connsiteY37" fmla="*/ 965665 h 2097642"/>
              <a:gd name="connsiteX38" fmla="*/ 1308568 w 3396814"/>
              <a:gd name="connsiteY38" fmla="*/ 998430 h 2097642"/>
              <a:gd name="connsiteX39" fmla="*/ 1342692 w 3396814"/>
              <a:gd name="connsiteY39" fmla="*/ 1233655 h 2097642"/>
              <a:gd name="connsiteX40" fmla="*/ 1376816 w 3396814"/>
              <a:gd name="connsiteY40" fmla="*/ 1590442 h 2097642"/>
              <a:gd name="connsiteX41" fmla="*/ 1410951 w 3396814"/>
              <a:gd name="connsiteY41" fmla="*/ 1592491 h 2097642"/>
              <a:gd name="connsiteX42" fmla="*/ 1445075 w 3396814"/>
              <a:gd name="connsiteY42" fmla="*/ 1601679 h 2097642"/>
              <a:gd name="connsiteX43" fmla="*/ 1479199 w 3396814"/>
              <a:gd name="connsiteY43" fmla="*/ 1879330 h 2097642"/>
              <a:gd name="connsiteX44" fmla="*/ 1513334 w 3396814"/>
              <a:gd name="connsiteY44" fmla="*/ 1952682 h 2097642"/>
              <a:gd name="connsiteX45" fmla="*/ 1547458 w 3396814"/>
              <a:gd name="connsiteY45" fmla="*/ 1883676 h 2097642"/>
              <a:gd name="connsiteX46" fmla="*/ 1581583 w 3396814"/>
              <a:gd name="connsiteY46" fmla="*/ 2088202 h 2097642"/>
              <a:gd name="connsiteX47" fmla="*/ 1615717 w 3396814"/>
              <a:gd name="connsiteY47" fmla="*/ 2034683 h 2097642"/>
              <a:gd name="connsiteX48" fmla="*/ 1649841 w 3396814"/>
              <a:gd name="connsiteY48" fmla="*/ 2033758 h 2097642"/>
              <a:gd name="connsiteX49" fmla="*/ 1683966 w 3396814"/>
              <a:gd name="connsiteY49" fmla="*/ 1765734 h 2097642"/>
              <a:gd name="connsiteX50" fmla="*/ 1718100 w 3396814"/>
              <a:gd name="connsiteY50" fmla="*/ 1746974 h 2097642"/>
              <a:gd name="connsiteX51" fmla="*/ 1752225 w 3396814"/>
              <a:gd name="connsiteY51" fmla="*/ 1855488 h 2097642"/>
              <a:gd name="connsiteX52" fmla="*/ 1786349 w 3396814"/>
              <a:gd name="connsiteY52" fmla="*/ 1918185 h 2097642"/>
              <a:gd name="connsiteX53" fmla="*/ 1820484 w 3396814"/>
              <a:gd name="connsiteY53" fmla="*/ 1726955 h 2097642"/>
              <a:gd name="connsiteX54" fmla="*/ 1854608 w 3396814"/>
              <a:gd name="connsiteY54" fmla="*/ 1462315 h 2097642"/>
              <a:gd name="connsiteX55" fmla="*/ 1888732 w 3396814"/>
              <a:gd name="connsiteY55" fmla="*/ 1197623 h 2097642"/>
              <a:gd name="connsiteX56" fmla="*/ 1922867 w 3396814"/>
              <a:gd name="connsiteY56" fmla="*/ 1250917 h 2097642"/>
              <a:gd name="connsiteX57" fmla="*/ 1956991 w 3396814"/>
              <a:gd name="connsiteY57" fmla="*/ 989357 h 2097642"/>
              <a:gd name="connsiteX58" fmla="*/ 1991115 w 3396814"/>
              <a:gd name="connsiteY58" fmla="*/ 753601 h 2097642"/>
              <a:gd name="connsiteX59" fmla="*/ 2025250 w 3396814"/>
              <a:gd name="connsiteY59" fmla="*/ 616068 h 2097642"/>
              <a:gd name="connsiteX60" fmla="*/ 2059374 w 3396814"/>
              <a:gd name="connsiteY60" fmla="*/ 416136 h 2097642"/>
              <a:gd name="connsiteX61" fmla="*/ 2093499 w 3396814"/>
              <a:gd name="connsiteY61" fmla="*/ 348307 h 2097642"/>
              <a:gd name="connsiteX62" fmla="*/ 2127633 w 3396814"/>
              <a:gd name="connsiteY62" fmla="*/ 172057 h 2097642"/>
              <a:gd name="connsiteX63" fmla="*/ 2161757 w 3396814"/>
              <a:gd name="connsiteY63" fmla="*/ 225486 h 2097642"/>
              <a:gd name="connsiteX64" fmla="*/ 2195882 w 3396814"/>
              <a:gd name="connsiteY64" fmla="*/ 254891 h 2097642"/>
              <a:gd name="connsiteX65" fmla="*/ 2230016 w 3396814"/>
              <a:gd name="connsiteY65" fmla="*/ 308299 h 2097642"/>
              <a:gd name="connsiteX66" fmla="*/ 2264141 w 3396814"/>
              <a:gd name="connsiteY66" fmla="*/ 308164 h 2097642"/>
              <a:gd name="connsiteX67" fmla="*/ 2298265 w 3396814"/>
              <a:gd name="connsiteY67" fmla="*/ 401247 h 2097642"/>
              <a:gd name="connsiteX68" fmla="*/ 2332399 w 3396814"/>
              <a:gd name="connsiteY68" fmla="*/ 439631 h 2097642"/>
              <a:gd name="connsiteX69" fmla="*/ 2366524 w 3396814"/>
              <a:gd name="connsiteY69" fmla="*/ 610668 h 2097642"/>
              <a:gd name="connsiteX70" fmla="*/ 2400648 w 3396814"/>
              <a:gd name="connsiteY70" fmla="*/ 735267 h 2097642"/>
              <a:gd name="connsiteX71" fmla="*/ 2434782 w 3396814"/>
              <a:gd name="connsiteY71" fmla="*/ 765972 h 2097642"/>
              <a:gd name="connsiteX72" fmla="*/ 2468907 w 3396814"/>
              <a:gd name="connsiteY72" fmla="*/ 660789 h 2097642"/>
              <a:gd name="connsiteX73" fmla="*/ 2503031 w 3396814"/>
              <a:gd name="connsiteY73" fmla="*/ 678363 h 2097642"/>
              <a:gd name="connsiteX74" fmla="*/ 2537166 w 3396814"/>
              <a:gd name="connsiteY74" fmla="*/ 810131 h 2097642"/>
              <a:gd name="connsiteX75" fmla="*/ 2571290 w 3396814"/>
              <a:gd name="connsiteY75" fmla="*/ 933992 h 2097642"/>
              <a:gd name="connsiteX76" fmla="*/ 2605414 w 3396814"/>
              <a:gd name="connsiteY76" fmla="*/ 722365 h 2097642"/>
              <a:gd name="connsiteX77" fmla="*/ 2639549 w 3396814"/>
              <a:gd name="connsiteY77" fmla="*/ 603020 h 2097642"/>
              <a:gd name="connsiteX78" fmla="*/ 2673673 w 3396814"/>
              <a:gd name="connsiteY78" fmla="*/ 553940 h 2097642"/>
              <a:gd name="connsiteX79" fmla="*/ 2707808 w 3396814"/>
              <a:gd name="connsiteY79" fmla="*/ 560235 h 2097642"/>
              <a:gd name="connsiteX80" fmla="*/ 2741932 w 3396814"/>
              <a:gd name="connsiteY80" fmla="*/ 546230 h 2097642"/>
              <a:gd name="connsiteX81" fmla="*/ 2776056 w 3396814"/>
              <a:gd name="connsiteY81" fmla="*/ 569683 h 2097642"/>
              <a:gd name="connsiteX82" fmla="*/ 2810181 w 3396814"/>
              <a:gd name="connsiteY82" fmla="*/ 707028 h 2097642"/>
              <a:gd name="connsiteX83" fmla="*/ 2844315 w 3396814"/>
              <a:gd name="connsiteY83" fmla="*/ 746099 h 2097642"/>
              <a:gd name="connsiteX84" fmla="*/ 2878439 w 3396814"/>
              <a:gd name="connsiteY84" fmla="*/ 628315 h 2097642"/>
              <a:gd name="connsiteX85" fmla="*/ 2912574 w 3396814"/>
              <a:gd name="connsiteY85" fmla="*/ 621895 h 2097642"/>
              <a:gd name="connsiteX86" fmla="*/ 2946698 w 3396814"/>
              <a:gd name="connsiteY86" fmla="*/ 360033 h 2097642"/>
              <a:gd name="connsiteX87" fmla="*/ 2980823 w 3396814"/>
              <a:gd name="connsiteY87" fmla="*/ 206892 h 2097642"/>
              <a:gd name="connsiteX88" fmla="*/ 3014957 w 3396814"/>
              <a:gd name="connsiteY88" fmla="*/ 127097 h 2097642"/>
              <a:gd name="connsiteX89" fmla="*/ 3049082 w 3396814"/>
              <a:gd name="connsiteY89" fmla="*/ 154743 h 2097642"/>
              <a:gd name="connsiteX90" fmla="*/ 3083206 w 3396814"/>
              <a:gd name="connsiteY90" fmla="*/ 62950 h 2097642"/>
              <a:gd name="connsiteX91" fmla="*/ 3117340 w 3396814"/>
              <a:gd name="connsiteY91" fmla="*/ 166438 h 2097642"/>
              <a:gd name="connsiteX92" fmla="*/ 3151465 w 3396814"/>
              <a:gd name="connsiteY92" fmla="*/ 214821 h 2097642"/>
              <a:gd name="connsiteX93" fmla="*/ 3185589 w 3396814"/>
              <a:gd name="connsiteY93" fmla="*/ 129448 h 2097642"/>
              <a:gd name="connsiteX94" fmla="*/ 3219724 w 3396814"/>
              <a:gd name="connsiteY94" fmla="*/ 27043 h 2097642"/>
              <a:gd name="connsiteX95" fmla="*/ 3253848 w 3396814"/>
              <a:gd name="connsiteY95" fmla="*/ 114080 h 2097642"/>
              <a:gd name="connsiteX96" fmla="*/ 3287972 w 3396814"/>
              <a:gd name="connsiteY96" fmla="*/ 335820 h 2097642"/>
              <a:gd name="connsiteX97" fmla="*/ 3322107 w 3396814"/>
              <a:gd name="connsiteY97" fmla="*/ 697279 h 2097642"/>
              <a:gd name="connsiteX98" fmla="*/ 3356231 w 3396814"/>
              <a:gd name="connsiteY98" fmla="*/ 726860 h 2097642"/>
              <a:gd name="connsiteX99" fmla="*/ 3390355 w 3396814"/>
              <a:gd name="connsiteY99" fmla="*/ 870865 h 209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2097642">
                <a:moveTo>
                  <a:pt x="11708" y="121176"/>
                </a:moveTo>
                <a:lnTo>
                  <a:pt x="45836" y="168893"/>
                </a:lnTo>
                <a:lnTo>
                  <a:pt x="79964" y="326872"/>
                </a:lnTo>
                <a:lnTo>
                  <a:pt x="114091" y="422816"/>
                </a:lnTo>
                <a:lnTo>
                  <a:pt x="148219" y="382685"/>
                </a:lnTo>
                <a:lnTo>
                  <a:pt x="182347" y="401954"/>
                </a:lnTo>
                <a:lnTo>
                  <a:pt x="216475" y="356121"/>
                </a:lnTo>
                <a:lnTo>
                  <a:pt x="250603" y="531694"/>
                </a:lnTo>
                <a:lnTo>
                  <a:pt x="284726" y="550433"/>
                </a:lnTo>
                <a:lnTo>
                  <a:pt x="318860" y="535846"/>
                </a:lnTo>
                <a:lnTo>
                  <a:pt x="352985" y="511300"/>
                </a:lnTo>
                <a:lnTo>
                  <a:pt x="387109" y="709473"/>
                </a:lnTo>
                <a:lnTo>
                  <a:pt x="421244" y="845279"/>
                </a:lnTo>
                <a:lnTo>
                  <a:pt x="455368" y="764287"/>
                </a:lnTo>
                <a:lnTo>
                  <a:pt x="489492" y="818996"/>
                </a:lnTo>
                <a:lnTo>
                  <a:pt x="523627" y="889095"/>
                </a:lnTo>
                <a:lnTo>
                  <a:pt x="557751" y="652881"/>
                </a:lnTo>
                <a:lnTo>
                  <a:pt x="591875" y="547988"/>
                </a:lnTo>
                <a:lnTo>
                  <a:pt x="626010" y="563096"/>
                </a:lnTo>
                <a:lnTo>
                  <a:pt x="660134" y="567258"/>
                </a:lnTo>
                <a:lnTo>
                  <a:pt x="694258" y="697362"/>
                </a:lnTo>
                <a:lnTo>
                  <a:pt x="728393" y="534795"/>
                </a:lnTo>
                <a:lnTo>
                  <a:pt x="762517" y="410840"/>
                </a:lnTo>
                <a:lnTo>
                  <a:pt x="796652" y="447809"/>
                </a:lnTo>
                <a:lnTo>
                  <a:pt x="830776" y="535138"/>
                </a:lnTo>
                <a:lnTo>
                  <a:pt x="864900" y="610252"/>
                </a:lnTo>
                <a:lnTo>
                  <a:pt x="899035" y="434678"/>
                </a:lnTo>
                <a:lnTo>
                  <a:pt x="933159" y="234153"/>
                </a:lnTo>
                <a:lnTo>
                  <a:pt x="967284" y="42504"/>
                </a:lnTo>
                <a:lnTo>
                  <a:pt x="1001418" y="11706"/>
                </a:lnTo>
                <a:lnTo>
                  <a:pt x="1035542" y="175854"/>
                </a:lnTo>
                <a:lnTo>
                  <a:pt x="1069667" y="186499"/>
                </a:lnTo>
                <a:lnTo>
                  <a:pt x="1103801" y="410050"/>
                </a:lnTo>
                <a:lnTo>
                  <a:pt x="1137926" y="396107"/>
                </a:lnTo>
                <a:lnTo>
                  <a:pt x="1172050" y="603239"/>
                </a:lnTo>
                <a:lnTo>
                  <a:pt x="1206185" y="874777"/>
                </a:lnTo>
                <a:lnTo>
                  <a:pt x="1240309" y="818590"/>
                </a:lnTo>
                <a:lnTo>
                  <a:pt x="1274433" y="965665"/>
                </a:lnTo>
                <a:lnTo>
                  <a:pt x="1308568" y="998430"/>
                </a:lnTo>
                <a:lnTo>
                  <a:pt x="1342692" y="1233655"/>
                </a:lnTo>
                <a:lnTo>
                  <a:pt x="1376816" y="1590442"/>
                </a:lnTo>
                <a:lnTo>
                  <a:pt x="1410951" y="1592491"/>
                </a:lnTo>
                <a:lnTo>
                  <a:pt x="1445075" y="1601679"/>
                </a:lnTo>
                <a:lnTo>
                  <a:pt x="1479199" y="1879330"/>
                </a:lnTo>
                <a:lnTo>
                  <a:pt x="1513334" y="1952682"/>
                </a:lnTo>
                <a:lnTo>
                  <a:pt x="1547458" y="1883676"/>
                </a:lnTo>
                <a:lnTo>
                  <a:pt x="1581583" y="2088202"/>
                </a:lnTo>
                <a:lnTo>
                  <a:pt x="1615717" y="2034683"/>
                </a:lnTo>
                <a:lnTo>
                  <a:pt x="1649841" y="2033758"/>
                </a:lnTo>
                <a:lnTo>
                  <a:pt x="1683966" y="1765734"/>
                </a:lnTo>
                <a:lnTo>
                  <a:pt x="1718100" y="1746974"/>
                </a:lnTo>
                <a:lnTo>
                  <a:pt x="1752225" y="1855488"/>
                </a:lnTo>
                <a:lnTo>
                  <a:pt x="1786349" y="1918185"/>
                </a:lnTo>
                <a:lnTo>
                  <a:pt x="1820484" y="1726955"/>
                </a:lnTo>
                <a:lnTo>
                  <a:pt x="1854608" y="1462315"/>
                </a:lnTo>
                <a:lnTo>
                  <a:pt x="1888732" y="1197623"/>
                </a:lnTo>
                <a:lnTo>
                  <a:pt x="1922867" y="1250917"/>
                </a:lnTo>
                <a:lnTo>
                  <a:pt x="1956991" y="989357"/>
                </a:lnTo>
                <a:lnTo>
                  <a:pt x="1991115" y="753601"/>
                </a:lnTo>
                <a:lnTo>
                  <a:pt x="2025250" y="616068"/>
                </a:lnTo>
                <a:lnTo>
                  <a:pt x="2059374" y="416136"/>
                </a:lnTo>
                <a:lnTo>
                  <a:pt x="2093499" y="348307"/>
                </a:lnTo>
                <a:lnTo>
                  <a:pt x="2127633" y="172057"/>
                </a:lnTo>
                <a:lnTo>
                  <a:pt x="2161757" y="225486"/>
                </a:lnTo>
                <a:lnTo>
                  <a:pt x="2195882" y="254891"/>
                </a:lnTo>
                <a:lnTo>
                  <a:pt x="2230016" y="308299"/>
                </a:lnTo>
                <a:lnTo>
                  <a:pt x="2264141" y="308164"/>
                </a:lnTo>
                <a:lnTo>
                  <a:pt x="2298265" y="401247"/>
                </a:lnTo>
                <a:lnTo>
                  <a:pt x="2332399" y="439631"/>
                </a:lnTo>
                <a:lnTo>
                  <a:pt x="2366524" y="610668"/>
                </a:lnTo>
                <a:lnTo>
                  <a:pt x="2400648" y="735267"/>
                </a:lnTo>
                <a:lnTo>
                  <a:pt x="2434782" y="765972"/>
                </a:lnTo>
                <a:lnTo>
                  <a:pt x="2468907" y="660789"/>
                </a:lnTo>
                <a:lnTo>
                  <a:pt x="2503031" y="678363"/>
                </a:lnTo>
                <a:lnTo>
                  <a:pt x="2537166" y="810131"/>
                </a:lnTo>
                <a:lnTo>
                  <a:pt x="2571290" y="933992"/>
                </a:lnTo>
                <a:lnTo>
                  <a:pt x="2605414" y="722365"/>
                </a:lnTo>
                <a:lnTo>
                  <a:pt x="2639549" y="603020"/>
                </a:lnTo>
                <a:lnTo>
                  <a:pt x="2673673" y="553940"/>
                </a:lnTo>
                <a:lnTo>
                  <a:pt x="2707808" y="560235"/>
                </a:lnTo>
                <a:lnTo>
                  <a:pt x="2741932" y="546230"/>
                </a:lnTo>
                <a:lnTo>
                  <a:pt x="2776056" y="569683"/>
                </a:lnTo>
                <a:lnTo>
                  <a:pt x="2810181" y="707028"/>
                </a:lnTo>
                <a:lnTo>
                  <a:pt x="2844315" y="746099"/>
                </a:lnTo>
                <a:lnTo>
                  <a:pt x="2878439" y="628315"/>
                </a:lnTo>
                <a:lnTo>
                  <a:pt x="2912574" y="621895"/>
                </a:lnTo>
                <a:lnTo>
                  <a:pt x="2946698" y="360033"/>
                </a:lnTo>
                <a:lnTo>
                  <a:pt x="2980823" y="206892"/>
                </a:lnTo>
                <a:lnTo>
                  <a:pt x="3014957" y="127097"/>
                </a:lnTo>
                <a:lnTo>
                  <a:pt x="3049082" y="154743"/>
                </a:lnTo>
                <a:lnTo>
                  <a:pt x="3083206" y="62950"/>
                </a:lnTo>
                <a:lnTo>
                  <a:pt x="3117340" y="166438"/>
                </a:lnTo>
                <a:lnTo>
                  <a:pt x="3151465" y="214821"/>
                </a:lnTo>
                <a:lnTo>
                  <a:pt x="3185589" y="129448"/>
                </a:lnTo>
                <a:lnTo>
                  <a:pt x="3219724" y="27043"/>
                </a:lnTo>
                <a:lnTo>
                  <a:pt x="3253848" y="114080"/>
                </a:lnTo>
                <a:lnTo>
                  <a:pt x="3287972" y="335820"/>
                </a:lnTo>
                <a:lnTo>
                  <a:pt x="3322107" y="697279"/>
                </a:lnTo>
                <a:lnTo>
                  <a:pt x="3356231" y="726860"/>
                </a:lnTo>
                <a:lnTo>
                  <a:pt x="3390355" y="870865"/>
                </a:lnTo>
              </a:path>
            </a:pathLst>
          </a:custGeom>
          <a:noFill/>
          <a:ln w="17860" cap="sq">
            <a:solidFill>
              <a:srgbClr val="FF7F0E"/>
            </a:solidFill>
            <a:prstDash val="solid"/>
            <a:round/>
          </a:ln>
        </p:spPr>
        <p:txBody>
          <a:bodyPr rtlCol="0" anchor="ctr"/>
          <a:lstStyle/>
          <a:p>
            <a:endParaRPr lang="en-US" sz="2400"/>
          </a:p>
        </p:txBody>
      </p:sp>
      <p:sp>
        <p:nvSpPr>
          <p:cNvPr id="57" name="Freeform: Shape 56">
            <a:extLst>
              <a:ext uri="{FF2B5EF4-FFF2-40B4-BE49-F238E27FC236}">
                <a16:creationId xmlns:a16="http://schemas.microsoft.com/office/drawing/2014/main" id="{C4DF59B3-672F-40DC-865B-5938D46FBE46}"/>
              </a:ext>
            </a:extLst>
          </p:cNvPr>
          <p:cNvSpPr/>
          <p:nvPr/>
        </p:nvSpPr>
        <p:spPr>
          <a:xfrm>
            <a:off x="67051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8" name="Freeform: Shape 57">
            <a:extLst>
              <a:ext uri="{FF2B5EF4-FFF2-40B4-BE49-F238E27FC236}">
                <a16:creationId xmlns:a16="http://schemas.microsoft.com/office/drawing/2014/main" id="{5509BE1A-69A1-4AD4-B671-86BF60B63B93}"/>
              </a:ext>
            </a:extLst>
          </p:cNvPr>
          <p:cNvSpPr/>
          <p:nvPr/>
        </p:nvSpPr>
        <p:spPr>
          <a:xfrm>
            <a:off x="11660467"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9" name="Freeform: Shape 58">
            <a:extLst>
              <a:ext uri="{FF2B5EF4-FFF2-40B4-BE49-F238E27FC236}">
                <a16:creationId xmlns:a16="http://schemas.microsoft.com/office/drawing/2014/main" id="{AE849EBF-E9B6-49F2-8D26-8DBC2BE9EBF6}"/>
              </a:ext>
            </a:extLst>
          </p:cNvPr>
          <p:cNvSpPr/>
          <p:nvPr/>
        </p:nvSpPr>
        <p:spPr>
          <a:xfrm>
            <a:off x="6705112"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60" name="Freeform: Shape 59">
            <a:extLst>
              <a:ext uri="{FF2B5EF4-FFF2-40B4-BE49-F238E27FC236}">
                <a16:creationId xmlns:a16="http://schemas.microsoft.com/office/drawing/2014/main" id="{06F4D7B0-A04C-4E43-A23D-92984B5D77BF}"/>
              </a:ext>
            </a:extLst>
          </p:cNvPr>
          <p:cNvSpPr/>
          <p:nvPr/>
        </p:nvSpPr>
        <p:spPr>
          <a:xfrm>
            <a:off x="6705112"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65" name="Content Placeholder 1">
            <a:extLst>
              <a:ext uri="{FF2B5EF4-FFF2-40B4-BE49-F238E27FC236}">
                <a16:creationId xmlns:a16="http://schemas.microsoft.com/office/drawing/2014/main" id="{05250611-8875-4DBD-A2D6-DBD818D0907E}"/>
              </a:ext>
            </a:extLst>
          </p:cNvPr>
          <p:cNvSpPr txBox="1">
            <a:spLocks/>
          </p:cNvSpPr>
          <p:nvPr/>
        </p:nvSpPr>
        <p:spPr>
          <a:xfrm>
            <a:off x="813291" y="1289435"/>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Iterative reconstruction</a:t>
            </a:r>
          </a:p>
        </p:txBody>
      </p:sp>
      <p:sp>
        <p:nvSpPr>
          <p:cNvPr id="66" name="Content Placeholder 1">
            <a:extLst>
              <a:ext uri="{FF2B5EF4-FFF2-40B4-BE49-F238E27FC236}">
                <a16:creationId xmlns:a16="http://schemas.microsoft.com/office/drawing/2014/main" id="{4C2DD721-2FAF-41DB-A7B7-CC5E13A39D90}"/>
              </a:ext>
            </a:extLst>
          </p:cNvPr>
          <p:cNvSpPr txBox="1">
            <a:spLocks/>
          </p:cNvSpPr>
          <p:nvPr/>
        </p:nvSpPr>
        <p:spPr>
          <a:xfrm>
            <a:off x="6725046" y="1288253"/>
            <a:ext cx="4962013"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L2-norm Poisson solver</a:t>
            </a:r>
          </a:p>
        </p:txBody>
      </p:sp>
      <p:sp>
        <p:nvSpPr>
          <p:cNvPr id="67" name="Content Placeholder 1">
            <a:extLst>
              <a:ext uri="{FF2B5EF4-FFF2-40B4-BE49-F238E27FC236}">
                <a16:creationId xmlns:a16="http://schemas.microsoft.com/office/drawing/2014/main" id="{2B01E639-7682-4513-B09C-E6F2CAC4E1EB}"/>
              </a:ext>
            </a:extLst>
          </p:cNvPr>
          <p:cNvSpPr txBox="1">
            <a:spLocks/>
          </p:cNvSpPr>
          <p:nvPr/>
        </p:nvSpPr>
        <p:spPr>
          <a:xfrm>
            <a:off x="679048"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Iteration = 1</a:t>
            </a:r>
          </a:p>
        </p:txBody>
      </p:sp>
      <p:sp>
        <p:nvSpPr>
          <p:cNvPr id="68" name="Content Placeholder 1">
            <a:extLst>
              <a:ext uri="{FF2B5EF4-FFF2-40B4-BE49-F238E27FC236}">
                <a16:creationId xmlns:a16="http://schemas.microsoft.com/office/drawing/2014/main" id="{D8BB4309-03C5-43EC-B696-3AE8B6947BF6}"/>
              </a:ext>
            </a:extLst>
          </p:cNvPr>
          <p:cNvSpPr txBox="1">
            <a:spLocks/>
          </p:cNvSpPr>
          <p:nvPr/>
        </p:nvSpPr>
        <p:spPr>
          <a:xfrm>
            <a:off x="6941459"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Alpha = 0.94</a:t>
            </a:r>
          </a:p>
        </p:txBody>
      </p:sp>
      <p:sp>
        <p:nvSpPr>
          <p:cNvPr id="69" name="Content Placeholder 1">
            <a:extLst>
              <a:ext uri="{FF2B5EF4-FFF2-40B4-BE49-F238E27FC236}">
                <a16:creationId xmlns:a16="http://schemas.microsoft.com/office/drawing/2014/main" id="{FE590D91-42FC-41BF-A129-DB3373F8A8DC}"/>
              </a:ext>
            </a:extLst>
          </p:cNvPr>
          <p:cNvSpPr txBox="1">
            <a:spLocks/>
          </p:cNvSpPr>
          <p:nvPr/>
        </p:nvSpPr>
        <p:spPr>
          <a:xfrm rot="16200000">
            <a:off x="-1035159" y="3672479"/>
            <a:ext cx="3036661" cy="513343"/>
          </a:xfrm>
          <a:prstGeom prst="rect">
            <a:avLst/>
          </a:prstGeom>
        </p:spPr>
        <p:txBody>
          <a:bodyPr vert="horz" lIns="121920" tIns="60960" rIns="121920" bIns="60960" rtlCol="0">
            <a:normAutofit fontScale="92500" lnSpcReduction="2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Pixels values</a:t>
            </a:r>
          </a:p>
        </p:txBody>
      </p:sp>
    </p:spTree>
    <p:extLst>
      <p:ext uri="{BB962C8B-B14F-4D97-AF65-F5344CB8AC3E}">
        <p14:creationId xmlns:p14="http://schemas.microsoft.com/office/powerpoint/2010/main" val="961661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0B2B71-58C5-49C4-AE52-886152A420D8}"/>
              </a:ext>
            </a:extLst>
          </p:cNvPr>
          <p:cNvSpPr>
            <a:spLocks noGrp="1"/>
          </p:cNvSpPr>
          <p:nvPr>
            <p:ph type="title"/>
          </p:nvPr>
        </p:nvSpPr>
        <p:spPr>
          <a:xfrm>
            <a:off x="2651060" y="337210"/>
            <a:ext cx="7930853" cy="667933"/>
          </a:xfrm>
        </p:spPr>
        <p:txBody>
          <a:bodyPr/>
          <a:lstStyle/>
          <a:p>
            <a:r>
              <a:rPr lang="en-US" dirty="0"/>
              <a:t>CONTROL VARIATE VS. POISSON</a:t>
            </a:r>
          </a:p>
        </p:txBody>
      </p:sp>
      <p:sp>
        <p:nvSpPr>
          <p:cNvPr id="13" name="Freeform: Shape 12">
            <a:extLst>
              <a:ext uri="{FF2B5EF4-FFF2-40B4-BE49-F238E27FC236}">
                <a16:creationId xmlns:a16="http://schemas.microsoft.com/office/drawing/2014/main" id="{644082BB-8E1C-4D9D-BAAB-F47F3682C06B}"/>
              </a:ext>
            </a:extLst>
          </p:cNvPr>
          <p:cNvSpPr/>
          <p:nvPr/>
        </p:nvSpPr>
        <p:spPr>
          <a:xfrm>
            <a:off x="101860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4" name="Freeform: Shape 13">
            <a:extLst>
              <a:ext uri="{FF2B5EF4-FFF2-40B4-BE49-F238E27FC236}">
                <a16:creationId xmlns:a16="http://schemas.microsoft.com/office/drawing/2014/main" id="{181A4287-1703-476E-A6B1-3178DF9E83A2}"/>
              </a:ext>
            </a:extLst>
          </p:cNvPr>
          <p:cNvSpPr/>
          <p:nvPr/>
        </p:nvSpPr>
        <p:spPr>
          <a:xfrm>
            <a:off x="191958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5" name="Freeform: Shape 14">
            <a:extLst>
              <a:ext uri="{FF2B5EF4-FFF2-40B4-BE49-F238E27FC236}">
                <a16:creationId xmlns:a16="http://schemas.microsoft.com/office/drawing/2014/main" id="{5D8DAC11-70FC-4A70-BE46-F37F162AAE3F}"/>
              </a:ext>
            </a:extLst>
          </p:cNvPr>
          <p:cNvSpPr/>
          <p:nvPr/>
        </p:nvSpPr>
        <p:spPr>
          <a:xfrm>
            <a:off x="2820546"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6" name="Freeform: Shape 15">
            <a:extLst>
              <a:ext uri="{FF2B5EF4-FFF2-40B4-BE49-F238E27FC236}">
                <a16:creationId xmlns:a16="http://schemas.microsoft.com/office/drawing/2014/main" id="{34558DE0-77CA-44A8-BFE3-CFE3A42DFA63}"/>
              </a:ext>
            </a:extLst>
          </p:cNvPr>
          <p:cNvSpPr/>
          <p:nvPr/>
        </p:nvSpPr>
        <p:spPr>
          <a:xfrm>
            <a:off x="37215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7" name="Freeform: Shape 16">
            <a:extLst>
              <a:ext uri="{FF2B5EF4-FFF2-40B4-BE49-F238E27FC236}">
                <a16:creationId xmlns:a16="http://schemas.microsoft.com/office/drawing/2014/main" id="{C2D8CF6A-0668-4D46-AAFB-6989039AC0F8}"/>
              </a:ext>
            </a:extLst>
          </p:cNvPr>
          <p:cNvSpPr/>
          <p:nvPr/>
        </p:nvSpPr>
        <p:spPr>
          <a:xfrm>
            <a:off x="462249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8" name="Freeform: Shape 17">
            <a:extLst>
              <a:ext uri="{FF2B5EF4-FFF2-40B4-BE49-F238E27FC236}">
                <a16:creationId xmlns:a16="http://schemas.microsoft.com/office/drawing/2014/main" id="{A7249B95-3D25-4DFF-916F-2AAAA71ACE11}"/>
              </a:ext>
            </a:extLst>
          </p:cNvPr>
          <p:cNvSpPr/>
          <p:nvPr/>
        </p:nvSpPr>
        <p:spPr>
          <a:xfrm>
            <a:off x="5523467"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9" name="Freeform: Shape 18">
            <a:extLst>
              <a:ext uri="{FF2B5EF4-FFF2-40B4-BE49-F238E27FC236}">
                <a16:creationId xmlns:a16="http://schemas.microsoft.com/office/drawing/2014/main" id="{5E34D15D-3A5A-4944-A563-3E6705ECB73C}"/>
              </a:ext>
            </a:extLst>
          </p:cNvPr>
          <p:cNvSpPr/>
          <p:nvPr/>
        </p:nvSpPr>
        <p:spPr>
          <a:xfrm>
            <a:off x="744792" y="517636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1" name="Freeform: Shape 20">
            <a:extLst>
              <a:ext uri="{FF2B5EF4-FFF2-40B4-BE49-F238E27FC236}">
                <a16:creationId xmlns:a16="http://schemas.microsoft.com/office/drawing/2014/main" id="{98C4D019-F543-4310-96FE-DD83F9B323F2}"/>
              </a:ext>
            </a:extLst>
          </p:cNvPr>
          <p:cNvSpPr/>
          <p:nvPr/>
        </p:nvSpPr>
        <p:spPr>
          <a:xfrm>
            <a:off x="744792"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3" name="Freeform: Shape 22">
            <a:extLst>
              <a:ext uri="{FF2B5EF4-FFF2-40B4-BE49-F238E27FC236}">
                <a16:creationId xmlns:a16="http://schemas.microsoft.com/office/drawing/2014/main" id="{5036C625-EE3B-4B23-A3BA-37A045E9C245}"/>
              </a:ext>
            </a:extLst>
          </p:cNvPr>
          <p:cNvSpPr/>
          <p:nvPr/>
        </p:nvSpPr>
        <p:spPr>
          <a:xfrm>
            <a:off x="744792"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4" name="Freeform: Shape 23">
            <a:extLst>
              <a:ext uri="{FF2B5EF4-FFF2-40B4-BE49-F238E27FC236}">
                <a16:creationId xmlns:a16="http://schemas.microsoft.com/office/drawing/2014/main" id="{D9BBE5A3-6706-4FA6-814F-0220897614DD}"/>
              </a:ext>
            </a:extLst>
          </p:cNvPr>
          <p:cNvSpPr/>
          <p:nvPr/>
        </p:nvSpPr>
        <p:spPr>
          <a:xfrm>
            <a:off x="744792" y="3008432"/>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5" name="Freeform: Shape 24">
            <a:extLst>
              <a:ext uri="{FF2B5EF4-FFF2-40B4-BE49-F238E27FC236}">
                <a16:creationId xmlns:a16="http://schemas.microsoft.com/office/drawing/2014/main" id="{1E398767-9169-475A-9624-2D30F490846A}"/>
              </a:ext>
            </a:extLst>
          </p:cNvPr>
          <p:cNvSpPr/>
          <p:nvPr/>
        </p:nvSpPr>
        <p:spPr>
          <a:xfrm>
            <a:off x="744792"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8" name="Freeform: Shape 27">
            <a:extLst>
              <a:ext uri="{FF2B5EF4-FFF2-40B4-BE49-F238E27FC236}">
                <a16:creationId xmlns:a16="http://schemas.microsoft.com/office/drawing/2014/main" id="{C67C26E0-C882-421C-A293-D3D1ED918E42}"/>
              </a:ext>
            </a:extLst>
          </p:cNvPr>
          <p:cNvSpPr/>
          <p:nvPr/>
        </p:nvSpPr>
        <p:spPr>
          <a:xfrm>
            <a:off x="1011318" y="2610022"/>
            <a:ext cx="4529087" cy="2574884"/>
          </a:xfrm>
          <a:custGeom>
            <a:avLst/>
            <a:gdLst>
              <a:gd name="connsiteX0" fmla="*/ 11708 w 3396814"/>
              <a:gd name="connsiteY0" fmla="*/ 150525 h 1931162"/>
              <a:gd name="connsiteX1" fmla="*/ 45834 w 3396814"/>
              <a:gd name="connsiteY1" fmla="*/ 143150 h 1931162"/>
              <a:gd name="connsiteX2" fmla="*/ 79960 w 3396814"/>
              <a:gd name="connsiteY2" fmla="*/ 187533 h 1931162"/>
              <a:gd name="connsiteX3" fmla="*/ 114087 w 3396814"/>
              <a:gd name="connsiteY3" fmla="*/ 241722 h 1931162"/>
              <a:gd name="connsiteX4" fmla="*/ 148221 w 3396814"/>
              <a:gd name="connsiteY4" fmla="*/ 282967 h 1931162"/>
              <a:gd name="connsiteX5" fmla="*/ 182348 w 3396814"/>
              <a:gd name="connsiteY5" fmla="*/ 311252 h 1931162"/>
              <a:gd name="connsiteX6" fmla="*/ 216474 w 3396814"/>
              <a:gd name="connsiteY6" fmla="*/ 342292 h 1931162"/>
              <a:gd name="connsiteX7" fmla="*/ 250600 w 3396814"/>
              <a:gd name="connsiteY7" fmla="*/ 378344 h 1931162"/>
              <a:gd name="connsiteX8" fmla="*/ 284727 w 3396814"/>
              <a:gd name="connsiteY8" fmla="*/ 420138 h 1931162"/>
              <a:gd name="connsiteX9" fmla="*/ 318853 w 3396814"/>
              <a:gd name="connsiteY9" fmla="*/ 466569 h 1931162"/>
              <a:gd name="connsiteX10" fmla="*/ 352988 w 3396814"/>
              <a:gd name="connsiteY10" fmla="*/ 526935 h 1931162"/>
              <a:gd name="connsiteX11" fmla="*/ 387114 w 3396814"/>
              <a:gd name="connsiteY11" fmla="*/ 598896 h 1931162"/>
              <a:gd name="connsiteX12" fmla="*/ 421240 w 3396814"/>
              <a:gd name="connsiteY12" fmla="*/ 669649 h 1931162"/>
              <a:gd name="connsiteX13" fmla="*/ 455367 w 3396814"/>
              <a:gd name="connsiteY13" fmla="*/ 715190 h 1931162"/>
              <a:gd name="connsiteX14" fmla="*/ 489493 w 3396814"/>
              <a:gd name="connsiteY14" fmla="*/ 718969 h 1931162"/>
              <a:gd name="connsiteX15" fmla="*/ 523619 w 3396814"/>
              <a:gd name="connsiteY15" fmla="*/ 678673 h 1931162"/>
              <a:gd name="connsiteX16" fmla="*/ 557754 w 3396814"/>
              <a:gd name="connsiteY16" fmla="*/ 612972 h 1931162"/>
              <a:gd name="connsiteX17" fmla="*/ 591880 w 3396814"/>
              <a:gd name="connsiteY17" fmla="*/ 551923 h 1931162"/>
              <a:gd name="connsiteX18" fmla="*/ 626007 w 3396814"/>
              <a:gd name="connsiteY18" fmla="*/ 515431 h 1931162"/>
              <a:gd name="connsiteX19" fmla="*/ 660133 w 3396814"/>
              <a:gd name="connsiteY19" fmla="*/ 498783 h 1931162"/>
              <a:gd name="connsiteX20" fmla="*/ 694259 w 3396814"/>
              <a:gd name="connsiteY20" fmla="*/ 479680 h 1931162"/>
              <a:gd name="connsiteX21" fmla="*/ 728386 w 3396814"/>
              <a:gd name="connsiteY21" fmla="*/ 449938 h 1931162"/>
              <a:gd name="connsiteX22" fmla="*/ 762520 w 3396814"/>
              <a:gd name="connsiteY22" fmla="*/ 422461 h 1931162"/>
              <a:gd name="connsiteX23" fmla="*/ 796647 w 3396814"/>
              <a:gd name="connsiteY23" fmla="*/ 412455 h 1931162"/>
              <a:gd name="connsiteX24" fmla="*/ 830773 w 3396814"/>
              <a:gd name="connsiteY24" fmla="*/ 406870 h 1931162"/>
              <a:gd name="connsiteX25" fmla="*/ 864899 w 3396814"/>
              <a:gd name="connsiteY25" fmla="*/ 370219 h 1931162"/>
              <a:gd name="connsiteX26" fmla="*/ 899026 w 3396814"/>
              <a:gd name="connsiteY26" fmla="*/ 280479 h 1931162"/>
              <a:gd name="connsiteX27" fmla="*/ 933160 w 3396814"/>
              <a:gd name="connsiteY27" fmla="*/ 157925 h 1931162"/>
              <a:gd name="connsiteX28" fmla="*/ 967287 w 3396814"/>
              <a:gd name="connsiteY28" fmla="*/ 53201 h 1931162"/>
              <a:gd name="connsiteX29" fmla="*/ 1001413 w 3396814"/>
              <a:gd name="connsiteY29" fmla="*/ 11706 h 1931162"/>
              <a:gd name="connsiteX30" fmla="*/ 1035539 w 3396814"/>
              <a:gd name="connsiteY30" fmla="*/ 41680 h 1931162"/>
              <a:gd name="connsiteX31" fmla="*/ 1069666 w 3396814"/>
              <a:gd name="connsiteY31" fmla="*/ 127501 h 1931162"/>
              <a:gd name="connsiteX32" fmla="*/ 1103792 w 3396814"/>
              <a:gd name="connsiteY32" fmla="*/ 244011 h 1931162"/>
              <a:gd name="connsiteX33" fmla="*/ 1137927 w 3396814"/>
              <a:gd name="connsiteY33" fmla="*/ 377969 h 1931162"/>
              <a:gd name="connsiteX34" fmla="*/ 1172053 w 3396814"/>
              <a:gd name="connsiteY34" fmla="*/ 514990 h 1931162"/>
              <a:gd name="connsiteX35" fmla="*/ 1206180 w 3396814"/>
              <a:gd name="connsiteY35" fmla="*/ 642672 h 1931162"/>
              <a:gd name="connsiteX36" fmla="*/ 1240306 w 3396814"/>
              <a:gd name="connsiteY36" fmla="*/ 758250 h 1931162"/>
              <a:gd name="connsiteX37" fmla="*/ 1274432 w 3396814"/>
              <a:gd name="connsiteY37" fmla="*/ 875643 h 1931162"/>
              <a:gd name="connsiteX38" fmla="*/ 1308558 w 3396814"/>
              <a:gd name="connsiteY38" fmla="*/ 1015927 h 1931162"/>
              <a:gd name="connsiteX39" fmla="*/ 1342693 w 3396814"/>
              <a:gd name="connsiteY39" fmla="*/ 1179443 h 1931162"/>
              <a:gd name="connsiteX40" fmla="*/ 1376819 w 3396814"/>
              <a:gd name="connsiteY40" fmla="*/ 1347846 h 1931162"/>
              <a:gd name="connsiteX41" fmla="*/ 1410946 w 3396814"/>
              <a:gd name="connsiteY41" fmla="*/ 1498268 h 1931162"/>
              <a:gd name="connsiteX42" fmla="*/ 1445072 w 3396814"/>
              <a:gd name="connsiteY42" fmla="*/ 1623827 h 1931162"/>
              <a:gd name="connsiteX43" fmla="*/ 1479198 w 3396814"/>
              <a:gd name="connsiteY43" fmla="*/ 1730782 h 1931162"/>
              <a:gd name="connsiteX44" fmla="*/ 1513333 w 3396814"/>
              <a:gd name="connsiteY44" fmla="*/ 1821372 h 1931162"/>
              <a:gd name="connsiteX45" fmla="*/ 1547459 w 3396814"/>
              <a:gd name="connsiteY45" fmla="*/ 1892192 h 1931162"/>
              <a:gd name="connsiteX46" fmla="*/ 1581586 w 3396814"/>
              <a:gd name="connsiteY46" fmla="*/ 1925829 h 1931162"/>
              <a:gd name="connsiteX47" fmla="*/ 1615712 w 3396814"/>
              <a:gd name="connsiteY47" fmla="*/ 1916282 h 1931162"/>
              <a:gd name="connsiteX48" fmla="*/ 1649838 w 3396814"/>
              <a:gd name="connsiteY48" fmla="*/ 1867345 h 1931162"/>
              <a:gd name="connsiteX49" fmla="*/ 1683965 w 3396814"/>
              <a:gd name="connsiteY49" fmla="*/ 1812199 h 1931162"/>
              <a:gd name="connsiteX50" fmla="*/ 1718099 w 3396814"/>
              <a:gd name="connsiteY50" fmla="*/ 1770920 h 1931162"/>
              <a:gd name="connsiteX51" fmla="*/ 1752226 w 3396814"/>
              <a:gd name="connsiteY51" fmla="*/ 1741561 h 1931162"/>
              <a:gd name="connsiteX52" fmla="*/ 1786352 w 3396814"/>
              <a:gd name="connsiteY52" fmla="*/ 1684051 h 1931162"/>
              <a:gd name="connsiteX53" fmla="*/ 1820478 w 3396814"/>
              <a:gd name="connsiteY53" fmla="*/ 1574108 h 1931162"/>
              <a:gd name="connsiteX54" fmla="*/ 1854605 w 3396814"/>
              <a:gd name="connsiteY54" fmla="*/ 1413464 h 1931162"/>
              <a:gd name="connsiteX55" fmla="*/ 1888731 w 3396814"/>
              <a:gd name="connsiteY55" fmla="*/ 1234257 h 1931162"/>
              <a:gd name="connsiteX56" fmla="*/ 1922866 w 3396814"/>
              <a:gd name="connsiteY56" fmla="*/ 1053468 h 1931162"/>
              <a:gd name="connsiteX57" fmla="*/ 1956992 w 3396814"/>
              <a:gd name="connsiteY57" fmla="*/ 874652 h 1931162"/>
              <a:gd name="connsiteX58" fmla="*/ 1991118 w 3396814"/>
              <a:gd name="connsiteY58" fmla="*/ 692432 h 1931162"/>
              <a:gd name="connsiteX59" fmla="*/ 2025245 w 3396814"/>
              <a:gd name="connsiteY59" fmla="*/ 514316 h 1931162"/>
              <a:gd name="connsiteX60" fmla="*/ 2059371 w 3396814"/>
              <a:gd name="connsiteY60" fmla="*/ 357001 h 1931162"/>
              <a:gd name="connsiteX61" fmla="*/ 2093497 w 3396814"/>
              <a:gd name="connsiteY61" fmla="*/ 235912 h 1931162"/>
              <a:gd name="connsiteX62" fmla="*/ 2127632 w 3396814"/>
              <a:gd name="connsiteY62" fmla="*/ 163477 h 1931162"/>
              <a:gd name="connsiteX63" fmla="*/ 2161758 w 3396814"/>
              <a:gd name="connsiteY63" fmla="*/ 136815 h 1931162"/>
              <a:gd name="connsiteX64" fmla="*/ 2195885 w 3396814"/>
              <a:gd name="connsiteY64" fmla="*/ 149076 h 1931162"/>
              <a:gd name="connsiteX65" fmla="*/ 2230011 w 3396814"/>
              <a:gd name="connsiteY65" fmla="*/ 183479 h 1931162"/>
              <a:gd name="connsiteX66" fmla="*/ 2264137 w 3396814"/>
              <a:gd name="connsiteY66" fmla="*/ 236728 h 1931162"/>
              <a:gd name="connsiteX67" fmla="*/ 2298264 w 3396814"/>
              <a:gd name="connsiteY67" fmla="*/ 307423 h 1931162"/>
              <a:gd name="connsiteX68" fmla="*/ 2332398 w 3396814"/>
              <a:gd name="connsiteY68" fmla="*/ 397580 h 1931162"/>
              <a:gd name="connsiteX69" fmla="*/ 2366525 w 3396814"/>
              <a:gd name="connsiteY69" fmla="*/ 489885 h 1931162"/>
              <a:gd name="connsiteX70" fmla="*/ 2400651 w 3396814"/>
              <a:gd name="connsiteY70" fmla="*/ 564942 h 1931162"/>
              <a:gd name="connsiteX71" fmla="*/ 2434777 w 3396814"/>
              <a:gd name="connsiteY71" fmla="*/ 610699 h 1931162"/>
              <a:gd name="connsiteX72" fmla="*/ 2468904 w 3396814"/>
              <a:gd name="connsiteY72" fmla="*/ 641065 h 1931162"/>
              <a:gd name="connsiteX73" fmla="*/ 2503038 w 3396814"/>
              <a:gd name="connsiteY73" fmla="*/ 668942 h 1931162"/>
              <a:gd name="connsiteX74" fmla="*/ 2537165 w 3396814"/>
              <a:gd name="connsiteY74" fmla="*/ 692773 h 1931162"/>
              <a:gd name="connsiteX75" fmla="*/ 2571291 w 3396814"/>
              <a:gd name="connsiteY75" fmla="*/ 688412 h 1931162"/>
              <a:gd name="connsiteX76" fmla="*/ 2605417 w 3396814"/>
              <a:gd name="connsiteY76" fmla="*/ 645294 h 1931162"/>
              <a:gd name="connsiteX77" fmla="*/ 2639544 w 3396814"/>
              <a:gd name="connsiteY77" fmla="*/ 575913 h 1931162"/>
              <a:gd name="connsiteX78" fmla="*/ 2673670 w 3396814"/>
              <a:gd name="connsiteY78" fmla="*/ 514757 h 1931162"/>
              <a:gd name="connsiteX79" fmla="*/ 2707805 w 3396814"/>
              <a:gd name="connsiteY79" fmla="*/ 486264 h 1931162"/>
              <a:gd name="connsiteX80" fmla="*/ 2741931 w 3396814"/>
              <a:gd name="connsiteY80" fmla="*/ 498084 h 1931162"/>
              <a:gd name="connsiteX81" fmla="*/ 2776057 w 3396814"/>
              <a:gd name="connsiteY81" fmla="*/ 535450 h 1931162"/>
              <a:gd name="connsiteX82" fmla="*/ 2810184 w 3396814"/>
              <a:gd name="connsiteY82" fmla="*/ 573840 h 1931162"/>
              <a:gd name="connsiteX83" fmla="*/ 2844310 w 3396814"/>
              <a:gd name="connsiteY83" fmla="*/ 580550 h 1931162"/>
              <a:gd name="connsiteX84" fmla="*/ 2878436 w 3396814"/>
              <a:gd name="connsiteY84" fmla="*/ 535242 h 1931162"/>
              <a:gd name="connsiteX85" fmla="*/ 2912571 w 3396814"/>
              <a:gd name="connsiteY85" fmla="*/ 434089 h 1931162"/>
              <a:gd name="connsiteX86" fmla="*/ 2946697 w 3396814"/>
              <a:gd name="connsiteY86" fmla="*/ 303386 h 1931162"/>
              <a:gd name="connsiteX87" fmla="*/ 2980824 w 3396814"/>
              <a:gd name="connsiteY87" fmla="*/ 175671 h 1931162"/>
              <a:gd name="connsiteX88" fmla="*/ 3014950 w 3396814"/>
              <a:gd name="connsiteY88" fmla="*/ 84923 h 1931162"/>
              <a:gd name="connsiteX89" fmla="*/ 3049076 w 3396814"/>
              <a:gd name="connsiteY89" fmla="*/ 38925 h 1931162"/>
              <a:gd name="connsiteX90" fmla="*/ 3083203 w 3396814"/>
              <a:gd name="connsiteY90" fmla="*/ 30218 h 1931162"/>
              <a:gd name="connsiteX91" fmla="*/ 3117337 w 3396814"/>
              <a:gd name="connsiteY91" fmla="*/ 31100 h 1931162"/>
              <a:gd name="connsiteX92" fmla="*/ 3151464 w 3396814"/>
              <a:gd name="connsiteY92" fmla="*/ 25632 h 1931162"/>
              <a:gd name="connsiteX93" fmla="*/ 3185590 w 3396814"/>
              <a:gd name="connsiteY93" fmla="*/ 17108 h 1931162"/>
              <a:gd name="connsiteX94" fmla="*/ 3219717 w 3396814"/>
              <a:gd name="connsiteY94" fmla="*/ 40623 h 1931162"/>
              <a:gd name="connsiteX95" fmla="*/ 3253843 w 3396814"/>
              <a:gd name="connsiteY95" fmla="*/ 125062 h 1931162"/>
              <a:gd name="connsiteX96" fmla="*/ 3287977 w 3396814"/>
              <a:gd name="connsiteY96" fmla="*/ 274743 h 1931162"/>
              <a:gd name="connsiteX97" fmla="*/ 3322104 w 3396814"/>
              <a:gd name="connsiteY97" fmla="*/ 455665 h 1931162"/>
              <a:gd name="connsiteX98" fmla="*/ 3356230 w 3396814"/>
              <a:gd name="connsiteY98" fmla="*/ 634655 h 1931162"/>
              <a:gd name="connsiteX99" fmla="*/ 3390356 w 3396814"/>
              <a:gd name="connsiteY99" fmla="*/ 790289 h 1931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1931162">
                <a:moveTo>
                  <a:pt x="11708" y="150525"/>
                </a:moveTo>
                <a:lnTo>
                  <a:pt x="45834" y="143150"/>
                </a:lnTo>
                <a:lnTo>
                  <a:pt x="79960" y="187533"/>
                </a:lnTo>
                <a:lnTo>
                  <a:pt x="114087" y="241722"/>
                </a:lnTo>
                <a:lnTo>
                  <a:pt x="148221" y="282967"/>
                </a:lnTo>
                <a:lnTo>
                  <a:pt x="182348" y="311252"/>
                </a:lnTo>
                <a:lnTo>
                  <a:pt x="216474" y="342292"/>
                </a:lnTo>
                <a:lnTo>
                  <a:pt x="250600" y="378344"/>
                </a:lnTo>
                <a:lnTo>
                  <a:pt x="284727" y="420138"/>
                </a:lnTo>
                <a:lnTo>
                  <a:pt x="318853" y="466569"/>
                </a:lnTo>
                <a:lnTo>
                  <a:pt x="352988" y="526935"/>
                </a:lnTo>
                <a:lnTo>
                  <a:pt x="387114" y="598896"/>
                </a:lnTo>
                <a:lnTo>
                  <a:pt x="421240" y="669649"/>
                </a:lnTo>
                <a:lnTo>
                  <a:pt x="455367" y="715190"/>
                </a:lnTo>
                <a:lnTo>
                  <a:pt x="489493" y="718969"/>
                </a:lnTo>
                <a:lnTo>
                  <a:pt x="523619" y="678673"/>
                </a:lnTo>
                <a:lnTo>
                  <a:pt x="557754" y="612972"/>
                </a:lnTo>
                <a:lnTo>
                  <a:pt x="591880" y="551923"/>
                </a:lnTo>
                <a:lnTo>
                  <a:pt x="626007" y="515431"/>
                </a:lnTo>
                <a:lnTo>
                  <a:pt x="660133" y="498783"/>
                </a:lnTo>
                <a:lnTo>
                  <a:pt x="694259" y="479680"/>
                </a:lnTo>
                <a:lnTo>
                  <a:pt x="728386" y="449938"/>
                </a:lnTo>
                <a:lnTo>
                  <a:pt x="762520" y="422461"/>
                </a:lnTo>
                <a:lnTo>
                  <a:pt x="796647" y="412455"/>
                </a:lnTo>
                <a:lnTo>
                  <a:pt x="830773" y="406870"/>
                </a:lnTo>
                <a:lnTo>
                  <a:pt x="864899" y="370219"/>
                </a:lnTo>
                <a:lnTo>
                  <a:pt x="899026" y="280479"/>
                </a:lnTo>
                <a:lnTo>
                  <a:pt x="933160" y="157925"/>
                </a:lnTo>
                <a:lnTo>
                  <a:pt x="967287" y="53201"/>
                </a:lnTo>
                <a:lnTo>
                  <a:pt x="1001413" y="11706"/>
                </a:lnTo>
                <a:lnTo>
                  <a:pt x="1035539" y="41680"/>
                </a:lnTo>
                <a:lnTo>
                  <a:pt x="1069666" y="127501"/>
                </a:lnTo>
                <a:lnTo>
                  <a:pt x="1103792" y="244011"/>
                </a:lnTo>
                <a:lnTo>
                  <a:pt x="1137927" y="377969"/>
                </a:lnTo>
                <a:lnTo>
                  <a:pt x="1172053" y="514990"/>
                </a:lnTo>
                <a:lnTo>
                  <a:pt x="1206180" y="642672"/>
                </a:lnTo>
                <a:lnTo>
                  <a:pt x="1240306" y="758250"/>
                </a:lnTo>
                <a:lnTo>
                  <a:pt x="1274432" y="875643"/>
                </a:lnTo>
                <a:lnTo>
                  <a:pt x="1308558" y="1015927"/>
                </a:lnTo>
                <a:lnTo>
                  <a:pt x="1342693" y="1179443"/>
                </a:lnTo>
                <a:lnTo>
                  <a:pt x="1376819" y="1347846"/>
                </a:lnTo>
                <a:lnTo>
                  <a:pt x="1410946" y="1498268"/>
                </a:lnTo>
                <a:lnTo>
                  <a:pt x="1445072" y="1623827"/>
                </a:lnTo>
                <a:lnTo>
                  <a:pt x="1479198" y="1730782"/>
                </a:lnTo>
                <a:lnTo>
                  <a:pt x="1513333" y="1821372"/>
                </a:lnTo>
                <a:lnTo>
                  <a:pt x="1547459" y="1892192"/>
                </a:lnTo>
                <a:lnTo>
                  <a:pt x="1581586" y="1925829"/>
                </a:lnTo>
                <a:lnTo>
                  <a:pt x="1615712" y="1916282"/>
                </a:lnTo>
                <a:lnTo>
                  <a:pt x="1649838" y="1867345"/>
                </a:lnTo>
                <a:lnTo>
                  <a:pt x="1683965" y="1812199"/>
                </a:lnTo>
                <a:lnTo>
                  <a:pt x="1718099" y="1770920"/>
                </a:lnTo>
                <a:lnTo>
                  <a:pt x="1752226" y="1741561"/>
                </a:lnTo>
                <a:lnTo>
                  <a:pt x="1786352" y="1684051"/>
                </a:lnTo>
                <a:lnTo>
                  <a:pt x="1820478" y="1574108"/>
                </a:lnTo>
                <a:lnTo>
                  <a:pt x="1854605" y="1413464"/>
                </a:lnTo>
                <a:lnTo>
                  <a:pt x="1888731" y="1234257"/>
                </a:lnTo>
                <a:lnTo>
                  <a:pt x="1922866" y="1053468"/>
                </a:lnTo>
                <a:lnTo>
                  <a:pt x="1956992" y="874652"/>
                </a:lnTo>
                <a:lnTo>
                  <a:pt x="1991118" y="692432"/>
                </a:lnTo>
                <a:lnTo>
                  <a:pt x="2025245" y="514316"/>
                </a:lnTo>
                <a:lnTo>
                  <a:pt x="2059371" y="357001"/>
                </a:lnTo>
                <a:lnTo>
                  <a:pt x="2093497" y="235912"/>
                </a:lnTo>
                <a:lnTo>
                  <a:pt x="2127632" y="163477"/>
                </a:lnTo>
                <a:lnTo>
                  <a:pt x="2161758" y="136815"/>
                </a:lnTo>
                <a:lnTo>
                  <a:pt x="2195885" y="149076"/>
                </a:lnTo>
                <a:lnTo>
                  <a:pt x="2230011" y="183479"/>
                </a:lnTo>
                <a:lnTo>
                  <a:pt x="2264137" y="236728"/>
                </a:lnTo>
                <a:lnTo>
                  <a:pt x="2298264" y="307423"/>
                </a:lnTo>
                <a:lnTo>
                  <a:pt x="2332398" y="397580"/>
                </a:lnTo>
                <a:lnTo>
                  <a:pt x="2366525" y="489885"/>
                </a:lnTo>
                <a:lnTo>
                  <a:pt x="2400651" y="564942"/>
                </a:lnTo>
                <a:lnTo>
                  <a:pt x="2434777" y="610699"/>
                </a:lnTo>
                <a:lnTo>
                  <a:pt x="2468904" y="641065"/>
                </a:lnTo>
                <a:lnTo>
                  <a:pt x="2503038" y="668942"/>
                </a:lnTo>
                <a:lnTo>
                  <a:pt x="2537165" y="692773"/>
                </a:lnTo>
                <a:lnTo>
                  <a:pt x="2571291" y="688412"/>
                </a:lnTo>
                <a:lnTo>
                  <a:pt x="2605417" y="645294"/>
                </a:lnTo>
                <a:lnTo>
                  <a:pt x="2639544" y="575913"/>
                </a:lnTo>
                <a:lnTo>
                  <a:pt x="2673670" y="514757"/>
                </a:lnTo>
                <a:lnTo>
                  <a:pt x="2707805" y="486264"/>
                </a:lnTo>
                <a:lnTo>
                  <a:pt x="2741931" y="498084"/>
                </a:lnTo>
                <a:lnTo>
                  <a:pt x="2776057" y="535450"/>
                </a:lnTo>
                <a:lnTo>
                  <a:pt x="2810184" y="573840"/>
                </a:lnTo>
                <a:lnTo>
                  <a:pt x="2844310" y="580550"/>
                </a:lnTo>
                <a:lnTo>
                  <a:pt x="2878436" y="535242"/>
                </a:lnTo>
                <a:lnTo>
                  <a:pt x="2912571" y="434089"/>
                </a:lnTo>
                <a:lnTo>
                  <a:pt x="2946697" y="303386"/>
                </a:lnTo>
                <a:lnTo>
                  <a:pt x="2980824" y="175671"/>
                </a:lnTo>
                <a:lnTo>
                  <a:pt x="3014950" y="84923"/>
                </a:lnTo>
                <a:lnTo>
                  <a:pt x="3049076" y="38925"/>
                </a:lnTo>
                <a:lnTo>
                  <a:pt x="3083203" y="30218"/>
                </a:lnTo>
                <a:lnTo>
                  <a:pt x="3117337" y="31100"/>
                </a:lnTo>
                <a:lnTo>
                  <a:pt x="3151464" y="25632"/>
                </a:lnTo>
                <a:lnTo>
                  <a:pt x="3185590" y="17108"/>
                </a:lnTo>
                <a:lnTo>
                  <a:pt x="3219717" y="40623"/>
                </a:lnTo>
                <a:lnTo>
                  <a:pt x="3253843" y="125062"/>
                </a:lnTo>
                <a:lnTo>
                  <a:pt x="3287977" y="274743"/>
                </a:lnTo>
                <a:lnTo>
                  <a:pt x="3322104" y="455665"/>
                </a:lnTo>
                <a:lnTo>
                  <a:pt x="3356230" y="634655"/>
                </a:lnTo>
                <a:lnTo>
                  <a:pt x="3390356" y="790289"/>
                </a:lnTo>
              </a:path>
            </a:pathLst>
          </a:custGeom>
          <a:noFill/>
          <a:ln w="17859" cap="sq">
            <a:solidFill>
              <a:srgbClr val="2CA02C"/>
            </a:solidFill>
            <a:prstDash val="solid"/>
            <a:round/>
          </a:ln>
        </p:spPr>
        <p:txBody>
          <a:bodyPr rtlCol="0" anchor="ctr"/>
          <a:lstStyle/>
          <a:p>
            <a:endParaRPr lang="en-US" sz="2400"/>
          </a:p>
        </p:txBody>
      </p:sp>
      <p:sp>
        <p:nvSpPr>
          <p:cNvPr id="30" name="Freeform: Shape 29">
            <a:extLst>
              <a:ext uri="{FF2B5EF4-FFF2-40B4-BE49-F238E27FC236}">
                <a16:creationId xmlns:a16="http://schemas.microsoft.com/office/drawing/2014/main" id="{C040B658-4E44-408E-8F8F-D61E339AF14B}"/>
              </a:ext>
            </a:extLst>
          </p:cNvPr>
          <p:cNvSpPr/>
          <p:nvPr/>
        </p:nvSpPr>
        <p:spPr>
          <a:xfrm>
            <a:off x="793358"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1" name="Freeform: Shape 30">
            <a:extLst>
              <a:ext uri="{FF2B5EF4-FFF2-40B4-BE49-F238E27FC236}">
                <a16:creationId xmlns:a16="http://schemas.microsoft.com/office/drawing/2014/main" id="{D40F5F10-7FA3-4410-994C-86625F24467E}"/>
              </a:ext>
            </a:extLst>
          </p:cNvPr>
          <p:cNvSpPr/>
          <p:nvPr/>
        </p:nvSpPr>
        <p:spPr>
          <a:xfrm>
            <a:off x="57487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2" name="Freeform: Shape 31">
            <a:extLst>
              <a:ext uri="{FF2B5EF4-FFF2-40B4-BE49-F238E27FC236}">
                <a16:creationId xmlns:a16="http://schemas.microsoft.com/office/drawing/2014/main" id="{DFCFC946-AE7B-4062-A403-53547ABB3575}"/>
              </a:ext>
            </a:extLst>
          </p:cNvPr>
          <p:cNvSpPr/>
          <p:nvPr/>
        </p:nvSpPr>
        <p:spPr>
          <a:xfrm>
            <a:off x="793358"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33" name="Freeform: Shape 32">
            <a:extLst>
              <a:ext uri="{FF2B5EF4-FFF2-40B4-BE49-F238E27FC236}">
                <a16:creationId xmlns:a16="http://schemas.microsoft.com/office/drawing/2014/main" id="{48E0FC8A-2BB6-4908-A312-E5B18F3C0007}"/>
              </a:ext>
            </a:extLst>
          </p:cNvPr>
          <p:cNvSpPr/>
          <p:nvPr/>
        </p:nvSpPr>
        <p:spPr>
          <a:xfrm>
            <a:off x="793358"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0" name="Freeform: Shape 39">
            <a:extLst>
              <a:ext uri="{FF2B5EF4-FFF2-40B4-BE49-F238E27FC236}">
                <a16:creationId xmlns:a16="http://schemas.microsoft.com/office/drawing/2014/main" id="{6C1DBF94-F0DB-4926-9BA6-C40C0D88329B}"/>
              </a:ext>
            </a:extLst>
          </p:cNvPr>
          <p:cNvSpPr/>
          <p:nvPr/>
        </p:nvSpPr>
        <p:spPr>
          <a:xfrm>
            <a:off x="693035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1" name="Freeform: Shape 40">
            <a:extLst>
              <a:ext uri="{FF2B5EF4-FFF2-40B4-BE49-F238E27FC236}">
                <a16:creationId xmlns:a16="http://schemas.microsoft.com/office/drawing/2014/main" id="{D3092092-760F-4CFC-A685-75DAE01829EB}"/>
              </a:ext>
            </a:extLst>
          </p:cNvPr>
          <p:cNvSpPr/>
          <p:nvPr/>
        </p:nvSpPr>
        <p:spPr>
          <a:xfrm>
            <a:off x="78313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2" name="Freeform: Shape 41">
            <a:extLst>
              <a:ext uri="{FF2B5EF4-FFF2-40B4-BE49-F238E27FC236}">
                <a16:creationId xmlns:a16="http://schemas.microsoft.com/office/drawing/2014/main" id="{BE5C1ED6-3041-47AB-8551-F0330612A053}"/>
              </a:ext>
            </a:extLst>
          </p:cNvPr>
          <p:cNvSpPr/>
          <p:nvPr/>
        </p:nvSpPr>
        <p:spPr>
          <a:xfrm>
            <a:off x="873230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3" name="Freeform: Shape 42">
            <a:extLst>
              <a:ext uri="{FF2B5EF4-FFF2-40B4-BE49-F238E27FC236}">
                <a16:creationId xmlns:a16="http://schemas.microsoft.com/office/drawing/2014/main" id="{C8ADBC58-CAC9-4963-BF2F-F0FAD1AB084F}"/>
              </a:ext>
            </a:extLst>
          </p:cNvPr>
          <p:cNvSpPr/>
          <p:nvPr/>
        </p:nvSpPr>
        <p:spPr>
          <a:xfrm>
            <a:off x="963327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4" name="Freeform: Shape 43">
            <a:extLst>
              <a:ext uri="{FF2B5EF4-FFF2-40B4-BE49-F238E27FC236}">
                <a16:creationId xmlns:a16="http://schemas.microsoft.com/office/drawing/2014/main" id="{AB670949-7406-45CE-A3F1-48CCA1E9B64D}"/>
              </a:ext>
            </a:extLst>
          </p:cNvPr>
          <p:cNvSpPr/>
          <p:nvPr/>
        </p:nvSpPr>
        <p:spPr>
          <a:xfrm>
            <a:off x="10534244"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5" name="Freeform: Shape 44">
            <a:extLst>
              <a:ext uri="{FF2B5EF4-FFF2-40B4-BE49-F238E27FC236}">
                <a16:creationId xmlns:a16="http://schemas.microsoft.com/office/drawing/2014/main" id="{F73792A1-E77F-45AA-8217-0C6869F95DEA}"/>
              </a:ext>
            </a:extLst>
          </p:cNvPr>
          <p:cNvSpPr/>
          <p:nvPr/>
        </p:nvSpPr>
        <p:spPr>
          <a:xfrm>
            <a:off x="11435222"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6" name="Freeform: Shape 45">
            <a:extLst>
              <a:ext uri="{FF2B5EF4-FFF2-40B4-BE49-F238E27FC236}">
                <a16:creationId xmlns:a16="http://schemas.microsoft.com/office/drawing/2014/main" id="{009FF844-5AC6-4D0D-93FC-48059162C6CF}"/>
              </a:ext>
            </a:extLst>
          </p:cNvPr>
          <p:cNvSpPr/>
          <p:nvPr/>
        </p:nvSpPr>
        <p:spPr>
          <a:xfrm>
            <a:off x="6656547" y="5176361"/>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8" name="Freeform: Shape 47">
            <a:extLst>
              <a:ext uri="{FF2B5EF4-FFF2-40B4-BE49-F238E27FC236}">
                <a16:creationId xmlns:a16="http://schemas.microsoft.com/office/drawing/2014/main" id="{E20E38EA-CC4F-4BBD-A5EB-0F3073C63C55}"/>
              </a:ext>
            </a:extLst>
          </p:cNvPr>
          <p:cNvSpPr/>
          <p:nvPr/>
        </p:nvSpPr>
        <p:spPr>
          <a:xfrm>
            <a:off x="6656547"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0" name="Freeform: Shape 49">
            <a:extLst>
              <a:ext uri="{FF2B5EF4-FFF2-40B4-BE49-F238E27FC236}">
                <a16:creationId xmlns:a16="http://schemas.microsoft.com/office/drawing/2014/main" id="{D98279E2-5E96-45DB-925F-484FDF103E83}"/>
              </a:ext>
            </a:extLst>
          </p:cNvPr>
          <p:cNvSpPr/>
          <p:nvPr/>
        </p:nvSpPr>
        <p:spPr>
          <a:xfrm>
            <a:off x="6656547"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1" name="Freeform: Shape 50">
            <a:extLst>
              <a:ext uri="{FF2B5EF4-FFF2-40B4-BE49-F238E27FC236}">
                <a16:creationId xmlns:a16="http://schemas.microsoft.com/office/drawing/2014/main" id="{FAC935EC-AE9E-4CFD-B31D-074B13B2CEFC}"/>
              </a:ext>
            </a:extLst>
          </p:cNvPr>
          <p:cNvSpPr/>
          <p:nvPr/>
        </p:nvSpPr>
        <p:spPr>
          <a:xfrm>
            <a:off x="6656547" y="300844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2" name="Freeform: Shape 51">
            <a:extLst>
              <a:ext uri="{FF2B5EF4-FFF2-40B4-BE49-F238E27FC236}">
                <a16:creationId xmlns:a16="http://schemas.microsoft.com/office/drawing/2014/main" id="{48C5E821-895B-447D-BB71-5D87B5B081C0}"/>
              </a:ext>
            </a:extLst>
          </p:cNvPr>
          <p:cNvSpPr/>
          <p:nvPr/>
        </p:nvSpPr>
        <p:spPr>
          <a:xfrm>
            <a:off x="6656547"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5" name="Freeform: Shape 54">
            <a:extLst>
              <a:ext uri="{FF2B5EF4-FFF2-40B4-BE49-F238E27FC236}">
                <a16:creationId xmlns:a16="http://schemas.microsoft.com/office/drawing/2014/main" id="{26D0C579-632C-4238-928B-C1B75FA50FF6}"/>
              </a:ext>
            </a:extLst>
          </p:cNvPr>
          <p:cNvSpPr/>
          <p:nvPr/>
        </p:nvSpPr>
        <p:spPr>
          <a:xfrm>
            <a:off x="6923071" y="2610771"/>
            <a:ext cx="4529087" cy="2608180"/>
          </a:xfrm>
          <a:custGeom>
            <a:avLst/>
            <a:gdLst>
              <a:gd name="connsiteX0" fmla="*/ 11708 w 3396814"/>
              <a:gd name="connsiteY0" fmla="*/ 114549 h 1956134"/>
              <a:gd name="connsiteX1" fmla="*/ 45836 w 3396814"/>
              <a:gd name="connsiteY1" fmla="*/ 124725 h 1956134"/>
              <a:gd name="connsiteX2" fmla="*/ 79964 w 3396814"/>
              <a:gd name="connsiteY2" fmla="*/ 198360 h 1956134"/>
              <a:gd name="connsiteX3" fmla="*/ 114091 w 3396814"/>
              <a:gd name="connsiteY3" fmla="*/ 255848 h 1956134"/>
              <a:gd name="connsiteX4" fmla="*/ 148219 w 3396814"/>
              <a:gd name="connsiteY4" fmla="*/ 261477 h 1956134"/>
              <a:gd name="connsiteX5" fmla="*/ 182347 w 3396814"/>
              <a:gd name="connsiteY5" fmla="*/ 288894 h 1956134"/>
              <a:gd name="connsiteX6" fmla="*/ 216475 w 3396814"/>
              <a:gd name="connsiteY6" fmla="*/ 299112 h 1956134"/>
              <a:gd name="connsiteX7" fmla="*/ 250603 w 3396814"/>
              <a:gd name="connsiteY7" fmla="*/ 396804 h 1956134"/>
              <a:gd name="connsiteX8" fmla="*/ 284726 w 3396814"/>
              <a:gd name="connsiteY8" fmla="*/ 437051 h 1956134"/>
              <a:gd name="connsiteX9" fmla="*/ 318860 w 3396814"/>
              <a:gd name="connsiteY9" fmla="*/ 462522 h 1956134"/>
              <a:gd name="connsiteX10" fmla="*/ 352985 w 3396814"/>
              <a:gd name="connsiteY10" fmla="*/ 489617 h 1956134"/>
              <a:gd name="connsiteX11" fmla="*/ 387109 w 3396814"/>
              <a:gd name="connsiteY11" fmla="*/ 604425 h 1956134"/>
              <a:gd name="connsiteX12" fmla="*/ 421244 w 3396814"/>
              <a:gd name="connsiteY12" fmla="*/ 690089 h 1956134"/>
              <a:gd name="connsiteX13" fmla="*/ 455368 w 3396814"/>
              <a:gd name="connsiteY13" fmla="*/ 681068 h 1956134"/>
              <a:gd name="connsiteX14" fmla="*/ 489492 w 3396814"/>
              <a:gd name="connsiteY14" fmla="*/ 708235 h 1956134"/>
              <a:gd name="connsiteX15" fmla="*/ 523627 w 3396814"/>
              <a:gd name="connsiteY15" fmla="*/ 724311 h 1956134"/>
              <a:gd name="connsiteX16" fmla="*/ 557751 w 3396814"/>
              <a:gd name="connsiteY16" fmla="*/ 611105 h 1956134"/>
              <a:gd name="connsiteX17" fmla="*/ 591875 w 3396814"/>
              <a:gd name="connsiteY17" fmla="*/ 542817 h 1956134"/>
              <a:gd name="connsiteX18" fmla="*/ 626010 w 3396814"/>
              <a:gd name="connsiteY18" fmla="*/ 527012 h 1956134"/>
              <a:gd name="connsiteX19" fmla="*/ 660134 w 3396814"/>
              <a:gd name="connsiteY19" fmla="*/ 514172 h 1956134"/>
              <a:gd name="connsiteX20" fmla="*/ 694258 w 3396814"/>
              <a:gd name="connsiteY20" fmla="*/ 544138 h 1956134"/>
              <a:gd name="connsiteX21" fmla="*/ 728393 w 3396814"/>
              <a:gd name="connsiteY21" fmla="*/ 457132 h 1956134"/>
              <a:gd name="connsiteX22" fmla="*/ 762517 w 3396814"/>
              <a:gd name="connsiteY22" fmla="*/ 382279 h 1956134"/>
              <a:gd name="connsiteX23" fmla="*/ 796652 w 3396814"/>
              <a:gd name="connsiteY23" fmla="*/ 375068 h 1956134"/>
              <a:gd name="connsiteX24" fmla="*/ 830776 w 3396814"/>
              <a:gd name="connsiteY24" fmla="*/ 390291 h 1956134"/>
              <a:gd name="connsiteX25" fmla="*/ 864900 w 3396814"/>
              <a:gd name="connsiteY25" fmla="*/ 389812 h 1956134"/>
              <a:gd name="connsiteX26" fmla="*/ 899035 w 3396814"/>
              <a:gd name="connsiteY26" fmla="*/ 278739 h 1956134"/>
              <a:gd name="connsiteX27" fmla="*/ 933159 w 3396814"/>
              <a:gd name="connsiteY27" fmla="*/ 149748 h 1956134"/>
              <a:gd name="connsiteX28" fmla="*/ 967284 w 3396814"/>
              <a:gd name="connsiteY28" fmla="*/ 36522 h 1956134"/>
              <a:gd name="connsiteX29" fmla="*/ 1001418 w 3396814"/>
              <a:gd name="connsiteY29" fmla="*/ 11747 h 1956134"/>
              <a:gd name="connsiteX30" fmla="*/ 1035542 w 3396814"/>
              <a:gd name="connsiteY30" fmla="*/ 89244 h 1956134"/>
              <a:gd name="connsiteX31" fmla="*/ 1069667 w 3396814"/>
              <a:gd name="connsiteY31" fmla="*/ 134214 h 1956134"/>
              <a:gd name="connsiteX32" fmla="*/ 1103801 w 3396814"/>
              <a:gd name="connsiteY32" fmla="*/ 272798 h 1956134"/>
              <a:gd name="connsiteX33" fmla="*/ 1137926 w 3396814"/>
              <a:gd name="connsiteY33" fmla="*/ 337267 h 1956134"/>
              <a:gd name="connsiteX34" fmla="*/ 1172050 w 3396814"/>
              <a:gd name="connsiteY34" fmla="*/ 494601 h 1956134"/>
              <a:gd name="connsiteX35" fmla="*/ 1206185 w 3396814"/>
              <a:gd name="connsiteY35" fmla="*/ 679122 h 1956134"/>
              <a:gd name="connsiteX36" fmla="*/ 1240309 w 3396814"/>
              <a:gd name="connsiteY36" fmla="*/ 739357 h 1956134"/>
              <a:gd name="connsiteX37" fmla="*/ 1274433 w 3396814"/>
              <a:gd name="connsiteY37" fmla="*/ 874746 h 1956134"/>
              <a:gd name="connsiteX38" fmla="*/ 1308568 w 3396814"/>
              <a:gd name="connsiteY38" fmla="*/ 978588 h 1956134"/>
              <a:gd name="connsiteX39" fmla="*/ 1342692 w 3396814"/>
              <a:gd name="connsiteY39" fmla="*/ 1168759 h 1956134"/>
              <a:gd name="connsiteX40" fmla="*/ 1376816 w 3396814"/>
              <a:gd name="connsiteY40" fmla="*/ 1403329 h 1956134"/>
              <a:gd name="connsiteX41" fmla="*/ 1410951 w 3396814"/>
              <a:gd name="connsiteY41" fmla="*/ 1492760 h 1956134"/>
              <a:gd name="connsiteX42" fmla="*/ 1445075 w 3396814"/>
              <a:gd name="connsiteY42" fmla="*/ 1573929 h 1956134"/>
              <a:gd name="connsiteX43" fmla="*/ 1479199 w 3396814"/>
              <a:gd name="connsiteY43" fmla="*/ 1747663 h 1956134"/>
              <a:gd name="connsiteX44" fmla="*/ 1513334 w 3396814"/>
              <a:gd name="connsiteY44" fmla="*/ 1831555 h 1956134"/>
              <a:gd name="connsiteX45" fmla="*/ 1547458 w 3396814"/>
              <a:gd name="connsiteY45" fmla="*/ 1846189 h 1956134"/>
              <a:gd name="connsiteX46" fmla="*/ 1581583 w 3396814"/>
              <a:gd name="connsiteY46" fmla="*/ 1945972 h 1956134"/>
              <a:gd name="connsiteX47" fmla="*/ 1615717 w 3396814"/>
              <a:gd name="connsiteY47" fmla="*/ 1931165 h 1956134"/>
              <a:gd name="connsiteX48" fmla="*/ 1649841 w 3396814"/>
              <a:gd name="connsiteY48" fmla="*/ 1910954 h 1956134"/>
              <a:gd name="connsiteX49" fmla="*/ 1683966 w 3396814"/>
              <a:gd name="connsiteY49" fmla="*/ 1778801 h 1956134"/>
              <a:gd name="connsiteX50" fmla="*/ 1718100 w 3396814"/>
              <a:gd name="connsiteY50" fmla="*/ 1738555 h 1956134"/>
              <a:gd name="connsiteX51" fmla="*/ 1752225 w 3396814"/>
              <a:gd name="connsiteY51" fmla="*/ 1746791 h 1956134"/>
              <a:gd name="connsiteX52" fmla="*/ 1786349 w 3396814"/>
              <a:gd name="connsiteY52" fmla="*/ 1721461 h 1956134"/>
              <a:gd name="connsiteX53" fmla="*/ 1820484 w 3396814"/>
              <a:gd name="connsiteY53" fmla="*/ 1573482 h 1956134"/>
              <a:gd name="connsiteX54" fmla="*/ 1854608 w 3396814"/>
              <a:gd name="connsiteY54" fmla="*/ 1375361 h 1956134"/>
              <a:gd name="connsiteX55" fmla="*/ 1888732 w 3396814"/>
              <a:gd name="connsiteY55" fmla="*/ 1172744 h 1956134"/>
              <a:gd name="connsiteX56" fmla="*/ 1922867 w 3396814"/>
              <a:gd name="connsiteY56" fmla="*/ 1087549 h 1956134"/>
              <a:gd name="connsiteX57" fmla="*/ 1956991 w 3396814"/>
              <a:gd name="connsiteY57" fmla="*/ 882373 h 1956134"/>
              <a:gd name="connsiteX58" fmla="*/ 1991115 w 3396814"/>
              <a:gd name="connsiteY58" fmla="*/ 684543 h 1956134"/>
              <a:gd name="connsiteX59" fmla="*/ 2025250 w 3396814"/>
              <a:gd name="connsiteY59" fmla="*/ 530935 h 1956134"/>
              <a:gd name="connsiteX60" fmla="*/ 2059374 w 3396814"/>
              <a:gd name="connsiteY60" fmla="*/ 368627 h 1956134"/>
              <a:gd name="connsiteX61" fmla="*/ 2093499 w 3396814"/>
              <a:gd name="connsiteY61" fmla="*/ 272298 h 1956134"/>
              <a:gd name="connsiteX62" fmla="*/ 2127633 w 3396814"/>
              <a:gd name="connsiteY62" fmla="*/ 159227 h 1956134"/>
              <a:gd name="connsiteX63" fmla="*/ 2161757 w 3396814"/>
              <a:gd name="connsiteY63" fmla="*/ 155950 h 1956134"/>
              <a:gd name="connsiteX64" fmla="*/ 2195882 w 3396814"/>
              <a:gd name="connsiteY64" fmla="*/ 166240 h 1956134"/>
              <a:gd name="connsiteX65" fmla="*/ 2230016 w 3396814"/>
              <a:gd name="connsiteY65" fmla="*/ 199682 h 1956134"/>
              <a:gd name="connsiteX66" fmla="*/ 2264141 w 3396814"/>
              <a:gd name="connsiteY66" fmla="*/ 225309 h 1956134"/>
              <a:gd name="connsiteX67" fmla="*/ 2298265 w 3396814"/>
              <a:gd name="connsiteY67" fmla="*/ 295938 h 1956134"/>
              <a:gd name="connsiteX68" fmla="*/ 2332399 w 3396814"/>
              <a:gd name="connsiteY68" fmla="*/ 356599 h 1956134"/>
              <a:gd name="connsiteX69" fmla="*/ 2366524 w 3396814"/>
              <a:gd name="connsiteY69" fmla="*/ 471012 h 1956134"/>
              <a:gd name="connsiteX70" fmla="*/ 2400648 w 3396814"/>
              <a:gd name="connsiteY70" fmla="*/ 563648 h 1956134"/>
              <a:gd name="connsiteX71" fmla="*/ 2434782 w 3396814"/>
              <a:gd name="connsiteY71" fmla="*/ 607588 h 1956134"/>
              <a:gd name="connsiteX72" fmla="*/ 2468907 w 3396814"/>
              <a:gd name="connsiteY72" fmla="*/ 590722 h 1956134"/>
              <a:gd name="connsiteX73" fmla="*/ 2503031 w 3396814"/>
              <a:gd name="connsiteY73" fmla="*/ 617983 h 1956134"/>
              <a:gd name="connsiteX74" fmla="*/ 2537166 w 3396814"/>
              <a:gd name="connsiteY74" fmla="*/ 686926 h 1956134"/>
              <a:gd name="connsiteX75" fmla="*/ 2571290 w 3396814"/>
              <a:gd name="connsiteY75" fmla="*/ 738285 h 1956134"/>
              <a:gd name="connsiteX76" fmla="*/ 2605414 w 3396814"/>
              <a:gd name="connsiteY76" fmla="*/ 645296 h 1956134"/>
              <a:gd name="connsiteX77" fmla="*/ 2639549 w 3396814"/>
              <a:gd name="connsiteY77" fmla="*/ 576311 h 1956134"/>
              <a:gd name="connsiteX78" fmla="*/ 2673673 w 3396814"/>
              <a:gd name="connsiteY78" fmla="*/ 537968 h 1956134"/>
              <a:gd name="connsiteX79" fmla="*/ 2707808 w 3396814"/>
              <a:gd name="connsiteY79" fmla="*/ 528104 h 1956134"/>
              <a:gd name="connsiteX80" fmla="*/ 2741932 w 3396814"/>
              <a:gd name="connsiteY80" fmla="*/ 518053 h 1956134"/>
              <a:gd name="connsiteX81" fmla="*/ 2776056 w 3396814"/>
              <a:gd name="connsiteY81" fmla="*/ 527761 h 1956134"/>
              <a:gd name="connsiteX82" fmla="*/ 2810181 w 3396814"/>
              <a:gd name="connsiteY82" fmla="*/ 578454 h 1956134"/>
              <a:gd name="connsiteX83" fmla="*/ 2844315 w 3396814"/>
              <a:gd name="connsiteY83" fmla="*/ 579287 h 1956134"/>
              <a:gd name="connsiteX84" fmla="*/ 2878439 w 3396814"/>
              <a:gd name="connsiteY84" fmla="*/ 502508 h 1956134"/>
              <a:gd name="connsiteX85" fmla="*/ 2912574 w 3396814"/>
              <a:gd name="connsiteY85" fmla="*/ 447258 h 1956134"/>
              <a:gd name="connsiteX86" fmla="*/ 2946698 w 3396814"/>
              <a:gd name="connsiteY86" fmla="*/ 285773 h 1956134"/>
              <a:gd name="connsiteX87" fmla="*/ 2980823 w 3396814"/>
              <a:gd name="connsiteY87" fmla="*/ 165189 h 1956134"/>
              <a:gd name="connsiteX88" fmla="*/ 3014957 w 3396814"/>
              <a:gd name="connsiteY88" fmla="*/ 86497 h 1956134"/>
              <a:gd name="connsiteX89" fmla="*/ 3049082 w 3396814"/>
              <a:gd name="connsiteY89" fmla="*/ 63408 h 1956134"/>
              <a:gd name="connsiteX90" fmla="*/ 3083206 w 3396814"/>
              <a:gd name="connsiteY90" fmla="*/ 11706 h 1956134"/>
              <a:gd name="connsiteX91" fmla="*/ 3117340 w 3396814"/>
              <a:gd name="connsiteY91" fmla="*/ 44731 h 1956134"/>
              <a:gd name="connsiteX92" fmla="*/ 3151465 w 3396814"/>
              <a:gd name="connsiteY92" fmla="*/ 64397 h 1956134"/>
              <a:gd name="connsiteX93" fmla="*/ 3185589 w 3396814"/>
              <a:gd name="connsiteY93" fmla="*/ 38603 h 1956134"/>
              <a:gd name="connsiteX94" fmla="*/ 3219724 w 3396814"/>
              <a:gd name="connsiteY94" fmla="*/ 22319 h 1956134"/>
              <a:gd name="connsiteX95" fmla="*/ 3253848 w 3396814"/>
              <a:gd name="connsiteY95" fmla="*/ 106048 h 1956134"/>
              <a:gd name="connsiteX96" fmla="*/ 3287972 w 3396814"/>
              <a:gd name="connsiteY96" fmla="*/ 270987 h 1956134"/>
              <a:gd name="connsiteX97" fmla="*/ 3322107 w 3396814"/>
              <a:gd name="connsiteY97" fmla="*/ 501062 h 1956134"/>
              <a:gd name="connsiteX98" fmla="*/ 3356231 w 3396814"/>
              <a:gd name="connsiteY98" fmla="*/ 607109 h 1956134"/>
              <a:gd name="connsiteX99" fmla="*/ 3390355 w 3396814"/>
              <a:gd name="connsiteY99" fmla="*/ 750500 h 195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1956134">
                <a:moveTo>
                  <a:pt x="11708" y="114549"/>
                </a:moveTo>
                <a:lnTo>
                  <a:pt x="45836" y="124725"/>
                </a:lnTo>
                <a:lnTo>
                  <a:pt x="79964" y="198360"/>
                </a:lnTo>
                <a:lnTo>
                  <a:pt x="114091" y="255848"/>
                </a:lnTo>
                <a:lnTo>
                  <a:pt x="148219" y="261477"/>
                </a:lnTo>
                <a:lnTo>
                  <a:pt x="182347" y="288894"/>
                </a:lnTo>
                <a:lnTo>
                  <a:pt x="216475" y="299112"/>
                </a:lnTo>
                <a:lnTo>
                  <a:pt x="250603" y="396804"/>
                </a:lnTo>
                <a:lnTo>
                  <a:pt x="284726" y="437051"/>
                </a:lnTo>
                <a:lnTo>
                  <a:pt x="318860" y="462522"/>
                </a:lnTo>
                <a:lnTo>
                  <a:pt x="352985" y="489617"/>
                </a:lnTo>
                <a:lnTo>
                  <a:pt x="387109" y="604425"/>
                </a:lnTo>
                <a:lnTo>
                  <a:pt x="421244" y="690089"/>
                </a:lnTo>
                <a:lnTo>
                  <a:pt x="455368" y="681068"/>
                </a:lnTo>
                <a:lnTo>
                  <a:pt x="489492" y="708235"/>
                </a:lnTo>
                <a:lnTo>
                  <a:pt x="523627" y="724311"/>
                </a:lnTo>
                <a:lnTo>
                  <a:pt x="557751" y="611105"/>
                </a:lnTo>
                <a:lnTo>
                  <a:pt x="591875" y="542817"/>
                </a:lnTo>
                <a:lnTo>
                  <a:pt x="626010" y="527012"/>
                </a:lnTo>
                <a:lnTo>
                  <a:pt x="660134" y="514172"/>
                </a:lnTo>
                <a:lnTo>
                  <a:pt x="694258" y="544138"/>
                </a:lnTo>
                <a:lnTo>
                  <a:pt x="728393" y="457132"/>
                </a:lnTo>
                <a:lnTo>
                  <a:pt x="762517" y="382279"/>
                </a:lnTo>
                <a:lnTo>
                  <a:pt x="796652" y="375068"/>
                </a:lnTo>
                <a:lnTo>
                  <a:pt x="830776" y="390291"/>
                </a:lnTo>
                <a:lnTo>
                  <a:pt x="864900" y="389812"/>
                </a:lnTo>
                <a:lnTo>
                  <a:pt x="899035" y="278739"/>
                </a:lnTo>
                <a:lnTo>
                  <a:pt x="933159" y="149748"/>
                </a:lnTo>
                <a:lnTo>
                  <a:pt x="967284" y="36522"/>
                </a:lnTo>
                <a:lnTo>
                  <a:pt x="1001418" y="11747"/>
                </a:lnTo>
                <a:lnTo>
                  <a:pt x="1035542" y="89244"/>
                </a:lnTo>
                <a:lnTo>
                  <a:pt x="1069667" y="134214"/>
                </a:lnTo>
                <a:lnTo>
                  <a:pt x="1103801" y="272798"/>
                </a:lnTo>
                <a:lnTo>
                  <a:pt x="1137926" y="337267"/>
                </a:lnTo>
                <a:lnTo>
                  <a:pt x="1172050" y="494601"/>
                </a:lnTo>
                <a:lnTo>
                  <a:pt x="1206185" y="679122"/>
                </a:lnTo>
                <a:lnTo>
                  <a:pt x="1240309" y="739357"/>
                </a:lnTo>
                <a:lnTo>
                  <a:pt x="1274433" y="874746"/>
                </a:lnTo>
                <a:lnTo>
                  <a:pt x="1308568" y="978588"/>
                </a:lnTo>
                <a:lnTo>
                  <a:pt x="1342692" y="1168759"/>
                </a:lnTo>
                <a:lnTo>
                  <a:pt x="1376816" y="1403329"/>
                </a:lnTo>
                <a:lnTo>
                  <a:pt x="1410951" y="1492760"/>
                </a:lnTo>
                <a:lnTo>
                  <a:pt x="1445075" y="1573929"/>
                </a:lnTo>
                <a:lnTo>
                  <a:pt x="1479199" y="1747663"/>
                </a:lnTo>
                <a:lnTo>
                  <a:pt x="1513334" y="1831555"/>
                </a:lnTo>
                <a:lnTo>
                  <a:pt x="1547458" y="1846189"/>
                </a:lnTo>
                <a:lnTo>
                  <a:pt x="1581583" y="1945972"/>
                </a:lnTo>
                <a:lnTo>
                  <a:pt x="1615717" y="1931165"/>
                </a:lnTo>
                <a:lnTo>
                  <a:pt x="1649841" y="1910954"/>
                </a:lnTo>
                <a:lnTo>
                  <a:pt x="1683966" y="1778801"/>
                </a:lnTo>
                <a:lnTo>
                  <a:pt x="1718100" y="1738555"/>
                </a:lnTo>
                <a:lnTo>
                  <a:pt x="1752225" y="1746791"/>
                </a:lnTo>
                <a:lnTo>
                  <a:pt x="1786349" y="1721461"/>
                </a:lnTo>
                <a:lnTo>
                  <a:pt x="1820484" y="1573482"/>
                </a:lnTo>
                <a:lnTo>
                  <a:pt x="1854608" y="1375361"/>
                </a:lnTo>
                <a:lnTo>
                  <a:pt x="1888732" y="1172744"/>
                </a:lnTo>
                <a:lnTo>
                  <a:pt x="1922867" y="1087549"/>
                </a:lnTo>
                <a:lnTo>
                  <a:pt x="1956991" y="882373"/>
                </a:lnTo>
                <a:lnTo>
                  <a:pt x="1991115" y="684543"/>
                </a:lnTo>
                <a:lnTo>
                  <a:pt x="2025250" y="530935"/>
                </a:lnTo>
                <a:lnTo>
                  <a:pt x="2059374" y="368627"/>
                </a:lnTo>
                <a:lnTo>
                  <a:pt x="2093499" y="272298"/>
                </a:lnTo>
                <a:lnTo>
                  <a:pt x="2127633" y="159227"/>
                </a:lnTo>
                <a:lnTo>
                  <a:pt x="2161757" y="155950"/>
                </a:lnTo>
                <a:lnTo>
                  <a:pt x="2195882" y="166240"/>
                </a:lnTo>
                <a:lnTo>
                  <a:pt x="2230016" y="199682"/>
                </a:lnTo>
                <a:lnTo>
                  <a:pt x="2264141" y="225309"/>
                </a:lnTo>
                <a:lnTo>
                  <a:pt x="2298265" y="295938"/>
                </a:lnTo>
                <a:lnTo>
                  <a:pt x="2332399" y="356599"/>
                </a:lnTo>
                <a:lnTo>
                  <a:pt x="2366524" y="471012"/>
                </a:lnTo>
                <a:lnTo>
                  <a:pt x="2400648" y="563648"/>
                </a:lnTo>
                <a:lnTo>
                  <a:pt x="2434782" y="607588"/>
                </a:lnTo>
                <a:lnTo>
                  <a:pt x="2468907" y="590722"/>
                </a:lnTo>
                <a:lnTo>
                  <a:pt x="2503031" y="617983"/>
                </a:lnTo>
                <a:lnTo>
                  <a:pt x="2537166" y="686926"/>
                </a:lnTo>
                <a:lnTo>
                  <a:pt x="2571290" y="738285"/>
                </a:lnTo>
                <a:lnTo>
                  <a:pt x="2605414" y="645296"/>
                </a:lnTo>
                <a:lnTo>
                  <a:pt x="2639549" y="576311"/>
                </a:lnTo>
                <a:lnTo>
                  <a:pt x="2673673" y="537968"/>
                </a:lnTo>
                <a:lnTo>
                  <a:pt x="2707808" y="528104"/>
                </a:lnTo>
                <a:lnTo>
                  <a:pt x="2741932" y="518053"/>
                </a:lnTo>
                <a:lnTo>
                  <a:pt x="2776056" y="527761"/>
                </a:lnTo>
                <a:lnTo>
                  <a:pt x="2810181" y="578454"/>
                </a:lnTo>
                <a:lnTo>
                  <a:pt x="2844315" y="579287"/>
                </a:lnTo>
                <a:lnTo>
                  <a:pt x="2878439" y="502508"/>
                </a:lnTo>
                <a:lnTo>
                  <a:pt x="2912574" y="447258"/>
                </a:lnTo>
                <a:lnTo>
                  <a:pt x="2946698" y="285773"/>
                </a:lnTo>
                <a:lnTo>
                  <a:pt x="2980823" y="165189"/>
                </a:lnTo>
                <a:lnTo>
                  <a:pt x="3014957" y="86497"/>
                </a:lnTo>
                <a:lnTo>
                  <a:pt x="3049082" y="63408"/>
                </a:lnTo>
                <a:lnTo>
                  <a:pt x="3083206" y="11706"/>
                </a:lnTo>
                <a:lnTo>
                  <a:pt x="3117340" y="44731"/>
                </a:lnTo>
                <a:lnTo>
                  <a:pt x="3151465" y="64397"/>
                </a:lnTo>
                <a:lnTo>
                  <a:pt x="3185589" y="38603"/>
                </a:lnTo>
                <a:lnTo>
                  <a:pt x="3219724" y="22319"/>
                </a:lnTo>
                <a:lnTo>
                  <a:pt x="3253848" y="106048"/>
                </a:lnTo>
                <a:lnTo>
                  <a:pt x="3287972" y="270987"/>
                </a:lnTo>
                <a:lnTo>
                  <a:pt x="3322107" y="501062"/>
                </a:lnTo>
                <a:lnTo>
                  <a:pt x="3356231" y="607109"/>
                </a:lnTo>
                <a:lnTo>
                  <a:pt x="3390355" y="750500"/>
                </a:lnTo>
              </a:path>
            </a:pathLst>
          </a:custGeom>
          <a:noFill/>
          <a:ln w="17860" cap="sq">
            <a:solidFill>
              <a:srgbClr val="2CA02C"/>
            </a:solidFill>
            <a:prstDash val="solid"/>
            <a:round/>
          </a:ln>
        </p:spPr>
        <p:txBody>
          <a:bodyPr rtlCol="0" anchor="ctr"/>
          <a:lstStyle/>
          <a:p>
            <a:endParaRPr lang="en-US" sz="2400"/>
          </a:p>
        </p:txBody>
      </p:sp>
      <p:sp>
        <p:nvSpPr>
          <p:cNvPr id="57" name="Freeform: Shape 56">
            <a:extLst>
              <a:ext uri="{FF2B5EF4-FFF2-40B4-BE49-F238E27FC236}">
                <a16:creationId xmlns:a16="http://schemas.microsoft.com/office/drawing/2014/main" id="{C4DF59B3-672F-40DC-865B-5938D46FBE46}"/>
              </a:ext>
            </a:extLst>
          </p:cNvPr>
          <p:cNvSpPr/>
          <p:nvPr/>
        </p:nvSpPr>
        <p:spPr>
          <a:xfrm>
            <a:off x="67051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8" name="Freeform: Shape 57">
            <a:extLst>
              <a:ext uri="{FF2B5EF4-FFF2-40B4-BE49-F238E27FC236}">
                <a16:creationId xmlns:a16="http://schemas.microsoft.com/office/drawing/2014/main" id="{5509BE1A-69A1-4AD4-B671-86BF60B63B93}"/>
              </a:ext>
            </a:extLst>
          </p:cNvPr>
          <p:cNvSpPr/>
          <p:nvPr/>
        </p:nvSpPr>
        <p:spPr>
          <a:xfrm>
            <a:off x="11660467"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9" name="Freeform: Shape 58">
            <a:extLst>
              <a:ext uri="{FF2B5EF4-FFF2-40B4-BE49-F238E27FC236}">
                <a16:creationId xmlns:a16="http://schemas.microsoft.com/office/drawing/2014/main" id="{AE849EBF-E9B6-49F2-8D26-8DBC2BE9EBF6}"/>
              </a:ext>
            </a:extLst>
          </p:cNvPr>
          <p:cNvSpPr/>
          <p:nvPr/>
        </p:nvSpPr>
        <p:spPr>
          <a:xfrm>
            <a:off x="6705112"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60" name="Freeform: Shape 59">
            <a:extLst>
              <a:ext uri="{FF2B5EF4-FFF2-40B4-BE49-F238E27FC236}">
                <a16:creationId xmlns:a16="http://schemas.microsoft.com/office/drawing/2014/main" id="{06F4D7B0-A04C-4E43-A23D-92984B5D77BF}"/>
              </a:ext>
            </a:extLst>
          </p:cNvPr>
          <p:cNvSpPr/>
          <p:nvPr/>
        </p:nvSpPr>
        <p:spPr>
          <a:xfrm>
            <a:off x="6705112"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7" name="Content Placeholder 1">
            <a:extLst>
              <a:ext uri="{FF2B5EF4-FFF2-40B4-BE49-F238E27FC236}">
                <a16:creationId xmlns:a16="http://schemas.microsoft.com/office/drawing/2014/main" id="{29F89ADD-D583-41FB-8029-B9E61296CEFD}"/>
              </a:ext>
            </a:extLst>
          </p:cNvPr>
          <p:cNvSpPr txBox="1">
            <a:spLocks/>
          </p:cNvSpPr>
          <p:nvPr/>
        </p:nvSpPr>
        <p:spPr>
          <a:xfrm>
            <a:off x="813291" y="1289435"/>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Iterative reconstruction</a:t>
            </a:r>
          </a:p>
        </p:txBody>
      </p:sp>
      <p:sp>
        <p:nvSpPr>
          <p:cNvPr id="49" name="Content Placeholder 1">
            <a:extLst>
              <a:ext uri="{FF2B5EF4-FFF2-40B4-BE49-F238E27FC236}">
                <a16:creationId xmlns:a16="http://schemas.microsoft.com/office/drawing/2014/main" id="{B3ACFA32-8F91-4B3A-86A4-2628C569CA2E}"/>
              </a:ext>
            </a:extLst>
          </p:cNvPr>
          <p:cNvSpPr txBox="1">
            <a:spLocks/>
          </p:cNvSpPr>
          <p:nvPr/>
        </p:nvSpPr>
        <p:spPr>
          <a:xfrm>
            <a:off x="6725046" y="1288253"/>
            <a:ext cx="4962013"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L2-norm Poisson solver</a:t>
            </a:r>
          </a:p>
        </p:txBody>
      </p:sp>
      <p:sp>
        <p:nvSpPr>
          <p:cNvPr id="62" name="Content Placeholder 1">
            <a:extLst>
              <a:ext uri="{FF2B5EF4-FFF2-40B4-BE49-F238E27FC236}">
                <a16:creationId xmlns:a16="http://schemas.microsoft.com/office/drawing/2014/main" id="{548BC4B3-5CAB-46B6-993D-C666F36AF625}"/>
              </a:ext>
            </a:extLst>
          </p:cNvPr>
          <p:cNvSpPr txBox="1">
            <a:spLocks/>
          </p:cNvSpPr>
          <p:nvPr/>
        </p:nvSpPr>
        <p:spPr>
          <a:xfrm>
            <a:off x="679048"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Iteration = 5</a:t>
            </a:r>
          </a:p>
        </p:txBody>
      </p:sp>
      <p:sp>
        <p:nvSpPr>
          <p:cNvPr id="63" name="Content Placeholder 1">
            <a:extLst>
              <a:ext uri="{FF2B5EF4-FFF2-40B4-BE49-F238E27FC236}">
                <a16:creationId xmlns:a16="http://schemas.microsoft.com/office/drawing/2014/main" id="{280D57D3-402E-4925-A72A-1AC98781E8FF}"/>
              </a:ext>
            </a:extLst>
          </p:cNvPr>
          <p:cNvSpPr txBox="1">
            <a:spLocks/>
          </p:cNvSpPr>
          <p:nvPr/>
        </p:nvSpPr>
        <p:spPr>
          <a:xfrm>
            <a:off x="6941459"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Alpha = 0.54</a:t>
            </a:r>
          </a:p>
        </p:txBody>
      </p:sp>
      <p:sp>
        <p:nvSpPr>
          <p:cNvPr id="64" name="Content Placeholder 1">
            <a:extLst>
              <a:ext uri="{FF2B5EF4-FFF2-40B4-BE49-F238E27FC236}">
                <a16:creationId xmlns:a16="http://schemas.microsoft.com/office/drawing/2014/main" id="{227A5DF0-AA3E-458E-8A7A-40BE02A85504}"/>
              </a:ext>
            </a:extLst>
          </p:cNvPr>
          <p:cNvSpPr txBox="1">
            <a:spLocks/>
          </p:cNvSpPr>
          <p:nvPr/>
        </p:nvSpPr>
        <p:spPr>
          <a:xfrm rot="16200000">
            <a:off x="-1035159" y="3672479"/>
            <a:ext cx="3036661" cy="513343"/>
          </a:xfrm>
          <a:prstGeom prst="rect">
            <a:avLst/>
          </a:prstGeom>
        </p:spPr>
        <p:txBody>
          <a:bodyPr vert="horz" lIns="121920" tIns="60960" rIns="121920" bIns="60960" rtlCol="0">
            <a:normAutofit fontScale="92500" lnSpcReduction="2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Pixels values</a:t>
            </a:r>
          </a:p>
        </p:txBody>
      </p:sp>
    </p:spTree>
    <p:extLst>
      <p:ext uri="{BB962C8B-B14F-4D97-AF65-F5344CB8AC3E}">
        <p14:creationId xmlns:p14="http://schemas.microsoft.com/office/powerpoint/2010/main" val="757509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0B2B71-58C5-49C4-AE52-886152A420D8}"/>
              </a:ext>
            </a:extLst>
          </p:cNvPr>
          <p:cNvSpPr>
            <a:spLocks noGrp="1"/>
          </p:cNvSpPr>
          <p:nvPr>
            <p:ph type="title"/>
          </p:nvPr>
        </p:nvSpPr>
        <p:spPr>
          <a:xfrm>
            <a:off x="2651060" y="337210"/>
            <a:ext cx="7930853" cy="667933"/>
          </a:xfrm>
        </p:spPr>
        <p:txBody>
          <a:bodyPr/>
          <a:lstStyle/>
          <a:p>
            <a:r>
              <a:rPr lang="en-US" dirty="0"/>
              <a:t>CONTROL VARIATE VS. POISSON</a:t>
            </a:r>
          </a:p>
        </p:txBody>
      </p:sp>
      <p:sp>
        <p:nvSpPr>
          <p:cNvPr id="13" name="Freeform: Shape 12">
            <a:extLst>
              <a:ext uri="{FF2B5EF4-FFF2-40B4-BE49-F238E27FC236}">
                <a16:creationId xmlns:a16="http://schemas.microsoft.com/office/drawing/2014/main" id="{644082BB-8E1C-4D9D-BAAB-F47F3682C06B}"/>
              </a:ext>
            </a:extLst>
          </p:cNvPr>
          <p:cNvSpPr/>
          <p:nvPr/>
        </p:nvSpPr>
        <p:spPr>
          <a:xfrm>
            <a:off x="101860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4" name="Freeform: Shape 13">
            <a:extLst>
              <a:ext uri="{FF2B5EF4-FFF2-40B4-BE49-F238E27FC236}">
                <a16:creationId xmlns:a16="http://schemas.microsoft.com/office/drawing/2014/main" id="{181A4287-1703-476E-A6B1-3178DF9E83A2}"/>
              </a:ext>
            </a:extLst>
          </p:cNvPr>
          <p:cNvSpPr/>
          <p:nvPr/>
        </p:nvSpPr>
        <p:spPr>
          <a:xfrm>
            <a:off x="191958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5" name="Freeform: Shape 14">
            <a:extLst>
              <a:ext uri="{FF2B5EF4-FFF2-40B4-BE49-F238E27FC236}">
                <a16:creationId xmlns:a16="http://schemas.microsoft.com/office/drawing/2014/main" id="{5D8DAC11-70FC-4A70-BE46-F37F162AAE3F}"/>
              </a:ext>
            </a:extLst>
          </p:cNvPr>
          <p:cNvSpPr/>
          <p:nvPr/>
        </p:nvSpPr>
        <p:spPr>
          <a:xfrm>
            <a:off x="2820546"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6" name="Freeform: Shape 15">
            <a:extLst>
              <a:ext uri="{FF2B5EF4-FFF2-40B4-BE49-F238E27FC236}">
                <a16:creationId xmlns:a16="http://schemas.microsoft.com/office/drawing/2014/main" id="{34558DE0-77CA-44A8-BFE3-CFE3A42DFA63}"/>
              </a:ext>
            </a:extLst>
          </p:cNvPr>
          <p:cNvSpPr/>
          <p:nvPr/>
        </p:nvSpPr>
        <p:spPr>
          <a:xfrm>
            <a:off x="37215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7" name="Freeform: Shape 16">
            <a:extLst>
              <a:ext uri="{FF2B5EF4-FFF2-40B4-BE49-F238E27FC236}">
                <a16:creationId xmlns:a16="http://schemas.microsoft.com/office/drawing/2014/main" id="{C2D8CF6A-0668-4D46-AAFB-6989039AC0F8}"/>
              </a:ext>
            </a:extLst>
          </p:cNvPr>
          <p:cNvSpPr/>
          <p:nvPr/>
        </p:nvSpPr>
        <p:spPr>
          <a:xfrm>
            <a:off x="462249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8" name="Freeform: Shape 17">
            <a:extLst>
              <a:ext uri="{FF2B5EF4-FFF2-40B4-BE49-F238E27FC236}">
                <a16:creationId xmlns:a16="http://schemas.microsoft.com/office/drawing/2014/main" id="{A7249B95-3D25-4DFF-916F-2AAAA71ACE11}"/>
              </a:ext>
            </a:extLst>
          </p:cNvPr>
          <p:cNvSpPr/>
          <p:nvPr/>
        </p:nvSpPr>
        <p:spPr>
          <a:xfrm>
            <a:off x="5523467"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19" name="Freeform: Shape 18">
            <a:extLst>
              <a:ext uri="{FF2B5EF4-FFF2-40B4-BE49-F238E27FC236}">
                <a16:creationId xmlns:a16="http://schemas.microsoft.com/office/drawing/2014/main" id="{5E34D15D-3A5A-4944-A563-3E6705ECB73C}"/>
              </a:ext>
            </a:extLst>
          </p:cNvPr>
          <p:cNvSpPr/>
          <p:nvPr/>
        </p:nvSpPr>
        <p:spPr>
          <a:xfrm>
            <a:off x="744792" y="517636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1" name="Freeform: Shape 20">
            <a:extLst>
              <a:ext uri="{FF2B5EF4-FFF2-40B4-BE49-F238E27FC236}">
                <a16:creationId xmlns:a16="http://schemas.microsoft.com/office/drawing/2014/main" id="{98C4D019-F543-4310-96FE-DD83F9B323F2}"/>
              </a:ext>
            </a:extLst>
          </p:cNvPr>
          <p:cNvSpPr/>
          <p:nvPr/>
        </p:nvSpPr>
        <p:spPr>
          <a:xfrm>
            <a:off x="744792"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3" name="Freeform: Shape 22">
            <a:extLst>
              <a:ext uri="{FF2B5EF4-FFF2-40B4-BE49-F238E27FC236}">
                <a16:creationId xmlns:a16="http://schemas.microsoft.com/office/drawing/2014/main" id="{5036C625-EE3B-4B23-A3BA-37A045E9C245}"/>
              </a:ext>
            </a:extLst>
          </p:cNvPr>
          <p:cNvSpPr/>
          <p:nvPr/>
        </p:nvSpPr>
        <p:spPr>
          <a:xfrm>
            <a:off x="744792"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4" name="Freeform: Shape 23">
            <a:extLst>
              <a:ext uri="{FF2B5EF4-FFF2-40B4-BE49-F238E27FC236}">
                <a16:creationId xmlns:a16="http://schemas.microsoft.com/office/drawing/2014/main" id="{D9BBE5A3-6706-4FA6-814F-0220897614DD}"/>
              </a:ext>
            </a:extLst>
          </p:cNvPr>
          <p:cNvSpPr/>
          <p:nvPr/>
        </p:nvSpPr>
        <p:spPr>
          <a:xfrm>
            <a:off x="744792" y="3008432"/>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5" name="Freeform: Shape 24">
            <a:extLst>
              <a:ext uri="{FF2B5EF4-FFF2-40B4-BE49-F238E27FC236}">
                <a16:creationId xmlns:a16="http://schemas.microsoft.com/office/drawing/2014/main" id="{1E398767-9169-475A-9624-2D30F490846A}"/>
              </a:ext>
            </a:extLst>
          </p:cNvPr>
          <p:cNvSpPr/>
          <p:nvPr/>
        </p:nvSpPr>
        <p:spPr>
          <a:xfrm>
            <a:off x="744792"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29" name="Freeform: Shape 28">
            <a:extLst>
              <a:ext uri="{FF2B5EF4-FFF2-40B4-BE49-F238E27FC236}">
                <a16:creationId xmlns:a16="http://schemas.microsoft.com/office/drawing/2014/main" id="{117D1C7A-0980-4C3E-832B-B65000C57B8B}"/>
              </a:ext>
            </a:extLst>
          </p:cNvPr>
          <p:cNvSpPr/>
          <p:nvPr/>
        </p:nvSpPr>
        <p:spPr>
          <a:xfrm>
            <a:off x="1011318" y="2647358"/>
            <a:ext cx="4529087" cy="2541588"/>
          </a:xfrm>
          <a:custGeom>
            <a:avLst/>
            <a:gdLst>
              <a:gd name="connsiteX0" fmla="*/ 11708 w 3396814"/>
              <a:gd name="connsiteY0" fmla="*/ 226847 h 1906190"/>
              <a:gd name="connsiteX1" fmla="*/ 45834 w 3396814"/>
              <a:gd name="connsiteY1" fmla="*/ 184095 h 1906190"/>
              <a:gd name="connsiteX2" fmla="*/ 79960 w 3396814"/>
              <a:gd name="connsiteY2" fmla="*/ 163652 h 1906190"/>
              <a:gd name="connsiteX3" fmla="*/ 114087 w 3396814"/>
              <a:gd name="connsiteY3" fmla="*/ 164276 h 1906190"/>
              <a:gd name="connsiteX4" fmla="*/ 148221 w 3396814"/>
              <a:gd name="connsiteY4" fmla="*/ 183754 h 1906190"/>
              <a:gd name="connsiteX5" fmla="*/ 182348 w 3396814"/>
              <a:gd name="connsiteY5" fmla="*/ 219122 h 1906190"/>
              <a:gd name="connsiteX6" fmla="*/ 216474 w 3396814"/>
              <a:gd name="connsiteY6" fmla="*/ 266886 h 1906190"/>
              <a:gd name="connsiteX7" fmla="*/ 250600 w 3396814"/>
              <a:gd name="connsiteY7" fmla="*/ 323272 h 1906190"/>
              <a:gd name="connsiteX8" fmla="*/ 284727 w 3396814"/>
              <a:gd name="connsiteY8" fmla="*/ 384370 h 1906190"/>
              <a:gd name="connsiteX9" fmla="*/ 318853 w 3396814"/>
              <a:gd name="connsiteY9" fmla="*/ 446326 h 1906190"/>
              <a:gd name="connsiteX10" fmla="*/ 352988 w 3396814"/>
              <a:gd name="connsiteY10" fmla="*/ 505434 h 1906190"/>
              <a:gd name="connsiteX11" fmla="*/ 387114 w 3396814"/>
              <a:gd name="connsiteY11" fmla="*/ 558341 h 1906190"/>
              <a:gd name="connsiteX12" fmla="*/ 421240 w 3396814"/>
              <a:gd name="connsiteY12" fmla="*/ 602200 h 1906190"/>
              <a:gd name="connsiteX13" fmla="*/ 455367 w 3396814"/>
              <a:gd name="connsiteY13" fmla="*/ 634772 h 1906190"/>
              <a:gd name="connsiteX14" fmla="*/ 489493 w 3396814"/>
              <a:gd name="connsiteY14" fmla="*/ 654583 h 1906190"/>
              <a:gd name="connsiteX15" fmla="*/ 523619 w 3396814"/>
              <a:gd name="connsiteY15" fmla="*/ 660943 h 1906190"/>
              <a:gd name="connsiteX16" fmla="*/ 557754 w 3396814"/>
              <a:gd name="connsiteY16" fmla="*/ 653917 h 1906190"/>
              <a:gd name="connsiteX17" fmla="*/ 591880 w 3396814"/>
              <a:gd name="connsiteY17" fmla="*/ 634189 h 1906190"/>
              <a:gd name="connsiteX18" fmla="*/ 626007 w 3396814"/>
              <a:gd name="connsiteY18" fmla="*/ 602924 h 1906190"/>
              <a:gd name="connsiteX19" fmla="*/ 660133 w 3396814"/>
              <a:gd name="connsiteY19" fmla="*/ 561596 h 1906190"/>
              <a:gd name="connsiteX20" fmla="*/ 694259 w 3396814"/>
              <a:gd name="connsiteY20" fmla="*/ 511885 h 1906190"/>
              <a:gd name="connsiteX21" fmla="*/ 728386 w 3396814"/>
              <a:gd name="connsiteY21" fmla="*/ 455632 h 1906190"/>
              <a:gd name="connsiteX22" fmla="*/ 762520 w 3396814"/>
              <a:gd name="connsiteY22" fmla="*/ 394942 h 1906190"/>
              <a:gd name="connsiteX23" fmla="*/ 796647 w 3396814"/>
              <a:gd name="connsiteY23" fmla="*/ 332245 h 1906190"/>
              <a:gd name="connsiteX24" fmla="*/ 830773 w 3396814"/>
              <a:gd name="connsiteY24" fmla="*/ 270415 h 1906190"/>
              <a:gd name="connsiteX25" fmla="*/ 864899 w 3396814"/>
              <a:gd name="connsiteY25" fmla="*/ 212821 h 1906190"/>
              <a:gd name="connsiteX26" fmla="*/ 899026 w 3396814"/>
              <a:gd name="connsiteY26" fmla="*/ 163260 h 1906190"/>
              <a:gd name="connsiteX27" fmla="*/ 933160 w 3396814"/>
              <a:gd name="connsiteY27" fmla="*/ 125719 h 1906190"/>
              <a:gd name="connsiteX28" fmla="*/ 967287 w 3396814"/>
              <a:gd name="connsiteY28" fmla="*/ 104085 h 1906190"/>
              <a:gd name="connsiteX29" fmla="*/ 1001413 w 3396814"/>
              <a:gd name="connsiteY29" fmla="*/ 101754 h 1906190"/>
              <a:gd name="connsiteX30" fmla="*/ 1035539 w 3396814"/>
              <a:gd name="connsiteY30" fmla="*/ 121282 h 1906190"/>
              <a:gd name="connsiteX31" fmla="*/ 1069666 w 3396814"/>
              <a:gd name="connsiteY31" fmla="*/ 164101 h 1906190"/>
              <a:gd name="connsiteX32" fmla="*/ 1103792 w 3396814"/>
              <a:gd name="connsiteY32" fmla="*/ 230418 h 1906190"/>
              <a:gd name="connsiteX33" fmla="*/ 1137927 w 3396814"/>
              <a:gd name="connsiteY33" fmla="*/ 319185 h 1906190"/>
              <a:gd name="connsiteX34" fmla="*/ 1172053 w 3396814"/>
              <a:gd name="connsiteY34" fmla="*/ 428271 h 1906190"/>
              <a:gd name="connsiteX35" fmla="*/ 1206180 w 3396814"/>
              <a:gd name="connsiteY35" fmla="*/ 554645 h 1906190"/>
              <a:gd name="connsiteX36" fmla="*/ 1240306 w 3396814"/>
              <a:gd name="connsiteY36" fmla="*/ 694630 h 1906190"/>
              <a:gd name="connsiteX37" fmla="*/ 1274432 w 3396814"/>
              <a:gd name="connsiteY37" fmla="*/ 844054 h 1906190"/>
              <a:gd name="connsiteX38" fmla="*/ 1308558 w 3396814"/>
              <a:gd name="connsiteY38" fmla="*/ 998455 h 1906190"/>
              <a:gd name="connsiteX39" fmla="*/ 1342693 w 3396814"/>
              <a:gd name="connsiteY39" fmla="*/ 1153198 h 1906190"/>
              <a:gd name="connsiteX40" fmla="*/ 1376819 w 3396814"/>
              <a:gd name="connsiteY40" fmla="*/ 1303629 h 1906190"/>
              <a:gd name="connsiteX41" fmla="*/ 1410946 w 3396814"/>
              <a:gd name="connsiteY41" fmla="*/ 1445136 h 1906190"/>
              <a:gd name="connsiteX42" fmla="*/ 1445072 w 3396814"/>
              <a:gd name="connsiteY42" fmla="*/ 1573384 h 1906190"/>
              <a:gd name="connsiteX43" fmla="*/ 1479198 w 3396814"/>
              <a:gd name="connsiteY43" fmla="*/ 1684417 h 1906190"/>
              <a:gd name="connsiteX44" fmla="*/ 1513333 w 3396814"/>
              <a:gd name="connsiteY44" fmla="*/ 1774841 h 1906190"/>
              <a:gd name="connsiteX45" fmla="*/ 1547459 w 3396814"/>
              <a:gd name="connsiteY45" fmla="*/ 1841949 h 1906190"/>
              <a:gd name="connsiteX46" fmla="*/ 1581586 w 3396814"/>
              <a:gd name="connsiteY46" fmla="*/ 1883768 h 1906190"/>
              <a:gd name="connsiteX47" fmla="*/ 1615712 w 3396814"/>
              <a:gd name="connsiteY47" fmla="*/ 1899084 h 1906190"/>
              <a:gd name="connsiteX48" fmla="*/ 1649838 w 3396814"/>
              <a:gd name="connsiteY48" fmla="*/ 1887456 h 1906190"/>
              <a:gd name="connsiteX49" fmla="*/ 1683965 w 3396814"/>
              <a:gd name="connsiteY49" fmla="*/ 1849107 h 1906190"/>
              <a:gd name="connsiteX50" fmla="*/ 1718099 w 3396814"/>
              <a:gd name="connsiteY50" fmla="*/ 1784971 h 1906190"/>
              <a:gd name="connsiteX51" fmla="*/ 1752226 w 3396814"/>
              <a:gd name="connsiteY51" fmla="*/ 1696637 h 1906190"/>
              <a:gd name="connsiteX52" fmla="*/ 1786352 w 3396814"/>
              <a:gd name="connsiteY52" fmla="*/ 1586402 h 1906190"/>
              <a:gd name="connsiteX53" fmla="*/ 1820478 w 3396814"/>
              <a:gd name="connsiteY53" fmla="*/ 1457339 h 1906190"/>
              <a:gd name="connsiteX54" fmla="*/ 1854605 w 3396814"/>
              <a:gd name="connsiteY54" fmla="*/ 1313285 h 1906190"/>
              <a:gd name="connsiteX55" fmla="*/ 1888731 w 3396814"/>
              <a:gd name="connsiteY55" fmla="*/ 1158866 h 1906190"/>
              <a:gd name="connsiteX56" fmla="*/ 1922866 w 3396814"/>
              <a:gd name="connsiteY56" fmla="*/ 999371 h 1906190"/>
              <a:gd name="connsiteX57" fmla="*/ 1956992 w 3396814"/>
              <a:gd name="connsiteY57" fmla="*/ 840524 h 1906190"/>
              <a:gd name="connsiteX58" fmla="*/ 1991118 w 3396814"/>
              <a:gd name="connsiteY58" fmla="*/ 688245 h 1906190"/>
              <a:gd name="connsiteX59" fmla="*/ 2025245 w 3396814"/>
              <a:gd name="connsiteY59" fmla="*/ 548211 h 1906190"/>
              <a:gd name="connsiteX60" fmla="*/ 2059371 w 3396814"/>
              <a:gd name="connsiteY60" fmla="*/ 425540 h 1906190"/>
              <a:gd name="connsiteX61" fmla="*/ 2093497 w 3396814"/>
              <a:gd name="connsiteY61" fmla="*/ 324363 h 1906190"/>
              <a:gd name="connsiteX62" fmla="*/ 2127632 w 3396814"/>
              <a:gd name="connsiteY62" fmla="*/ 247557 h 1906190"/>
              <a:gd name="connsiteX63" fmla="*/ 2161758 w 3396814"/>
              <a:gd name="connsiteY63" fmla="*/ 196540 h 1906190"/>
              <a:gd name="connsiteX64" fmla="*/ 2195885 w 3396814"/>
              <a:gd name="connsiteY64" fmla="*/ 171201 h 1906190"/>
              <a:gd name="connsiteX65" fmla="*/ 2230011 w 3396814"/>
              <a:gd name="connsiteY65" fmla="*/ 169986 h 1906190"/>
              <a:gd name="connsiteX66" fmla="*/ 2264137 w 3396814"/>
              <a:gd name="connsiteY66" fmla="*/ 190047 h 1906190"/>
              <a:gd name="connsiteX67" fmla="*/ 2298264 w 3396814"/>
              <a:gd name="connsiteY67" fmla="*/ 227521 h 1906190"/>
              <a:gd name="connsiteX68" fmla="*/ 2332398 w 3396814"/>
              <a:gd name="connsiteY68" fmla="*/ 277906 h 1906190"/>
              <a:gd name="connsiteX69" fmla="*/ 2366525 w 3396814"/>
              <a:gd name="connsiteY69" fmla="*/ 336407 h 1906190"/>
              <a:gd name="connsiteX70" fmla="*/ 2400651 w 3396814"/>
              <a:gd name="connsiteY70" fmla="*/ 398288 h 1906190"/>
              <a:gd name="connsiteX71" fmla="*/ 2434777 w 3396814"/>
              <a:gd name="connsiteY71" fmla="*/ 459219 h 1906190"/>
              <a:gd name="connsiteX72" fmla="*/ 2468904 w 3396814"/>
              <a:gd name="connsiteY72" fmla="*/ 515531 h 1906190"/>
              <a:gd name="connsiteX73" fmla="*/ 2503038 w 3396814"/>
              <a:gd name="connsiteY73" fmla="*/ 564351 h 1906190"/>
              <a:gd name="connsiteX74" fmla="*/ 2537165 w 3396814"/>
              <a:gd name="connsiteY74" fmla="*/ 603657 h 1906190"/>
              <a:gd name="connsiteX75" fmla="*/ 2571291 w 3396814"/>
              <a:gd name="connsiteY75" fmla="*/ 632242 h 1906190"/>
              <a:gd name="connsiteX76" fmla="*/ 2605417 w 3396814"/>
              <a:gd name="connsiteY76" fmla="*/ 649547 h 1906190"/>
              <a:gd name="connsiteX77" fmla="*/ 2639544 w 3396814"/>
              <a:gd name="connsiteY77" fmla="*/ 655465 h 1906190"/>
              <a:gd name="connsiteX78" fmla="*/ 2673670 w 3396814"/>
              <a:gd name="connsiteY78" fmla="*/ 650096 h 1906190"/>
              <a:gd name="connsiteX79" fmla="*/ 2707805 w 3396814"/>
              <a:gd name="connsiteY79" fmla="*/ 633623 h 1906190"/>
              <a:gd name="connsiteX80" fmla="*/ 2741931 w 3396814"/>
              <a:gd name="connsiteY80" fmla="*/ 606237 h 1906190"/>
              <a:gd name="connsiteX81" fmla="*/ 2776057 w 3396814"/>
              <a:gd name="connsiteY81" fmla="*/ 568172 h 1906190"/>
              <a:gd name="connsiteX82" fmla="*/ 2810184 w 3396814"/>
              <a:gd name="connsiteY82" fmla="*/ 519909 h 1906190"/>
              <a:gd name="connsiteX83" fmla="*/ 2844310 w 3396814"/>
              <a:gd name="connsiteY83" fmla="*/ 462399 h 1906190"/>
              <a:gd name="connsiteX84" fmla="*/ 2878436 w 3396814"/>
              <a:gd name="connsiteY84" fmla="*/ 397247 h 1906190"/>
              <a:gd name="connsiteX85" fmla="*/ 2912571 w 3396814"/>
              <a:gd name="connsiteY85" fmla="*/ 326901 h 1906190"/>
              <a:gd name="connsiteX86" fmla="*/ 2946697 w 3396814"/>
              <a:gd name="connsiteY86" fmla="*/ 254641 h 1906190"/>
              <a:gd name="connsiteX87" fmla="*/ 2980824 w 3396814"/>
              <a:gd name="connsiteY87" fmla="*/ 184428 h 1906190"/>
              <a:gd name="connsiteX88" fmla="*/ 3014950 w 3396814"/>
              <a:gd name="connsiteY88" fmla="*/ 120691 h 1906190"/>
              <a:gd name="connsiteX89" fmla="*/ 3049076 w 3396814"/>
              <a:gd name="connsiteY89" fmla="*/ 67934 h 1906190"/>
              <a:gd name="connsiteX90" fmla="*/ 3083203 w 3396814"/>
              <a:gd name="connsiteY90" fmla="*/ 30401 h 1906190"/>
              <a:gd name="connsiteX91" fmla="*/ 3117337 w 3396814"/>
              <a:gd name="connsiteY91" fmla="*/ 11706 h 1906190"/>
              <a:gd name="connsiteX92" fmla="*/ 3151464 w 3396814"/>
              <a:gd name="connsiteY92" fmla="*/ 14544 h 1906190"/>
              <a:gd name="connsiteX93" fmla="*/ 3185590 w 3396814"/>
              <a:gd name="connsiteY93" fmla="*/ 40490 h 1906190"/>
              <a:gd name="connsiteX94" fmla="*/ 3219717 w 3396814"/>
              <a:gd name="connsiteY94" fmla="*/ 89885 h 1906190"/>
              <a:gd name="connsiteX95" fmla="*/ 3253843 w 3396814"/>
              <a:gd name="connsiteY95" fmla="*/ 161820 h 1906190"/>
              <a:gd name="connsiteX96" fmla="*/ 3287977 w 3396814"/>
              <a:gd name="connsiteY96" fmla="*/ 254241 h 1906190"/>
              <a:gd name="connsiteX97" fmla="*/ 3322104 w 3396814"/>
              <a:gd name="connsiteY97" fmla="*/ 364168 h 1906190"/>
              <a:gd name="connsiteX98" fmla="*/ 3356230 w 3396814"/>
              <a:gd name="connsiteY98" fmla="*/ 487954 h 1906190"/>
              <a:gd name="connsiteX99" fmla="*/ 3390356 w 3396814"/>
              <a:gd name="connsiteY99" fmla="*/ 621554 h 190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1906190">
                <a:moveTo>
                  <a:pt x="11708" y="226847"/>
                </a:moveTo>
                <a:lnTo>
                  <a:pt x="45834" y="184095"/>
                </a:lnTo>
                <a:lnTo>
                  <a:pt x="79960" y="163652"/>
                </a:lnTo>
                <a:lnTo>
                  <a:pt x="114087" y="164276"/>
                </a:lnTo>
                <a:lnTo>
                  <a:pt x="148221" y="183754"/>
                </a:lnTo>
                <a:lnTo>
                  <a:pt x="182348" y="219122"/>
                </a:lnTo>
                <a:lnTo>
                  <a:pt x="216474" y="266886"/>
                </a:lnTo>
                <a:lnTo>
                  <a:pt x="250600" y="323272"/>
                </a:lnTo>
                <a:lnTo>
                  <a:pt x="284727" y="384370"/>
                </a:lnTo>
                <a:lnTo>
                  <a:pt x="318853" y="446326"/>
                </a:lnTo>
                <a:lnTo>
                  <a:pt x="352988" y="505434"/>
                </a:lnTo>
                <a:lnTo>
                  <a:pt x="387114" y="558341"/>
                </a:lnTo>
                <a:lnTo>
                  <a:pt x="421240" y="602200"/>
                </a:lnTo>
                <a:lnTo>
                  <a:pt x="455367" y="634772"/>
                </a:lnTo>
                <a:lnTo>
                  <a:pt x="489493" y="654583"/>
                </a:lnTo>
                <a:lnTo>
                  <a:pt x="523619" y="660943"/>
                </a:lnTo>
                <a:lnTo>
                  <a:pt x="557754" y="653917"/>
                </a:lnTo>
                <a:lnTo>
                  <a:pt x="591880" y="634189"/>
                </a:lnTo>
                <a:lnTo>
                  <a:pt x="626007" y="602924"/>
                </a:lnTo>
                <a:lnTo>
                  <a:pt x="660133" y="561596"/>
                </a:lnTo>
                <a:lnTo>
                  <a:pt x="694259" y="511885"/>
                </a:lnTo>
                <a:lnTo>
                  <a:pt x="728386" y="455632"/>
                </a:lnTo>
                <a:lnTo>
                  <a:pt x="762520" y="394942"/>
                </a:lnTo>
                <a:lnTo>
                  <a:pt x="796647" y="332245"/>
                </a:lnTo>
                <a:lnTo>
                  <a:pt x="830773" y="270415"/>
                </a:lnTo>
                <a:lnTo>
                  <a:pt x="864899" y="212821"/>
                </a:lnTo>
                <a:lnTo>
                  <a:pt x="899026" y="163260"/>
                </a:lnTo>
                <a:lnTo>
                  <a:pt x="933160" y="125719"/>
                </a:lnTo>
                <a:lnTo>
                  <a:pt x="967287" y="104085"/>
                </a:lnTo>
                <a:lnTo>
                  <a:pt x="1001413" y="101754"/>
                </a:lnTo>
                <a:lnTo>
                  <a:pt x="1035539" y="121282"/>
                </a:lnTo>
                <a:lnTo>
                  <a:pt x="1069666" y="164101"/>
                </a:lnTo>
                <a:lnTo>
                  <a:pt x="1103792" y="230418"/>
                </a:lnTo>
                <a:lnTo>
                  <a:pt x="1137927" y="319185"/>
                </a:lnTo>
                <a:lnTo>
                  <a:pt x="1172053" y="428271"/>
                </a:lnTo>
                <a:lnTo>
                  <a:pt x="1206180" y="554645"/>
                </a:lnTo>
                <a:lnTo>
                  <a:pt x="1240306" y="694630"/>
                </a:lnTo>
                <a:lnTo>
                  <a:pt x="1274432" y="844054"/>
                </a:lnTo>
                <a:lnTo>
                  <a:pt x="1308558" y="998455"/>
                </a:lnTo>
                <a:lnTo>
                  <a:pt x="1342693" y="1153198"/>
                </a:lnTo>
                <a:lnTo>
                  <a:pt x="1376819" y="1303629"/>
                </a:lnTo>
                <a:lnTo>
                  <a:pt x="1410946" y="1445136"/>
                </a:lnTo>
                <a:lnTo>
                  <a:pt x="1445072" y="1573384"/>
                </a:lnTo>
                <a:lnTo>
                  <a:pt x="1479198" y="1684417"/>
                </a:lnTo>
                <a:lnTo>
                  <a:pt x="1513333" y="1774841"/>
                </a:lnTo>
                <a:lnTo>
                  <a:pt x="1547459" y="1841949"/>
                </a:lnTo>
                <a:lnTo>
                  <a:pt x="1581586" y="1883768"/>
                </a:lnTo>
                <a:lnTo>
                  <a:pt x="1615712" y="1899084"/>
                </a:lnTo>
                <a:lnTo>
                  <a:pt x="1649838" y="1887456"/>
                </a:lnTo>
                <a:lnTo>
                  <a:pt x="1683965" y="1849107"/>
                </a:lnTo>
                <a:lnTo>
                  <a:pt x="1718099" y="1784971"/>
                </a:lnTo>
                <a:lnTo>
                  <a:pt x="1752226" y="1696637"/>
                </a:lnTo>
                <a:lnTo>
                  <a:pt x="1786352" y="1586402"/>
                </a:lnTo>
                <a:lnTo>
                  <a:pt x="1820478" y="1457339"/>
                </a:lnTo>
                <a:lnTo>
                  <a:pt x="1854605" y="1313285"/>
                </a:lnTo>
                <a:lnTo>
                  <a:pt x="1888731" y="1158866"/>
                </a:lnTo>
                <a:lnTo>
                  <a:pt x="1922866" y="999371"/>
                </a:lnTo>
                <a:lnTo>
                  <a:pt x="1956992" y="840524"/>
                </a:lnTo>
                <a:lnTo>
                  <a:pt x="1991118" y="688245"/>
                </a:lnTo>
                <a:lnTo>
                  <a:pt x="2025245" y="548211"/>
                </a:lnTo>
                <a:lnTo>
                  <a:pt x="2059371" y="425540"/>
                </a:lnTo>
                <a:lnTo>
                  <a:pt x="2093497" y="324363"/>
                </a:lnTo>
                <a:lnTo>
                  <a:pt x="2127632" y="247557"/>
                </a:lnTo>
                <a:lnTo>
                  <a:pt x="2161758" y="196540"/>
                </a:lnTo>
                <a:lnTo>
                  <a:pt x="2195885" y="171201"/>
                </a:lnTo>
                <a:lnTo>
                  <a:pt x="2230011" y="169986"/>
                </a:lnTo>
                <a:lnTo>
                  <a:pt x="2264137" y="190047"/>
                </a:lnTo>
                <a:lnTo>
                  <a:pt x="2298264" y="227521"/>
                </a:lnTo>
                <a:lnTo>
                  <a:pt x="2332398" y="277906"/>
                </a:lnTo>
                <a:lnTo>
                  <a:pt x="2366525" y="336407"/>
                </a:lnTo>
                <a:lnTo>
                  <a:pt x="2400651" y="398288"/>
                </a:lnTo>
                <a:lnTo>
                  <a:pt x="2434777" y="459219"/>
                </a:lnTo>
                <a:lnTo>
                  <a:pt x="2468904" y="515531"/>
                </a:lnTo>
                <a:lnTo>
                  <a:pt x="2503038" y="564351"/>
                </a:lnTo>
                <a:lnTo>
                  <a:pt x="2537165" y="603657"/>
                </a:lnTo>
                <a:lnTo>
                  <a:pt x="2571291" y="632242"/>
                </a:lnTo>
                <a:lnTo>
                  <a:pt x="2605417" y="649547"/>
                </a:lnTo>
                <a:lnTo>
                  <a:pt x="2639544" y="655465"/>
                </a:lnTo>
                <a:lnTo>
                  <a:pt x="2673670" y="650096"/>
                </a:lnTo>
                <a:lnTo>
                  <a:pt x="2707805" y="633623"/>
                </a:lnTo>
                <a:lnTo>
                  <a:pt x="2741931" y="606237"/>
                </a:lnTo>
                <a:lnTo>
                  <a:pt x="2776057" y="568172"/>
                </a:lnTo>
                <a:lnTo>
                  <a:pt x="2810184" y="519909"/>
                </a:lnTo>
                <a:lnTo>
                  <a:pt x="2844310" y="462399"/>
                </a:lnTo>
                <a:lnTo>
                  <a:pt x="2878436" y="397247"/>
                </a:lnTo>
                <a:lnTo>
                  <a:pt x="2912571" y="326901"/>
                </a:lnTo>
                <a:lnTo>
                  <a:pt x="2946697" y="254641"/>
                </a:lnTo>
                <a:lnTo>
                  <a:pt x="2980824" y="184428"/>
                </a:lnTo>
                <a:lnTo>
                  <a:pt x="3014950" y="120691"/>
                </a:lnTo>
                <a:lnTo>
                  <a:pt x="3049076" y="67934"/>
                </a:lnTo>
                <a:lnTo>
                  <a:pt x="3083203" y="30401"/>
                </a:lnTo>
                <a:lnTo>
                  <a:pt x="3117337" y="11706"/>
                </a:lnTo>
                <a:lnTo>
                  <a:pt x="3151464" y="14544"/>
                </a:lnTo>
                <a:lnTo>
                  <a:pt x="3185590" y="40490"/>
                </a:lnTo>
                <a:lnTo>
                  <a:pt x="3219717" y="89885"/>
                </a:lnTo>
                <a:lnTo>
                  <a:pt x="3253843" y="161820"/>
                </a:lnTo>
                <a:lnTo>
                  <a:pt x="3287977" y="254241"/>
                </a:lnTo>
                <a:lnTo>
                  <a:pt x="3322104" y="364168"/>
                </a:lnTo>
                <a:lnTo>
                  <a:pt x="3356230" y="487954"/>
                </a:lnTo>
                <a:lnTo>
                  <a:pt x="3390356" y="621554"/>
                </a:lnTo>
              </a:path>
            </a:pathLst>
          </a:custGeom>
          <a:noFill/>
          <a:ln w="17859" cap="sq">
            <a:solidFill>
              <a:srgbClr val="D62728"/>
            </a:solidFill>
            <a:prstDash val="solid"/>
            <a:round/>
          </a:ln>
        </p:spPr>
        <p:txBody>
          <a:bodyPr rtlCol="0" anchor="ctr"/>
          <a:lstStyle/>
          <a:p>
            <a:endParaRPr lang="en-US" sz="2400"/>
          </a:p>
        </p:txBody>
      </p:sp>
      <p:sp>
        <p:nvSpPr>
          <p:cNvPr id="30" name="Freeform: Shape 29">
            <a:extLst>
              <a:ext uri="{FF2B5EF4-FFF2-40B4-BE49-F238E27FC236}">
                <a16:creationId xmlns:a16="http://schemas.microsoft.com/office/drawing/2014/main" id="{C040B658-4E44-408E-8F8F-D61E339AF14B}"/>
              </a:ext>
            </a:extLst>
          </p:cNvPr>
          <p:cNvSpPr/>
          <p:nvPr/>
        </p:nvSpPr>
        <p:spPr>
          <a:xfrm>
            <a:off x="793358"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1" name="Freeform: Shape 30">
            <a:extLst>
              <a:ext uri="{FF2B5EF4-FFF2-40B4-BE49-F238E27FC236}">
                <a16:creationId xmlns:a16="http://schemas.microsoft.com/office/drawing/2014/main" id="{D40F5F10-7FA3-4410-994C-86625F24467E}"/>
              </a:ext>
            </a:extLst>
          </p:cNvPr>
          <p:cNvSpPr/>
          <p:nvPr/>
        </p:nvSpPr>
        <p:spPr>
          <a:xfrm>
            <a:off x="57487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32" name="Freeform: Shape 31">
            <a:extLst>
              <a:ext uri="{FF2B5EF4-FFF2-40B4-BE49-F238E27FC236}">
                <a16:creationId xmlns:a16="http://schemas.microsoft.com/office/drawing/2014/main" id="{DFCFC946-AE7B-4062-A403-53547ABB3575}"/>
              </a:ext>
            </a:extLst>
          </p:cNvPr>
          <p:cNvSpPr/>
          <p:nvPr/>
        </p:nvSpPr>
        <p:spPr>
          <a:xfrm>
            <a:off x="793358"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33" name="Freeform: Shape 32">
            <a:extLst>
              <a:ext uri="{FF2B5EF4-FFF2-40B4-BE49-F238E27FC236}">
                <a16:creationId xmlns:a16="http://schemas.microsoft.com/office/drawing/2014/main" id="{48E0FC8A-2BB6-4908-A312-E5B18F3C0007}"/>
              </a:ext>
            </a:extLst>
          </p:cNvPr>
          <p:cNvSpPr/>
          <p:nvPr/>
        </p:nvSpPr>
        <p:spPr>
          <a:xfrm>
            <a:off x="793358"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0" name="Freeform: Shape 39">
            <a:extLst>
              <a:ext uri="{FF2B5EF4-FFF2-40B4-BE49-F238E27FC236}">
                <a16:creationId xmlns:a16="http://schemas.microsoft.com/office/drawing/2014/main" id="{6C1DBF94-F0DB-4926-9BA6-C40C0D88329B}"/>
              </a:ext>
            </a:extLst>
          </p:cNvPr>
          <p:cNvSpPr/>
          <p:nvPr/>
        </p:nvSpPr>
        <p:spPr>
          <a:xfrm>
            <a:off x="693035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1" name="Freeform: Shape 40">
            <a:extLst>
              <a:ext uri="{FF2B5EF4-FFF2-40B4-BE49-F238E27FC236}">
                <a16:creationId xmlns:a16="http://schemas.microsoft.com/office/drawing/2014/main" id="{D3092092-760F-4CFC-A685-75DAE01829EB}"/>
              </a:ext>
            </a:extLst>
          </p:cNvPr>
          <p:cNvSpPr/>
          <p:nvPr/>
        </p:nvSpPr>
        <p:spPr>
          <a:xfrm>
            <a:off x="7831323"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2" name="Freeform: Shape 41">
            <a:extLst>
              <a:ext uri="{FF2B5EF4-FFF2-40B4-BE49-F238E27FC236}">
                <a16:creationId xmlns:a16="http://schemas.microsoft.com/office/drawing/2014/main" id="{BE5C1ED6-3041-47AB-8551-F0330612A053}"/>
              </a:ext>
            </a:extLst>
          </p:cNvPr>
          <p:cNvSpPr/>
          <p:nvPr/>
        </p:nvSpPr>
        <p:spPr>
          <a:xfrm>
            <a:off x="8732300"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3" name="Freeform: Shape 42">
            <a:extLst>
              <a:ext uri="{FF2B5EF4-FFF2-40B4-BE49-F238E27FC236}">
                <a16:creationId xmlns:a16="http://schemas.microsoft.com/office/drawing/2014/main" id="{C8ADBC58-CAC9-4963-BF2F-F0FAD1AB084F}"/>
              </a:ext>
            </a:extLst>
          </p:cNvPr>
          <p:cNvSpPr/>
          <p:nvPr/>
        </p:nvSpPr>
        <p:spPr>
          <a:xfrm>
            <a:off x="9633278"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4" name="Freeform: Shape 43">
            <a:extLst>
              <a:ext uri="{FF2B5EF4-FFF2-40B4-BE49-F238E27FC236}">
                <a16:creationId xmlns:a16="http://schemas.microsoft.com/office/drawing/2014/main" id="{AB670949-7406-45CE-A3F1-48CCA1E9B64D}"/>
              </a:ext>
            </a:extLst>
          </p:cNvPr>
          <p:cNvSpPr/>
          <p:nvPr/>
        </p:nvSpPr>
        <p:spPr>
          <a:xfrm>
            <a:off x="10534244"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5" name="Freeform: Shape 44">
            <a:extLst>
              <a:ext uri="{FF2B5EF4-FFF2-40B4-BE49-F238E27FC236}">
                <a16:creationId xmlns:a16="http://schemas.microsoft.com/office/drawing/2014/main" id="{F73792A1-E77F-45AA-8217-0C6869F95DEA}"/>
              </a:ext>
            </a:extLst>
          </p:cNvPr>
          <p:cNvSpPr/>
          <p:nvPr/>
        </p:nvSpPr>
        <p:spPr>
          <a:xfrm>
            <a:off x="11435222" y="5767931"/>
            <a:ext cx="11101" cy="55493"/>
          </a:xfrm>
          <a:custGeom>
            <a:avLst/>
            <a:gdLst>
              <a:gd name="connsiteX0" fmla="*/ 6244 w 8325"/>
              <a:gd name="connsiteY0" fmla="*/ 6243 h 41619"/>
              <a:gd name="connsiteX1" fmla="*/ 6244 w 8325"/>
              <a:gd name="connsiteY1" fmla="*/ 42660 h 41619"/>
            </a:gdLst>
            <a:ahLst/>
            <a:cxnLst>
              <a:cxn ang="0">
                <a:pos x="connsiteX0" y="connsiteY0"/>
              </a:cxn>
              <a:cxn ang="0">
                <a:pos x="connsiteX1" y="connsiteY1"/>
              </a:cxn>
            </a:cxnLst>
            <a:rect l="l" t="t" r="r" b="b"/>
            <a:pathLst>
              <a:path w="8325" h="41619">
                <a:moveTo>
                  <a:pt x="6244" y="6243"/>
                </a:moveTo>
                <a:lnTo>
                  <a:pt x="6244" y="42660"/>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6" name="Freeform: Shape 45">
            <a:extLst>
              <a:ext uri="{FF2B5EF4-FFF2-40B4-BE49-F238E27FC236}">
                <a16:creationId xmlns:a16="http://schemas.microsoft.com/office/drawing/2014/main" id="{009FF844-5AC6-4D0D-93FC-48059162C6CF}"/>
              </a:ext>
            </a:extLst>
          </p:cNvPr>
          <p:cNvSpPr/>
          <p:nvPr/>
        </p:nvSpPr>
        <p:spPr>
          <a:xfrm>
            <a:off x="6656547" y="5176361"/>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48" name="Freeform: Shape 47">
            <a:extLst>
              <a:ext uri="{FF2B5EF4-FFF2-40B4-BE49-F238E27FC236}">
                <a16:creationId xmlns:a16="http://schemas.microsoft.com/office/drawing/2014/main" id="{E20E38EA-CC4F-4BBD-A5EB-0F3073C63C55}"/>
              </a:ext>
            </a:extLst>
          </p:cNvPr>
          <p:cNvSpPr/>
          <p:nvPr/>
        </p:nvSpPr>
        <p:spPr>
          <a:xfrm>
            <a:off x="6656547" y="4453719"/>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0" name="Freeform: Shape 49">
            <a:extLst>
              <a:ext uri="{FF2B5EF4-FFF2-40B4-BE49-F238E27FC236}">
                <a16:creationId xmlns:a16="http://schemas.microsoft.com/office/drawing/2014/main" id="{D98279E2-5E96-45DB-925F-484FDF103E83}"/>
              </a:ext>
            </a:extLst>
          </p:cNvPr>
          <p:cNvSpPr/>
          <p:nvPr/>
        </p:nvSpPr>
        <p:spPr>
          <a:xfrm>
            <a:off x="6656547" y="3731076"/>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1" name="Freeform: Shape 50">
            <a:extLst>
              <a:ext uri="{FF2B5EF4-FFF2-40B4-BE49-F238E27FC236}">
                <a16:creationId xmlns:a16="http://schemas.microsoft.com/office/drawing/2014/main" id="{FAC935EC-AE9E-4CFD-B31D-074B13B2CEFC}"/>
              </a:ext>
            </a:extLst>
          </p:cNvPr>
          <p:cNvSpPr/>
          <p:nvPr/>
        </p:nvSpPr>
        <p:spPr>
          <a:xfrm>
            <a:off x="6656547" y="3008443"/>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2" name="Freeform: Shape 51">
            <a:extLst>
              <a:ext uri="{FF2B5EF4-FFF2-40B4-BE49-F238E27FC236}">
                <a16:creationId xmlns:a16="http://schemas.microsoft.com/office/drawing/2014/main" id="{48C5E821-895B-447D-BB71-5D87B5B081C0}"/>
              </a:ext>
            </a:extLst>
          </p:cNvPr>
          <p:cNvSpPr/>
          <p:nvPr/>
        </p:nvSpPr>
        <p:spPr>
          <a:xfrm>
            <a:off x="6656547" y="2285800"/>
            <a:ext cx="55504" cy="11099"/>
          </a:xfrm>
          <a:custGeom>
            <a:avLst/>
            <a:gdLst>
              <a:gd name="connsiteX0" fmla="*/ 42668 w 41627"/>
              <a:gd name="connsiteY0" fmla="*/ 6243 h 8323"/>
              <a:gd name="connsiteX1" fmla="*/ 6244 w 41627"/>
              <a:gd name="connsiteY1" fmla="*/ 6243 h 8323"/>
            </a:gdLst>
            <a:ahLst/>
            <a:cxnLst>
              <a:cxn ang="0">
                <a:pos x="connsiteX0" y="connsiteY0"/>
              </a:cxn>
              <a:cxn ang="0">
                <a:pos x="connsiteX1" y="connsiteY1"/>
              </a:cxn>
            </a:cxnLst>
            <a:rect l="l" t="t" r="r" b="b"/>
            <a:pathLst>
              <a:path w="41627" h="8323">
                <a:moveTo>
                  <a:pt x="42668" y="6243"/>
                </a:moveTo>
                <a:lnTo>
                  <a:pt x="6244" y="6243"/>
                </a:lnTo>
              </a:path>
            </a:pathLst>
          </a:custGeom>
          <a:solidFill>
            <a:srgbClr val="000000"/>
          </a:solidFill>
          <a:ln w="9525" cap="flat">
            <a:solidFill>
              <a:srgbClr val="000000"/>
            </a:solidFill>
            <a:prstDash val="solid"/>
            <a:round/>
          </a:ln>
        </p:spPr>
        <p:txBody>
          <a:bodyPr rtlCol="0" anchor="ctr"/>
          <a:lstStyle/>
          <a:p>
            <a:endParaRPr lang="en-US" sz="2400"/>
          </a:p>
        </p:txBody>
      </p:sp>
      <p:sp>
        <p:nvSpPr>
          <p:cNvPr id="56" name="Freeform: Shape 55">
            <a:extLst>
              <a:ext uri="{FF2B5EF4-FFF2-40B4-BE49-F238E27FC236}">
                <a16:creationId xmlns:a16="http://schemas.microsoft.com/office/drawing/2014/main" id="{50217FD2-B1D4-4E16-8025-EF794B547A51}"/>
              </a:ext>
            </a:extLst>
          </p:cNvPr>
          <p:cNvSpPr/>
          <p:nvPr/>
        </p:nvSpPr>
        <p:spPr>
          <a:xfrm>
            <a:off x="6923071" y="2661922"/>
            <a:ext cx="4529087" cy="2519391"/>
          </a:xfrm>
          <a:custGeom>
            <a:avLst/>
            <a:gdLst>
              <a:gd name="connsiteX0" fmla="*/ 11708 w 3396814"/>
              <a:gd name="connsiteY0" fmla="*/ 169195 h 1889542"/>
              <a:gd name="connsiteX1" fmla="*/ 45836 w 3396814"/>
              <a:gd name="connsiteY1" fmla="*/ 136950 h 1889542"/>
              <a:gd name="connsiteX2" fmla="*/ 79964 w 3396814"/>
              <a:gd name="connsiteY2" fmla="*/ 134172 h 1889542"/>
              <a:gd name="connsiteX3" fmla="*/ 114091 w 3396814"/>
              <a:gd name="connsiteY3" fmla="*/ 146231 h 1889542"/>
              <a:gd name="connsiteX4" fmla="*/ 148219 w 3396814"/>
              <a:gd name="connsiteY4" fmla="*/ 165106 h 1889542"/>
              <a:gd name="connsiteX5" fmla="*/ 182347 w 3396814"/>
              <a:gd name="connsiteY5" fmla="*/ 199463 h 1889542"/>
              <a:gd name="connsiteX6" fmla="*/ 216475 w 3396814"/>
              <a:gd name="connsiteY6" fmla="*/ 241728 h 1889542"/>
              <a:gd name="connsiteX7" fmla="*/ 250603 w 3396814"/>
              <a:gd name="connsiteY7" fmla="*/ 304616 h 1889542"/>
              <a:gd name="connsiteX8" fmla="*/ 284726 w 3396814"/>
              <a:gd name="connsiteY8" fmla="*/ 363664 h 1889542"/>
              <a:gd name="connsiteX9" fmla="*/ 318860 w 3396814"/>
              <a:gd name="connsiteY9" fmla="*/ 422078 h 1889542"/>
              <a:gd name="connsiteX10" fmla="*/ 352985 w 3396814"/>
              <a:gd name="connsiteY10" fmla="*/ 480065 h 1889542"/>
              <a:gd name="connsiteX11" fmla="*/ 387109 w 3396814"/>
              <a:gd name="connsiteY11" fmla="*/ 547406 h 1889542"/>
              <a:gd name="connsiteX12" fmla="*/ 421244 w 3396814"/>
              <a:gd name="connsiteY12" fmla="*/ 603197 h 1889542"/>
              <a:gd name="connsiteX13" fmla="*/ 455368 w 3396814"/>
              <a:gd name="connsiteY13" fmla="*/ 634662 h 1889542"/>
              <a:gd name="connsiteX14" fmla="*/ 489492 w 3396814"/>
              <a:gd name="connsiteY14" fmla="*/ 659301 h 1889542"/>
              <a:gd name="connsiteX15" fmla="*/ 523627 w 3396814"/>
              <a:gd name="connsiteY15" fmla="*/ 669029 h 1889542"/>
              <a:gd name="connsiteX16" fmla="*/ 557751 w 3396814"/>
              <a:gd name="connsiteY16" fmla="*/ 646555 h 1889542"/>
              <a:gd name="connsiteX17" fmla="*/ 591875 w 3396814"/>
              <a:gd name="connsiteY17" fmla="*/ 619262 h 1889542"/>
              <a:gd name="connsiteX18" fmla="*/ 626010 w 3396814"/>
              <a:gd name="connsiteY18" fmla="*/ 590357 h 1889542"/>
              <a:gd name="connsiteX19" fmla="*/ 660134 w 3396814"/>
              <a:gd name="connsiteY19" fmla="*/ 553763 h 1889542"/>
              <a:gd name="connsiteX20" fmla="*/ 694258 w 3396814"/>
              <a:gd name="connsiteY20" fmla="*/ 515837 h 1889542"/>
              <a:gd name="connsiteX21" fmla="*/ 728393 w 3396814"/>
              <a:gd name="connsiteY21" fmla="*/ 454323 h 1889542"/>
              <a:gd name="connsiteX22" fmla="*/ 762517 w 3396814"/>
              <a:gd name="connsiteY22" fmla="*/ 390800 h 1889542"/>
              <a:gd name="connsiteX23" fmla="*/ 796652 w 3396814"/>
              <a:gd name="connsiteY23" fmla="*/ 336476 h 1889542"/>
              <a:gd name="connsiteX24" fmla="*/ 830776 w 3396814"/>
              <a:gd name="connsiteY24" fmla="*/ 286615 h 1889542"/>
              <a:gd name="connsiteX25" fmla="*/ 864900 w 3396814"/>
              <a:gd name="connsiteY25" fmla="*/ 236776 h 1889542"/>
              <a:gd name="connsiteX26" fmla="*/ 899035 w 3396814"/>
              <a:gd name="connsiteY26" fmla="*/ 175261 h 1889542"/>
              <a:gd name="connsiteX27" fmla="*/ 933159 w 3396814"/>
              <a:gd name="connsiteY27" fmla="*/ 119824 h 1889542"/>
              <a:gd name="connsiteX28" fmla="*/ 967284 w 3396814"/>
              <a:gd name="connsiteY28" fmla="*/ 80722 h 1889542"/>
              <a:gd name="connsiteX29" fmla="*/ 1001418 w 3396814"/>
              <a:gd name="connsiteY29" fmla="*/ 73074 h 1889542"/>
              <a:gd name="connsiteX30" fmla="*/ 1035542 w 3396814"/>
              <a:gd name="connsiteY30" fmla="*/ 101074 h 1889542"/>
              <a:gd name="connsiteX31" fmla="*/ 1069667 w 3396814"/>
              <a:gd name="connsiteY31" fmla="*/ 145181 h 1889542"/>
              <a:gd name="connsiteX32" fmla="*/ 1103801 w 3396814"/>
              <a:gd name="connsiteY32" fmla="*/ 222874 h 1889542"/>
              <a:gd name="connsiteX33" fmla="*/ 1137926 w 3396814"/>
              <a:gd name="connsiteY33" fmla="*/ 308185 h 1889542"/>
              <a:gd name="connsiteX34" fmla="*/ 1172050 w 3396814"/>
              <a:gd name="connsiteY34" fmla="*/ 423586 h 1889542"/>
              <a:gd name="connsiteX35" fmla="*/ 1206185 w 3396814"/>
              <a:gd name="connsiteY35" fmla="*/ 556416 h 1889542"/>
              <a:gd name="connsiteX36" fmla="*/ 1240309 w 3396814"/>
              <a:gd name="connsiteY36" fmla="*/ 681245 h 1889542"/>
              <a:gd name="connsiteX37" fmla="*/ 1274433 w 3396814"/>
              <a:gd name="connsiteY37" fmla="*/ 824865 h 1889542"/>
              <a:gd name="connsiteX38" fmla="*/ 1308568 w 3396814"/>
              <a:gd name="connsiteY38" fmla="*/ 969400 h 1889542"/>
              <a:gd name="connsiteX39" fmla="*/ 1342692 w 3396814"/>
              <a:gd name="connsiteY39" fmla="*/ 1128763 h 1889542"/>
              <a:gd name="connsiteX40" fmla="*/ 1376816 w 3396814"/>
              <a:gd name="connsiteY40" fmla="*/ 1291954 h 1889542"/>
              <a:gd name="connsiteX41" fmla="*/ 1410951 w 3396814"/>
              <a:gd name="connsiteY41" fmla="*/ 1426053 h 1889542"/>
              <a:gd name="connsiteX42" fmla="*/ 1445075 w 3396814"/>
              <a:gd name="connsiteY42" fmla="*/ 1547750 h 1889542"/>
              <a:gd name="connsiteX43" fmla="*/ 1479199 w 3396814"/>
              <a:gd name="connsiteY43" fmla="*/ 1668874 h 1889542"/>
              <a:gd name="connsiteX44" fmla="*/ 1513334 w 3396814"/>
              <a:gd name="connsiteY44" fmla="*/ 1759125 h 1889542"/>
              <a:gd name="connsiteX45" fmla="*/ 1547458 w 3396814"/>
              <a:gd name="connsiteY45" fmla="*/ 1818943 h 1889542"/>
              <a:gd name="connsiteX46" fmla="*/ 1581583 w 3396814"/>
              <a:gd name="connsiteY46" fmla="*/ 1869333 h 1889542"/>
              <a:gd name="connsiteX47" fmla="*/ 1615717 w 3396814"/>
              <a:gd name="connsiteY47" fmla="*/ 1879655 h 1889542"/>
              <a:gd name="connsiteX48" fmla="*/ 1649841 w 3396814"/>
              <a:gd name="connsiteY48" fmla="*/ 1865401 h 1889542"/>
              <a:gd name="connsiteX49" fmla="*/ 1683966 w 3396814"/>
              <a:gd name="connsiteY49" fmla="*/ 1812492 h 1889542"/>
              <a:gd name="connsiteX50" fmla="*/ 1718100 w 3396814"/>
              <a:gd name="connsiteY50" fmla="*/ 1753136 h 1889542"/>
              <a:gd name="connsiteX51" fmla="*/ 1752225 w 3396814"/>
              <a:gd name="connsiteY51" fmla="*/ 1682422 h 1889542"/>
              <a:gd name="connsiteX52" fmla="*/ 1786349 w 3396814"/>
              <a:gd name="connsiteY52" fmla="*/ 1588423 h 1889542"/>
              <a:gd name="connsiteX53" fmla="*/ 1820484 w 3396814"/>
              <a:gd name="connsiteY53" fmla="*/ 1459224 h 1889542"/>
              <a:gd name="connsiteX54" fmla="*/ 1854608 w 3396814"/>
              <a:gd name="connsiteY54" fmla="*/ 1309050 h 1889542"/>
              <a:gd name="connsiteX55" fmla="*/ 1888732 w 3396814"/>
              <a:gd name="connsiteY55" fmla="*/ 1149895 h 1889542"/>
              <a:gd name="connsiteX56" fmla="*/ 1922867 w 3396814"/>
              <a:gd name="connsiteY56" fmla="*/ 1004257 h 1889542"/>
              <a:gd name="connsiteX57" fmla="*/ 1956991 w 3396814"/>
              <a:gd name="connsiteY57" fmla="*/ 841200 h 1889542"/>
              <a:gd name="connsiteX58" fmla="*/ 1991115 w 3396814"/>
              <a:gd name="connsiteY58" fmla="*/ 683794 h 1889542"/>
              <a:gd name="connsiteX59" fmla="*/ 2025250 w 3396814"/>
              <a:gd name="connsiteY59" fmla="*/ 542390 h 1889542"/>
              <a:gd name="connsiteX60" fmla="*/ 2059374 w 3396814"/>
              <a:gd name="connsiteY60" fmla="*/ 413473 h 1889542"/>
              <a:gd name="connsiteX61" fmla="*/ 2093499 w 3396814"/>
              <a:gd name="connsiteY61" fmla="*/ 311358 h 1889542"/>
              <a:gd name="connsiteX62" fmla="*/ 2127633 w 3396814"/>
              <a:gd name="connsiteY62" fmla="*/ 226589 h 1889542"/>
              <a:gd name="connsiteX63" fmla="*/ 2161757 w 3396814"/>
              <a:gd name="connsiteY63" fmla="*/ 179122 h 1889542"/>
              <a:gd name="connsiteX64" fmla="*/ 2195882 w 3396814"/>
              <a:gd name="connsiteY64" fmla="*/ 154680 h 1889542"/>
              <a:gd name="connsiteX65" fmla="*/ 2230016 w 3396814"/>
              <a:gd name="connsiteY65" fmla="*/ 153161 h 1889542"/>
              <a:gd name="connsiteX66" fmla="*/ 2264141 w 3396814"/>
              <a:gd name="connsiteY66" fmla="*/ 168176 h 1889542"/>
              <a:gd name="connsiteX67" fmla="*/ 2298265 w 3396814"/>
              <a:gd name="connsiteY67" fmla="*/ 205092 h 1889542"/>
              <a:gd name="connsiteX68" fmla="*/ 2332399 w 3396814"/>
              <a:gd name="connsiteY68" fmla="*/ 252966 h 1889542"/>
              <a:gd name="connsiteX69" fmla="*/ 2366524 w 3396814"/>
              <a:gd name="connsiteY69" fmla="*/ 317445 h 1889542"/>
              <a:gd name="connsiteX70" fmla="*/ 2400648 w 3396814"/>
              <a:gd name="connsiteY70" fmla="*/ 383205 h 1889542"/>
              <a:gd name="connsiteX71" fmla="*/ 2434782 w 3396814"/>
              <a:gd name="connsiteY71" fmla="*/ 442211 h 1889542"/>
              <a:gd name="connsiteX72" fmla="*/ 2468907 w 3396814"/>
              <a:gd name="connsiteY72" fmla="*/ 490043 h 1889542"/>
              <a:gd name="connsiteX73" fmla="*/ 2503031 w 3396814"/>
              <a:gd name="connsiteY73" fmla="*/ 540299 h 1889542"/>
              <a:gd name="connsiteX74" fmla="*/ 2537166 w 3396814"/>
              <a:gd name="connsiteY74" fmla="*/ 590347 h 1889542"/>
              <a:gd name="connsiteX75" fmla="*/ 2571290 w 3396814"/>
              <a:gd name="connsiteY75" fmla="*/ 628377 h 1889542"/>
              <a:gd name="connsiteX76" fmla="*/ 2605414 w 3396814"/>
              <a:gd name="connsiteY76" fmla="*/ 633965 h 1889542"/>
              <a:gd name="connsiteX77" fmla="*/ 2639549 w 3396814"/>
              <a:gd name="connsiteY77" fmla="*/ 632164 h 1889542"/>
              <a:gd name="connsiteX78" fmla="*/ 2673673 w 3396814"/>
              <a:gd name="connsiteY78" fmla="*/ 625183 h 1889542"/>
              <a:gd name="connsiteX79" fmla="*/ 2707808 w 3396814"/>
              <a:gd name="connsiteY79" fmla="*/ 613269 h 1889542"/>
              <a:gd name="connsiteX80" fmla="*/ 2741932 w 3396814"/>
              <a:gd name="connsiteY80" fmla="*/ 592365 h 1889542"/>
              <a:gd name="connsiteX81" fmla="*/ 2776056 w 3396814"/>
              <a:gd name="connsiteY81" fmla="*/ 565448 h 1889542"/>
              <a:gd name="connsiteX82" fmla="*/ 2810181 w 3396814"/>
              <a:gd name="connsiteY82" fmla="*/ 535305 h 1889542"/>
              <a:gd name="connsiteX83" fmla="*/ 2844315 w 3396814"/>
              <a:gd name="connsiteY83" fmla="*/ 488160 h 1889542"/>
              <a:gd name="connsiteX84" fmla="*/ 2878439 w 3396814"/>
              <a:gd name="connsiteY84" fmla="*/ 420777 h 1889542"/>
              <a:gd name="connsiteX85" fmla="*/ 2912574 w 3396814"/>
              <a:gd name="connsiteY85" fmla="*/ 350013 h 1889542"/>
              <a:gd name="connsiteX86" fmla="*/ 2946698 w 3396814"/>
              <a:gd name="connsiteY86" fmla="*/ 260925 h 1889542"/>
              <a:gd name="connsiteX87" fmla="*/ 2980823 w 3396814"/>
              <a:gd name="connsiteY87" fmla="*/ 179954 h 1889542"/>
              <a:gd name="connsiteX88" fmla="*/ 3014957 w 3396814"/>
              <a:gd name="connsiteY88" fmla="*/ 112207 h 1889542"/>
              <a:gd name="connsiteX89" fmla="*/ 3049082 w 3396814"/>
              <a:gd name="connsiteY89" fmla="*/ 63262 h 1889542"/>
              <a:gd name="connsiteX90" fmla="*/ 3083206 w 3396814"/>
              <a:gd name="connsiteY90" fmla="*/ 23557 h 1889542"/>
              <a:gd name="connsiteX91" fmla="*/ 3117340 w 3396814"/>
              <a:gd name="connsiteY91" fmla="*/ 11706 h 1889542"/>
              <a:gd name="connsiteX92" fmla="*/ 3151465 w 3396814"/>
              <a:gd name="connsiteY92" fmla="*/ 14588 h 1889542"/>
              <a:gd name="connsiteX93" fmla="*/ 3185589 w 3396814"/>
              <a:gd name="connsiteY93" fmla="*/ 28593 h 1889542"/>
              <a:gd name="connsiteX94" fmla="*/ 3219724 w 3396814"/>
              <a:gd name="connsiteY94" fmla="*/ 63699 h 1889542"/>
              <a:gd name="connsiteX95" fmla="*/ 3253848 w 3396814"/>
              <a:gd name="connsiteY95" fmla="*/ 134443 h 1889542"/>
              <a:gd name="connsiteX96" fmla="*/ 3287972 w 3396814"/>
              <a:gd name="connsiteY96" fmla="*/ 237077 h 1889542"/>
              <a:gd name="connsiteX97" fmla="*/ 3322107 w 3396814"/>
              <a:gd name="connsiteY97" fmla="*/ 365516 h 1889542"/>
              <a:gd name="connsiteX98" fmla="*/ 3356231 w 3396814"/>
              <a:gd name="connsiteY98" fmla="*/ 487681 h 1889542"/>
              <a:gd name="connsiteX99" fmla="*/ 3390355 w 3396814"/>
              <a:gd name="connsiteY99" fmla="*/ 623653 h 188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96814" h="1889542">
                <a:moveTo>
                  <a:pt x="11708" y="169195"/>
                </a:moveTo>
                <a:lnTo>
                  <a:pt x="45836" y="136950"/>
                </a:lnTo>
                <a:lnTo>
                  <a:pt x="79964" y="134172"/>
                </a:lnTo>
                <a:lnTo>
                  <a:pt x="114091" y="146231"/>
                </a:lnTo>
                <a:lnTo>
                  <a:pt x="148219" y="165106"/>
                </a:lnTo>
                <a:lnTo>
                  <a:pt x="182347" y="199463"/>
                </a:lnTo>
                <a:lnTo>
                  <a:pt x="216475" y="241728"/>
                </a:lnTo>
                <a:lnTo>
                  <a:pt x="250603" y="304616"/>
                </a:lnTo>
                <a:lnTo>
                  <a:pt x="284726" y="363664"/>
                </a:lnTo>
                <a:lnTo>
                  <a:pt x="318860" y="422078"/>
                </a:lnTo>
                <a:lnTo>
                  <a:pt x="352985" y="480065"/>
                </a:lnTo>
                <a:lnTo>
                  <a:pt x="387109" y="547406"/>
                </a:lnTo>
                <a:lnTo>
                  <a:pt x="421244" y="603197"/>
                </a:lnTo>
                <a:lnTo>
                  <a:pt x="455368" y="634662"/>
                </a:lnTo>
                <a:lnTo>
                  <a:pt x="489492" y="659301"/>
                </a:lnTo>
                <a:lnTo>
                  <a:pt x="523627" y="669029"/>
                </a:lnTo>
                <a:lnTo>
                  <a:pt x="557751" y="646555"/>
                </a:lnTo>
                <a:lnTo>
                  <a:pt x="591875" y="619262"/>
                </a:lnTo>
                <a:lnTo>
                  <a:pt x="626010" y="590357"/>
                </a:lnTo>
                <a:lnTo>
                  <a:pt x="660134" y="553763"/>
                </a:lnTo>
                <a:lnTo>
                  <a:pt x="694258" y="515837"/>
                </a:lnTo>
                <a:lnTo>
                  <a:pt x="728393" y="454323"/>
                </a:lnTo>
                <a:lnTo>
                  <a:pt x="762517" y="390800"/>
                </a:lnTo>
                <a:lnTo>
                  <a:pt x="796652" y="336476"/>
                </a:lnTo>
                <a:lnTo>
                  <a:pt x="830776" y="286615"/>
                </a:lnTo>
                <a:lnTo>
                  <a:pt x="864900" y="236776"/>
                </a:lnTo>
                <a:lnTo>
                  <a:pt x="899035" y="175261"/>
                </a:lnTo>
                <a:lnTo>
                  <a:pt x="933159" y="119824"/>
                </a:lnTo>
                <a:lnTo>
                  <a:pt x="967284" y="80722"/>
                </a:lnTo>
                <a:lnTo>
                  <a:pt x="1001418" y="73074"/>
                </a:lnTo>
                <a:lnTo>
                  <a:pt x="1035542" y="101074"/>
                </a:lnTo>
                <a:lnTo>
                  <a:pt x="1069667" y="145181"/>
                </a:lnTo>
                <a:lnTo>
                  <a:pt x="1103801" y="222874"/>
                </a:lnTo>
                <a:lnTo>
                  <a:pt x="1137926" y="308185"/>
                </a:lnTo>
                <a:lnTo>
                  <a:pt x="1172050" y="423586"/>
                </a:lnTo>
                <a:lnTo>
                  <a:pt x="1206185" y="556416"/>
                </a:lnTo>
                <a:lnTo>
                  <a:pt x="1240309" y="681245"/>
                </a:lnTo>
                <a:lnTo>
                  <a:pt x="1274433" y="824865"/>
                </a:lnTo>
                <a:lnTo>
                  <a:pt x="1308568" y="969400"/>
                </a:lnTo>
                <a:lnTo>
                  <a:pt x="1342692" y="1128763"/>
                </a:lnTo>
                <a:lnTo>
                  <a:pt x="1376816" y="1291954"/>
                </a:lnTo>
                <a:lnTo>
                  <a:pt x="1410951" y="1426053"/>
                </a:lnTo>
                <a:lnTo>
                  <a:pt x="1445075" y="1547750"/>
                </a:lnTo>
                <a:lnTo>
                  <a:pt x="1479199" y="1668874"/>
                </a:lnTo>
                <a:lnTo>
                  <a:pt x="1513334" y="1759125"/>
                </a:lnTo>
                <a:lnTo>
                  <a:pt x="1547458" y="1818943"/>
                </a:lnTo>
                <a:lnTo>
                  <a:pt x="1581583" y="1869333"/>
                </a:lnTo>
                <a:lnTo>
                  <a:pt x="1615717" y="1879655"/>
                </a:lnTo>
                <a:lnTo>
                  <a:pt x="1649841" y="1865401"/>
                </a:lnTo>
                <a:lnTo>
                  <a:pt x="1683966" y="1812492"/>
                </a:lnTo>
                <a:lnTo>
                  <a:pt x="1718100" y="1753136"/>
                </a:lnTo>
                <a:lnTo>
                  <a:pt x="1752225" y="1682422"/>
                </a:lnTo>
                <a:lnTo>
                  <a:pt x="1786349" y="1588423"/>
                </a:lnTo>
                <a:lnTo>
                  <a:pt x="1820484" y="1459224"/>
                </a:lnTo>
                <a:lnTo>
                  <a:pt x="1854608" y="1309050"/>
                </a:lnTo>
                <a:lnTo>
                  <a:pt x="1888732" y="1149895"/>
                </a:lnTo>
                <a:lnTo>
                  <a:pt x="1922867" y="1004257"/>
                </a:lnTo>
                <a:lnTo>
                  <a:pt x="1956991" y="841200"/>
                </a:lnTo>
                <a:lnTo>
                  <a:pt x="1991115" y="683794"/>
                </a:lnTo>
                <a:lnTo>
                  <a:pt x="2025250" y="542390"/>
                </a:lnTo>
                <a:lnTo>
                  <a:pt x="2059374" y="413473"/>
                </a:lnTo>
                <a:lnTo>
                  <a:pt x="2093499" y="311358"/>
                </a:lnTo>
                <a:lnTo>
                  <a:pt x="2127633" y="226589"/>
                </a:lnTo>
                <a:lnTo>
                  <a:pt x="2161757" y="179122"/>
                </a:lnTo>
                <a:lnTo>
                  <a:pt x="2195882" y="154680"/>
                </a:lnTo>
                <a:lnTo>
                  <a:pt x="2230016" y="153161"/>
                </a:lnTo>
                <a:lnTo>
                  <a:pt x="2264141" y="168176"/>
                </a:lnTo>
                <a:lnTo>
                  <a:pt x="2298265" y="205092"/>
                </a:lnTo>
                <a:lnTo>
                  <a:pt x="2332399" y="252966"/>
                </a:lnTo>
                <a:lnTo>
                  <a:pt x="2366524" y="317445"/>
                </a:lnTo>
                <a:lnTo>
                  <a:pt x="2400648" y="383205"/>
                </a:lnTo>
                <a:lnTo>
                  <a:pt x="2434782" y="442211"/>
                </a:lnTo>
                <a:lnTo>
                  <a:pt x="2468907" y="490043"/>
                </a:lnTo>
                <a:lnTo>
                  <a:pt x="2503031" y="540299"/>
                </a:lnTo>
                <a:lnTo>
                  <a:pt x="2537166" y="590347"/>
                </a:lnTo>
                <a:lnTo>
                  <a:pt x="2571290" y="628377"/>
                </a:lnTo>
                <a:lnTo>
                  <a:pt x="2605414" y="633965"/>
                </a:lnTo>
                <a:lnTo>
                  <a:pt x="2639549" y="632164"/>
                </a:lnTo>
                <a:lnTo>
                  <a:pt x="2673673" y="625183"/>
                </a:lnTo>
                <a:lnTo>
                  <a:pt x="2707808" y="613269"/>
                </a:lnTo>
                <a:lnTo>
                  <a:pt x="2741932" y="592365"/>
                </a:lnTo>
                <a:lnTo>
                  <a:pt x="2776056" y="565448"/>
                </a:lnTo>
                <a:lnTo>
                  <a:pt x="2810181" y="535305"/>
                </a:lnTo>
                <a:lnTo>
                  <a:pt x="2844315" y="488160"/>
                </a:lnTo>
                <a:lnTo>
                  <a:pt x="2878439" y="420777"/>
                </a:lnTo>
                <a:lnTo>
                  <a:pt x="2912574" y="350013"/>
                </a:lnTo>
                <a:lnTo>
                  <a:pt x="2946698" y="260925"/>
                </a:lnTo>
                <a:lnTo>
                  <a:pt x="2980823" y="179954"/>
                </a:lnTo>
                <a:lnTo>
                  <a:pt x="3014957" y="112207"/>
                </a:lnTo>
                <a:lnTo>
                  <a:pt x="3049082" y="63262"/>
                </a:lnTo>
                <a:lnTo>
                  <a:pt x="3083206" y="23557"/>
                </a:lnTo>
                <a:lnTo>
                  <a:pt x="3117340" y="11706"/>
                </a:lnTo>
                <a:lnTo>
                  <a:pt x="3151465" y="14588"/>
                </a:lnTo>
                <a:lnTo>
                  <a:pt x="3185589" y="28593"/>
                </a:lnTo>
                <a:lnTo>
                  <a:pt x="3219724" y="63699"/>
                </a:lnTo>
                <a:lnTo>
                  <a:pt x="3253848" y="134443"/>
                </a:lnTo>
                <a:lnTo>
                  <a:pt x="3287972" y="237077"/>
                </a:lnTo>
                <a:lnTo>
                  <a:pt x="3322107" y="365516"/>
                </a:lnTo>
                <a:lnTo>
                  <a:pt x="3356231" y="487681"/>
                </a:lnTo>
                <a:lnTo>
                  <a:pt x="3390355" y="623653"/>
                </a:lnTo>
              </a:path>
            </a:pathLst>
          </a:custGeom>
          <a:noFill/>
          <a:ln w="17860" cap="sq">
            <a:solidFill>
              <a:srgbClr val="D62728"/>
            </a:solidFill>
            <a:prstDash val="solid"/>
            <a:round/>
          </a:ln>
        </p:spPr>
        <p:txBody>
          <a:bodyPr rtlCol="0" anchor="ctr"/>
          <a:lstStyle/>
          <a:p>
            <a:endParaRPr lang="en-US" sz="2400"/>
          </a:p>
        </p:txBody>
      </p:sp>
      <p:sp>
        <p:nvSpPr>
          <p:cNvPr id="57" name="Freeform: Shape 56">
            <a:extLst>
              <a:ext uri="{FF2B5EF4-FFF2-40B4-BE49-F238E27FC236}">
                <a16:creationId xmlns:a16="http://schemas.microsoft.com/office/drawing/2014/main" id="{C4DF59B3-672F-40DC-865B-5938D46FBE46}"/>
              </a:ext>
            </a:extLst>
          </p:cNvPr>
          <p:cNvSpPr/>
          <p:nvPr/>
        </p:nvSpPr>
        <p:spPr>
          <a:xfrm>
            <a:off x="6705112"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8" name="Freeform: Shape 57">
            <a:extLst>
              <a:ext uri="{FF2B5EF4-FFF2-40B4-BE49-F238E27FC236}">
                <a16:creationId xmlns:a16="http://schemas.microsoft.com/office/drawing/2014/main" id="{5509BE1A-69A1-4AD4-B671-86BF60B63B93}"/>
              </a:ext>
            </a:extLst>
          </p:cNvPr>
          <p:cNvSpPr/>
          <p:nvPr/>
        </p:nvSpPr>
        <p:spPr>
          <a:xfrm>
            <a:off x="11660467" y="2076080"/>
            <a:ext cx="11101" cy="3706944"/>
          </a:xfrm>
          <a:custGeom>
            <a:avLst/>
            <a:gdLst>
              <a:gd name="connsiteX0" fmla="*/ 6244 w 8325"/>
              <a:gd name="connsiteY0" fmla="*/ 2775131 h 2780208"/>
              <a:gd name="connsiteX1" fmla="*/ 6244 w 8325"/>
              <a:gd name="connsiteY1" fmla="*/ 6243 h 2780208"/>
            </a:gdLst>
            <a:ahLst/>
            <a:cxnLst>
              <a:cxn ang="0">
                <a:pos x="connsiteX0" y="connsiteY0"/>
              </a:cxn>
              <a:cxn ang="0">
                <a:pos x="connsiteX1" y="connsiteY1"/>
              </a:cxn>
            </a:cxnLst>
            <a:rect l="l" t="t" r="r" b="b"/>
            <a:pathLst>
              <a:path w="8325" h="2780208">
                <a:moveTo>
                  <a:pt x="6244" y="2775131"/>
                </a:moveTo>
                <a:lnTo>
                  <a:pt x="6244" y="6243"/>
                </a:lnTo>
              </a:path>
            </a:pathLst>
          </a:custGeom>
          <a:noFill/>
          <a:ln w="9525" cap="sq">
            <a:solidFill>
              <a:srgbClr val="000000"/>
            </a:solidFill>
            <a:prstDash val="solid"/>
            <a:miter/>
          </a:ln>
        </p:spPr>
        <p:txBody>
          <a:bodyPr rtlCol="0" anchor="ctr"/>
          <a:lstStyle/>
          <a:p>
            <a:endParaRPr lang="en-US" sz="2400"/>
          </a:p>
        </p:txBody>
      </p:sp>
      <p:sp>
        <p:nvSpPr>
          <p:cNvPr id="59" name="Freeform: Shape 58">
            <a:extLst>
              <a:ext uri="{FF2B5EF4-FFF2-40B4-BE49-F238E27FC236}">
                <a16:creationId xmlns:a16="http://schemas.microsoft.com/office/drawing/2014/main" id="{AE849EBF-E9B6-49F2-8D26-8DBC2BE9EBF6}"/>
              </a:ext>
            </a:extLst>
          </p:cNvPr>
          <p:cNvSpPr/>
          <p:nvPr/>
        </p:nvSpPr>
        <p:spPr>
          <a:xfrm>
            <a:off x="6705112" y="5767931"/>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60" name="Freeform: Shape 59">
            <a:extLst>
              <a:ext uri="{FF2B5EF4-FFF2-40B4-BE49-F238E27FC236}">
                <a16:creationId xmlns:a16="http://schemas.microsoft.com/office/drawing/2014/main" id="{06F4D7B0-A04C-4E43-A23D-92984B5D77BF}"/>
              </a:ext>
            </a:extLst>
          </p:cNvPr>
          <p:cNvSpPr/>
          <p:nvPr/>
        </p:nvSpPr>
        <p:spPr>
          <a:xfrm>
            <a:off x="6705112" y="2076080"/>
            <a:ext cx="4962013" cy="11099"/>
          </a:xfrm>
          <a:custGeom>
            <a:avLst/>
            <a:gdLst>
              <a:gd name="connsiteX0" fmla="*/ 6244 w 3721510"/>
              <a:gd name="connsiteY0" fmla="*/ 6243 h 8323"/>
              <a:gd name="connsiteX1" fmla="*/ 3722759 w 3721510"/>
              <a:gd name="connsiteY1" fmla="*/ 6243 h 8323"/>
            </a:gdLst>
            <a:ahLst/>
            <a:cxnLst>
              <a:cxn ang="0">
                <a:pos x="connsiteX0" y="connsiteY0"/>
              </a:cxn>
              <a:cxn ang="0">
                <a:pos x="connsiteX1" y="connsiteY1"/>
              </a:cxn>
            </a:cxnLst>
            <a:rect l="l" t="t" r="r" b="b"/>
            <a:pathLst>
              <a:path w="3721510" h="8323">
                <a:moveTo>
                  <a:pt x="6244" y="6243"/>
                </a:moveTo>
                <a:lnTo>
                  <a:pt x="3722759" y="6243"/>
                </a:lnTo>
              </a:path>
            </a:pathLst>
          </a:custGeom>
          <a:noFill/>
          <a:ln w="9525" cap="sq">
            <a:solidFill>
              <a:srgbClr val="000000"/>
            </a:solidFill>
            <a:prstDash val="solid"/>
            <a:miter/>
          </a:ln>
        </p:spPr>
        <p:txBody>
          <a:bodyPr rtlCol="0" anchor="ctr"/>
          <a:lstStyle/>
          <a:p>
            <a:endParaRPr lang="en-US" sz="2400"/>
          </a:p>
        </p:txBody>
      </p:sp>
      <p:sp>
        <p:nvSpPr>
          <p:cNvPr id="47" name="Content Placeholder 1">
            <a:extLst>
              <a:ext uri="{FF2B5EF4-FFF2-40B4-BE49-F238E27FC236}">
                <a16:creationId xmlns:a16="http://schemas.microsoft.com/office/drawing/2014/main" id="{75AB7E35-33B9-481F-A2E7-2EB990A4A3C3}"/>
              </a:ext>
            </a:extLst>
          </p:cNvPr>
          <p:cNvSpPr txBox="1">
            <a:spLocks/>
          </p:cNvSpPr>
          <p:nvPr/>
        </p:nvSpPr>
        <p:spPr>
          <a:xfrm>
            <a:off x="813291" y="1289435"/>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Iterative reconstruction</a:t>
            </a:r>
          </a:p>
        </p:txBody>
      </p:sp>
      <p:sp>
        <p:nvSpPr>
          <p:cNvPr id="49" name="Content Placeholder 1">
            <a:extLst>
              <a:ext uri="{FF2B5EF4-FFF2-40B4-BE49-F238E27FC236}">
                <a16:creationId xmlns:a16="http://schemas.microsoft.com/office/drawing/2014/main" id="{00E59DC3-D3D3-4E9E-BDA1-C0A0BA9120EE}"/>
              </a:ext>
            </a:extLst>
          </p:cNvPr>
          <p:cNvSpPr txBox="1">
            <a:spLocks/>
          </p:cNvSpPr>
          <p:nvPr/>
        </p:nvSpPr>
        <p:spPr>
          <a:xfrm>
            <a:off x="6725046" y="1288253"/>
            <a:ext cx="4962013"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L2-norm Poisson solver</a:t>
            </a:r>
          </a:p>
        </p:txBody>
      </p:sp>
      <p:sp>
        <p:nvSpPr>
          <p:cNvPr id="62" name="Content Placeholder 1">
            <a:extLst>
              <a:ext uri="{FF2B5EF4-FFF2-40B4-BE49-F238E27FC236}">
                <a16:creationId xmlns:a16="http://schemas.microsoft.com/office/drawing/2014/main" id="{F18D4B50-603D-4D2B-A9E3-4521B727A636}"/>
              </a:ext>
            </a:extLst>
          </p:cNvPr>
          <p:cNvSpPr txBox="1">
            <a:spLocks/>
          </p:cNvSpPr>
          <p:nvPr/>
        </p:nvSpPr>
        <p:spPr>
          <a:xfrm>
            <a:off x="679048"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Iteration = 34</a:t>
            </a:r>
          </a:p>
        </p:txBody>
      </p:sp>
      <p:sp>
        <p:nvSpPr>
          <p:cNvPr id="63" name="Content Placeholder 1">
            <a:extLst>
              <a:ext uri="{FF2B5EF4-FFF2-40B4-BE49-F238E27FC236}">
                <a16:creationId xmlns:a16="http://schemas.microsoft.com/office/drawing/2014/main" id="{ABA038AB-9368-4251-BA3A-D1BC467CF01A}"/>
              </a:ext>
            </a:extLst>
          </p:cNvPr>
          <p:cNvSpPr txBox="1">
            <a:spLocks/>
          </p:cNvSpPr>
          <p:nvPr/>
        </p:nvSpPr>
        <p:spPr>
          <a:xfrm>
            <a:off x="6941459" y="5841763"/>
            <a:ext cx="4926589"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Alpha = 0.2</a:t>
            </a:r>
          </a:p>
        </p:txBody>
      </p:sp>
      <p:sp>
        <p:nvSpPr>
          <p:cNvPr id="64" name="Content Placeholder 1">
            <a:extLst>
              <a:ext uri="{FF2B5EF4-FFF2-40B4-BE49-F238E27FC236}">
                <a16:creationId xmlns:a16="http://schemas.microsoft.com/office/drawing/2014/main" id="{CC89092F-0C8F-412E-9E32-F88C868318C9}"/>
              </a:ext>
            </a:extLst>
          </p:cNvPr>
          <p:cNvSpPr txBox="1">
            <a:spLocks/>
          </p:cNvSpPr>
          <p:nvPr/>
        </p:nvSpPr>
        <p:spPr>
          <a:xfrm rot="16200000">
            <a:off x="-1035159" y="3672479"/>
            <a:ext cx="3036661" cy="513343"/>
          </a:xfrm>
          <a:prstGeom prst="rect">
            <a:avLst/>
          </a:prstGeom>
        </p:spPr>
        <p:txBody>
          <a:bodyPr vert="horz" lIns="121920" tIns="60960" rIns="121920" bIns="60960" rtlCol="0">
            <a:normAutofit fontScale="92500" lnSpcReduction="2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Pixels values</a:t>
            </a:r>
          </a:p>
        </p:txBody>
      </p:sp>
    </p:spTree>
    <p:extLst>
      <p:ext uri="{BB962C8B-B14F-4D97-AF65-F5344CB8AC3E}">
        <p14:creationId xmlns:p14="http://schemas.microsoft.com/office/powerpoint/2010/main" val="2104375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E8BBE0-1EDE-4DE1-A3BF-EA859FA7C06B}"/>
              </a:ext>
            </a:extLst>
          </p:cNvPr>
          <p:cNvSpPr>
            <a:spLocks noGrp="1"/>
          </p:cNvSpPr>
          <p:nvPr>
            <p:ph type="title"/>
          </p:nvPr>
        </p:nvSpPr>
        <p:spPr>
          <a:xfrm>
            <a:off x="2651060" y="337210"/>
            <a:ext cx="7930853" cy="667933"/>
          </a:xfrm>
        </p:spPr>
        <p:txBody>
          <a:bodyPr/>
          <a:lstStyle/>
          <a:p>
            <a:r>
              <a:rPr lang="en-US" dirty="0"/>
              <a:t>CONTROL VARIATE VS. POISSON</a:t>
            </a:r>
          </a:p>
        </p:txBody>
      </p:sp>
      <p:pic>
        <p:nvPicPr>
          <p:cNvPr id="5" name="Picture 4">
            <a:extLst>
              <a:ext uri="{FF2B5EF4-FFF2-40B4-BE49-F238E27FC236}">
                <a16:creationId xmlns:a16="http://schemas.microsoft.com/office/drawing/2014/main" id="{C008B131-EFAF-4C73-8C49-32120C9CD70D}"/>
              </a:ext>
            </a:extLst>
          </p:cNvPr>
          <p:cNvPicPr>
            <a:picLocks noChangeAspect="1"/>
          </p:cNvPicPr>
          <p:nvPr/>
        </p:nvPicPr>
        <p:blipFill>
          <a:blip r:embed="rId3"/>
          <a:stretch>
            <a:fillRect/>
          </a:stretch>
        </p:blipFill>
        <p:spPr>
          <a:xfrm>
            <a:off x="327460" y="2378919"/>
            <a:ext cx="5716744" cy="3215669"/>
          </a:xfrm>
          <a:prstGeom prst="rect">
            <a:avLst/>
          </a:prstGeom>
        </p:spPr>
      </p:pic>
      <p:pic>
        <p:nvPicPr>
          <p:cNvPr id="6" name="Picture 5">
            <a:extLst>
              <a:ext uri="{FF2B5EF4-FFF2-40B4-BE49-F238E27FC236}">
                <a16:creationId xmlns:a16="http://schemas.microsoft.com/office/drawing/2014/main" id="{1067CE18-D6BB-45ED-9F86-FB6AEAE7E131}"/>
              </a:ext>
            </a:extLst>
          </p:cNvPr>
          <p:cNvPicPr>
            <a:picLocks noChangeAspect="1"/>
          </p:cNvPicPr>
          <p:nvPr/>
        </p:nvPicPr>
        <p:blipFill>
          <a:blip r:embed="rId4"/>
          <a:stretch>
            <a:fillRect/>
          </a:stretch>
        </p:blipFill>
        <p:spPr>
          <a:xfrm>
            <a:off x="6096002" y="2378918"/>
            <a:ext cx="5716743" cy="3215668"/>
          </a:xfrm>
          <a:prstGeom prst="rect">
            <a:avLst/>
          </a:prstGeom>
        </p:spPr>
      </p:pic>
      <p:sp>
        <p:nvSpPr>
          <p:cNvPr id="7" name="Content Placeholder 1">
            <a:extLst>
              <a:ext uri="{FF2B5EF4-FFF2-40B4-BE49-F238E27FC236}">
                <a16:creationId xmlns:a16="http://schemas.microsoft.com/office/drawing/2014/main" id="{E791A693-CA84-44D9-8509-7D9FB3500BE7}"/>
              </a:ext>
            </a:extLst>
          </p:cNvPr>
          <p:cNvSpPr txBox="1">
            <a:spLocks/>
          </p:cNvSpPr>
          <p:nvPr/>
        </p:nvSpPr>
        <p:spPr>
          <a:xfrm>
            <a:off x="774868" y="5705723"/>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Control variate</a:t>
            </a:r>
          </a:p>
        </p:txBody>
      </p:sp>
      <p:sp>
        <p:nvSpPr>
          <p:cNvPr id="8" name="Content Placeholder 1">
            <a:extLst>
              <a:ext uri="{FF2B5EF4-FFF2-40B4-BE49-F238E27FC236}">
                <a16:creationId xmlns:a16="http://schemas.microsoft.com/office/drawing/2014/main" id="{E48F4110-675A-4C80-8FA5-55E713E8D849}"/>
              </a:ext>
            </a:extLst>
          </p:cNvPr>
          <p:cNvSpPr txBox="1">
            <a:spLocks/>
          </p:cNvSpPr>
          <p:nvPr/>
        </p:nvSpPr>
        <p:spPr>
          <a:xfrm>
            <a:off x="6627540" y="5646483"/>
            <a:ext cx="4653665" cy="1211516"/>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L2-norm Poisson reconstruction</a:t>
            </a:r>
          </a:p>
        </p:txBody>
      </p:sp>
    </p:spTree>
    <p:extLst>
      <p:ext uri="{BB962C8B-B14F-4D97-AF65-F5344CB8AC3E}">
        <p14:creationId xmlns:p14="http://schemas.microsoft.com/office/powerpoint/2010/main" val="2343096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717FBF0-CA68-4AF8-9960-433ACD26BC45}"/>
              </a:ext>
            </a:extLst>
          </p:cNvPr>
          <p:cNvPicPr>
            <a:picLocks noChangeAspect="1"/>
          </p:cNvPicPr>
          <p:nvPr/>
        </p:nvPicPr>
        <p:blipFill>
          <a:blip r:embed="rId3"/>
          <a:srcRect l="38055" t="50000" r="40998" b="29053"/>
          <a:stretch>
            <a:fillRect/>
          </a:stretch>
        </p:blipFill>
        <p:spPr>
          <a:xfrm>
            <a:off x="327459" y="2378915"/>
            <a:ext cx="5716743" cy="3215671"/>
          </a:xfrm>
          <a:custGeom>
            <a:avLst/>
            <a:gdLst>
              <a:gd name="connsiteX0" fmla="*/ 0 w 898122"/>
              <a:gd name="connsiteY0" fmla="*/ 0 h 505194"/>
              <a:gd name="connsiteX1" fmla="*/ 898122 w 898122"/>
              <a:gd name="connsiteY1" fmla="*/ 0 h 505194"/>
              <a:gd name="connsiteX2" fmla="*/ 898122 w 898122"/>
              <a:gd name="connsiteY2" fmla="*/ 505194 h 505194"/>
              <a:gd name="connsiteX3" fmla="*/ 0 w 898122"/>
              <a:gd name="connsiteY3" fmla="*/ 505194 h 505194"/>
            </a:gdLst>
            <a:ahLst/>
            <a:cxnLst>
              <a:cxn ang="0">
                <a:pos x="connsiteX0" y="connsiteY0"/>
              </a:cxn>
              <a:cxn ang="0">
                <a:pos x="connsiteX1" y="connsiteY1"/>
              </a:cxn>
              <a:cxn ang="0">
                <a:pos x="connsiteX2" y="connsiteY2"/>
              </a:cxn>
              <a:cxn ang="0">
                <a:pos x="connsiteX3" y="connsiteY3"/>
              </a:cxn>
            </a:cxnLst>
            <a:rect l="l" t="t" r="r" b="b"/>
            <a:pathLst>
              <a:path w="898122" h="505194">
                <a:moveTo>
                  <a:pt x="0" y="0"/>
                </a:moveTo>
                <a:lnTo>
                  <a:pt x="898122" y="0"/>
                </a:lnTo>
                <a:lnTo>
                  <a:pt x="898122" y="505194"/>
                </a:lnTo>
                <a:lnTo>
                  <a:pt x="0" y="505194"/>
                </a:lnTo>
                <a:close/>
              </a:path>
            </a:pathLst>
          </a:custGeom>
        </p:spPr>
      </p:pic>
      <p:pic>
        <p:nvPicPr>
          <p:cNvPr id="14" name="Picture 13">
            <a:extLst>
              <a:ext uri="{FF2B5EF4-FFF2-40B4-BE49-F238E27FC236}">
                <a16:creationId xmlns:a16="http://schemas.microsoft.com/office/drawing/2014/main" id="{B6AFA2BE-FEFF-46ED-8AA1-E26B6C92E16F}"/>
              </a:ext>
            </a:extLst>
          </p:cNvPr>
          <p:cNvPicPr>
            <a:picLocks noChangeAspect="1"/>
          </p:cNvPicPr>
          <p:nvPr/>
        </p:nvPicPr>
        <p:blipFill>
          <a:blip r:embed="rId4"/>
          <a:srcRect l="38104" t="50000" r="40949" b="29053"/>
          <a:stretch>
            <a:fillRect/>
          </a:stretch>
        </p:blipFill>
        <p:spPr>
          <a:xfrm>
            <a:off x="6095996" y="2378919"/>
            <a:ext cx="5716741" cy="3215669"/>
          </a:xfrm>
          <a:custGeom>
            <a:avLst/>
            <a:gdLst>
              <a:gd name="connsiteX0" fmla="*/ 0 w 898122"/>
              <a:gd name="connsiteY0" fmla="*/ 0 h 505194"/>
              <a:gd name="connsiteX1" fmla="*/ 898122 w 898122"/>
              <a:gd name="connsiteY1" fmla="*/ 0 h 505194"/>
              <a:gd name="connsiteX2" fmla="*/ 898122 w 898122"/>
              <a:gd name="connsiteY2" fmla="*/ 505194 h 505194"/>
              <a:gd name="connsiteX3" fmla="*/ 0 w 898122"/>
              <a:gd name="connsiteY3" fmla="*/ 505194 h 505194"/>
            </a:gdLst>
            <a:ahLst/>
            <a:cxnLst>
              <a:cxn ang="0">
                <a:pos x="connsiteX0" y="connsiteY0"/>
              </a:cxn>
              <a:cxn ang="0">
                <a:pos x="connsiteX1" y="connsiteY1"/>
              </a:cxn>
              <a:cxn ang="0">
                <a:pos x="connsiteX2" y="connsiteY2"/>
              </a:cxn>
              <a:cxn ang="0">
                <a:pos x="connsiteX3" y="connsiteY3"/>
              </a:cxn>
            </a:cxnLst>
            <a:rect l="l" t="t" r="r" b="b"/>
            <a:pathLst>
              <a:path w="898122" h="505194">
                <a:moveTo>
                  <a:pt x="0" y="0"/>
                </a:moveTo>
                <a:lnTo>
                  <a:pt x="898122" y="0"/>
                </a:lnTo>
                <a:lnTo>
                  <a:pt x="898122" y="505194"/>
                </a:lnTo>
                <a:lnTo>
                  <a:pt x="0" y="505194"/>
                </a:lnTo>
                <a:close/>
              </a:path>
            </a:pathLst>
          </a:custGeom>
        </p:spPr>
      </p:pic>
      <p:sp>
        <p:nvSpPr>
          <p:cNvPr id="3" name="Title 2">
            <a:extLst>
              <a:ext uri="{FF2B5EF4-FFF2-40B4-BE49-F238E27FC236}">
                <a16:creationId xmlns:a16="http://schemas.microsoft.com/office/drawing/2014/main" id="{2DE8BBE0-1EDE-4DE1-A3BF-EA859FA7C06B}"/>
              </a:ext>
            </a:extLst>
          </p:cNvPr>
          <p:cNvSpPr>
            <a:spLocks noGrp="1"/>
          </p:cNvSpPr>
          <p:nvPr>
            <p:ph type="title"/>
          </p:nvPr>
        </p:nvSpPr>
        <p:spPr>
          <a:xfrm>
            <a:off x="2651060" y="337210"/>
            <a:ext cx="7930853" cy="667933"/>
          </a:xfrm>
        </p:spPr>
        <p:txBody>
          <a:bodyPr/>
          <a:lstStyle/>
          <a:p>
            <a:r>
              <a:rPr lang="en-US" dirty="0"/>
              <a:t>CONTROL VARIATE VS. POISSON</a:t>
            </a:r>
          </a:p>
        </p:txBody>
      </p:sp>
      <p:sp>
        <p:nvSpPr>
          <p:cNvPr id="7" name="Content Placeholder 1">
            <a:extLst>
              <a:ext uri="{FF2B5EF4-FFF2-40B4-BE49-F238E27FC236}">
                <a16:creationId xmlns:a16="http://schemas.microsoft.com/office/drawing/2014/main" id="{E791A693-CA84-44D9-8509-7D9FB3500BE7}"/>
              </a:ext>
            </a:extLst>
          </p:cNvPr>
          <p:cNvSpPr txBox="1">
            <a:spLocks/>
          </p:cNvSpPr>
          <p:nvPr/>
        </p:nvSpPr>
        <p:spPr>
          <a:xfrm>
            <a:off x="774868" y="5705723"/>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Control variate</a:t>
            </a:r>
          </a:p>
        </p:txBody>
      </p:sp>
      <p:sp>
        <p:nvSpPr>
          <p:cNvPr id="9" name="Content Placeholder 1">
            <a:extLst>
              <a:ext uri="{FF2B5EF4-FFF2-40B4-BE49-F238E27FC236}">
                <a16:creationId xmlns:a16="http://schemas.microsoft.com/office/drawing/2014/main" id="{4D10ADE2-6342-40F1-85CC-173A2278B344}"/>
              </a:ext>
            </a:extLst>
          </p:cNvPr>
          <p:cNvSpPr txBox="1">
            <a:spLocks/>
          </p:cNvSpPr>
          <p:nvPr/>
        </p:nvSpPr>
        <p:spPr>
          <a:xfrm>
            <a:off x="6627540" y="5646483"/>
            <a:ext cx="4653665" cy="1211516"/>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L2-norm Poisson reconstruction</a:t>
            </a:r>
          </a:p>
        </p:txBody>
      </p:sp>
    </p:spTree>
    <p:extLst>
      <p:ext uri="{BB962C8B-B14F-4D97-AF65-F5344CB8AC3E}">
        <p14:creationId xmlns:p14="http://schemas.microsoft.com/office/powerpoint/2010/main" val="3996548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EC2789-1AA6-477D-AF92-BA5E14D7C7AB}"/>
              </a:ext>
            </a:extLst>
          </p:cNvPr>
          <p:cNvSpPr>
            <a:spLocks noGrp="1"/>
          </p:cNvSpPr>
          <p:nvPr>
            <p:ph sz="quarter" idx="10"/>
          </p:nvPr>
        </p:nvSpPr>
        <p:spPr>
          <a:xfrm>
            <a:off x="794230" y="1647570"/>
            <a:ext cx="10603541" cy="3731684"/>
          </a:xfrm>
        </p:spPr>
        <p:txBody>
          <a:bodyPr>
            <a:normAutofit fontScale="85000" lnSpcReduction="20000"/>
          </a:bodyPr>
          <a:lstStyle/>
          <a:p>
            <a:pPr marL="0" indent="0">
              <a:buNone/>
            </a:pPr>
            <a:r>
              <a:rPr lang="en-GB" dirty="0"/>
              <a:t>Weighted reconstruction</a:t>
            </a:r>
          </a:p>
          <a:p>
            <a:endParaRPr lang="en-GB" dirty="0"/>
          </a:p>
          <a:p>
            <a:endParaRPr lang="en-GB" dirty="0"/>
          </a:p>
          <a:p>
            <a:endParaRPr lang="en-GB" dirty="0"/>
          </a:p>
          <a:p>
            <a:endParaRPr lang="en-GB" dirty="0"/>
          </a:p>
          <a:p>
            <a:pPr marL="0" indent="0">
              <a:buNone/>
            </a:pPr>
            <a:r>
              <a:rPr lang="en-GB" dirty="0"/>
              <a:t>Optimally combine estimators at pixel p using its variance inverse.</a:t>
            </a:r>
          </a:p>
          <a:p>
            <a:endParaRPr lang="en-GB" dirty="0"/>
          </a:p>
        </p:txBody>
      </p:sp>
      <p:sp>
        <p:nvSpPr>
          <p:cNvPr id="3" name="Title 2">
            <a:extLst>
              <a:ext uri="{FF2B5EF4-FFF2-40B4-BE49-F238E27FC236}">
                <a16:creationId xmlns:a16="http://schemas.microsoft.com/office/drawing/2014/main" id="{F3504491-5BE0-4353-B70A-5699E4E9EE20}"/>
              </a:ext>
            </a:extLst>
          </p:cNvPr>
          <p:cNvSpPr>
            <a:spLocks noGrp="1"/>
          </p:cNvSpPr>
          <p:nvPr>
            <p:ph type="title"/>
          </p:nvPr>
        </p:nvSpPr>
        <p:spPr/>
        <p:txBody>
          <a:bodyPr/>
          <a:lstStyle/>
          <a:p>
            <a:r>
              <a:rPr lang="en-US" dirty="0"/>
              <a:t>CONTROL VARIATE</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6D4F0A0-B464-4C91-A2A5-3B5A8F3F2AE8}"/>
                  </a:ext>
                </a:extLst>
              </p:cNvPr>
              <p:cNvSpPr txBox="1"/>
              <p:nvPr/>
            </p:nvSpPr>
            <p:spPr>
              <a:xfrm>
                <a:off x="1363231" y="2716398"/>
                <a:ext cx="8454851" cy="6672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733" i="1" smtClean="0">
                              <a:latin typeface="Cambria Math" panose="02040503050406030204" pitchFamily="18" charset="0"/>
                            </a:rPr>
                          </m:ctrlPr>
                        </m:dPr>
                        <m:e>
                          <m:sSubSup>
                            <m:sSubSupPr>
                              <m:ctrlPr>
                                <a:rPr lang="en-US" sz="3733" i="1">
                                  <a:latin typeface="Cambria Math" panose="02040503050406030204" pitchFamily="18" charset="0"/>
                                </a:rPr>
                              </m:ctrlPr>
                            </m:sSubSupPr>
                            <m:e>
                              <m:r>
                                <a:rPr lang="en-US" sz="3733" i="1">
                                  <a:latin typeface="Cambria Math" panose="02040503050406030204" pitchFamily="18" charset="0"/>
                                </a:rPr>
                                <m:t>𝐹</m:t>
                              </m:r>
                            </m:e>
                            <m:sub>
                              <m:r>
                                <a:rPr lang="en-US" sz="3733" i="1">
                                  <a:latin typeface="Cambria Math" panose="02040503050406030204" pitchFamily="18" charset="0"/>
                                </a:rPr>
                                <m:t>𝑝</m:t>
                              </m:r>
                            </m:sub>
                            <m:sup>
                              <m:r>
                                <a:rPr lang="en-US" sz="3733" i="1">
                                  <a:latin typeface="Cambria Math" panose="02040503050406030204" pitchFamily="18" charset="0"/>
                                </a:rPr>
                                <m:t>𝑖</m:t>
                              </m:r>
                              <m:r>
                                <a:rPr lang="en-US" sz="3733" i="1">
                                  <a:latin typeface="Cambria Math" panose="02040503050406030204" pitchFamily="18" charset="0"/>
                                </a:rPr>
                                <m:t>+1</m:t>
                              </m:r>
                            </m:sup>
                          </m:sSubSup>
                        </m:e>
                      </m:d>
                      <m:r>
                        <a:rPr lang="en-US" sz="3733" i="1">
                          <a:latin typeface="Cambria Math" panose="02040503050406030204" pitchFamily="18" charset="0"/>
                        </a:rPr>
                        <m:t>=</m:t>
                      </m:r>
                      <m:sSubSup>
                        <m:sSubSupPr>
                          <m:ctrlPr>
                            <a:rPr lang="en-US" sz="3733" i="1">
                              <a:latin typeface="Cambria Math" panose="02040503050406030204" pitchFamily="18" charset="0"/>
                            </a:rPr>
                          </m:ctrlPr>
                        </m:sSubSupPr>
                        <m:e>
                          <m:r>
                            <a:rPr lang="en-US" sz="3733" i="1">
                              <a:latin typeface="Cambria Math" panose="02040503050406030204" pitchFamily="18" charset="0"/>
                            </a:rPr>
                            <m:t>𝑤</m:t>
                          </m:r>
                        </m:e>
                        <m:sub>
                          <m:r>
                            <a:rPr lang="en-US" sz="3733" i="1">
                              <a:latin typeface="Cambria Math" panose="02040503050406030204" pitchFamily="18" charset="0"/>
                            </a:rPr>
                            <m:t>𝑝</m:t>
                          </m:r>
                        </m:sub>
                        <m:sup>
                          <m:r>
                            <a:rPr lang="en-US" sz="3733" i="1">
                              <a:latin typeface="Cambria Math" panose="02040503050406030204" pitchFamily="18" charset="0"/>
                            </a:rPr>
                            <m:t>𝑖</m:t>
                          </m:r>
                        </m:sup>
                      </m:sSubSup>
                      <m:d>
                        <m:dPr>
                          <m:begChr m:val="⟨"/>
                          <m:endChr m:val="⟩"/>
                          <m:ctrlPr>
                            <a:rPr lang="en-US" sz="3733" i="1">
                              <a:latin typeface="Cambria Math" panose="02040503050406030204" pitchFamily="18" charset="0"/>
                            </a:rPr>
                          </m:ctrlPr>
                        </m:dPr>
                        <m:e>
                          <m:sSubSup>
                            <m:sSubSupPr>
                              <m:ctrlPr>
                                <a:rPr lang="en-US" sz="3733" i="1">
                                  <a:latin typeface="Cambria Math" panose="02040503050406030204" pitchFamily="18" charset="0"/>
                                </a:rPr>
                              </m:ctrlPr>
                            </m:sSubSupPr>
                            <m:e>
                              <m:r>
                                <a:rPr lang="en-US" sz="3733" i="1">
                                  <a:latin typeface="Cambria Math" panose="02040503050406030204" pitchFamily="18" charset="0"/>
                                </a:rPr>
                                <m:t>𝐹</m:t>
                              </m:r>
                            </m:e>
                            <m:sub>
                              <m:r>
                                <a:rPr lang="en-US" sz="3733" i="1">
                                  <a:latin typeface="Cambria Math" panose="02040503050406030204" pitchFamily="18" charset="0"/>
                                </a:rPr>
                                <m:t>𝑝</m:t>
                              </m:r>
                            </m:sub>
                            <m:sup>
                              <m:r>
                                <a:rPr lang="en-US" sz="3733" i="1">
                                  <a:latin typeface="Cambria Math" panose="02040503050406030204" pitchFamily="18" charset="0"/>
                                </a:rPr>
                                <m:t>𝑖</m:t>
                              </m:r>
                            </m:sup>
                          </m:sSubSup>
                        </m:e>
                      </m:d>
                      <m:r>
                        <a:rPr lang="en-US" sz="3733" i="1">
                          <a:latin typeface="Cambria Math" panose="02040503050406030204" pitchFamily="18" charset="0"/>
                        </a:rPr>
                        <m:t>+</m:t>
                      </m:r>
                      <m:sSubSup>
                        <m:sSubSupPr>
                          <m:ctrlPr>
                            <a:rPr lang="en-US" sz="3733" i="1">
                              <a:latin typeface="Cambria Math" panose="02040503050406030204" pitchFamily="18" charset="0"/>
                            </a:rPr>
                          </m:ctrlPr>
                        </m:sSubSupPr>
                        <m:e>
                          <m:r>
                            <a:rPr lang="en-US" sz="3733" i="1">
                              <a:latin typeface="Cambria Math" panose="02040503050406030204" pitchFamily="18" charset="0"/>
                            </a:rPr>
                            <m:t>𝑤</m:t>
                          </m:r>
                        </m:e>
                        <m:sub>
                          <m:r>
                            <a:rPr lang="en-US" sz="3733" i="1">
                              <a:latin typeface="Cambria Math" panose="02040503050406030204" pitchFamily="18" charset="0"/>
                            </a:rPr>
                            <m:t>𝑙</m:t>
                          </m:r>
                        </m:sub>
                        <m:sup>
                          <m:r>
                            <a:rPr lang="en-US" sz="3733" i="1">
                              <a:latin typeface="Cambria Math" panose="02040503050406030204" pitchFamily="18" charset="0"/>
                            </a:rPr>
                            <m:t>𝑖</m:t>
                          </m:r>
                        </m:sup>
                      </m:sSubSup>
                      <m:d>
                        <m:dPr>
                          <m:ctrlPr>
                            <a:rPr lang="en-US" sz="3733" i="1">
                              <a:latin typeface="Cambria Math" panose="02040503050406030204" pitchFamily="18" charset="0"/>
                            </a:rPr>
                          </m:ctrlPr>
                        </m:dPr>
                        <m:e>
                          <m:d>
                            <m:dPr>
                              <m:begChr m:val="⟨"/>
                              <m:endChr m:val="⟩"/>
                              <m:ctrlPr>
                                <a:rPr lang="en-US" sz="3733" i="1">
                                  <a:latin typeface="Cambria Math" panose="02040503050406030204" pitchFamily="18" charset="0"/>
                                </a:rPr>
                              </m:ctrlPr>
                            </m:dPr>
                            <m:e>
                              <m:sSubSup>
                                <m:sSubSupPr>
                                  <m:ctrlPr>
                                    <a:rPr lang="en-US" sz="3733" i="1">
                                      <a:latin typeface="Cambria Math" panose="02040503050406030204" pitchFamily="18" charset="0"/>
                                    </a:rPr>
                                  </m:ctrlPr>
                                </m:sSubSupPr>
                                <m:e>
                                  <m:r>
                                    <a:rPr lang="en-US" sz="3733" i="1">
                                      <a:latin typeface="Cambria Math" panose="02040503050406030204" pitchFamily="18" charset="0"/>
                                    </a:rPr>
                                    <m:t>𝐹</m:t>
                                  </m:r>
                                </m:e>
                                <m:sub>
                                  <m:r>
                                    <a:rPr lang="en-US" sz="3733" i="1">
                                      <a:latin typeface="Cambria Math" panose="02040503050406030204" pitchFamily="18" charset="0"/>
                                    </a:rPr>
                                    <m:t>𝑙</m:t>
                                  </m:r>
                                </m:sub>
                                <m:sup>
                                  <m:r>
                                    <a:rPr lang="en-US" sz="3733" i="1">
                                      <a:latin typeface="Cambria Math" panose="02040503050406030204" pitchFamily="18" charset="0"/>
                                    </a:rPr>
                                    <m:t>𝑖</m:t>
                                  </m:r>
                                </m:sup>
                              </m:sSubSup>
                            </m:e>
                          </m:d>
                          <m:r>
                            <a:rPr lang="en-US" sz="3733" i="1">
                              <a:latin typeface="Cambria Math" panose="02040503050406030204" pitchFamily="18" charset="0"/>
                            </a:rPr>
                            <m:t>+</m:t>
                          </m:r>
                          <m:d>
                            <m:dPr>
                              <m:begChr m:val="⟨"/>
                              <m:endChr m:val="⟩"/>
                              <m:ctrlPr>
                                <a:rPr lang="en-US" sz="3733" i="1">
                                  <a:latin typeface="Cambria Math" panose="02040503050406030204" pitchFamily="18" charset="0"/>
                                </a:rPr>
                              </m:ctrlPr>
                            </m:dPr>
                            <m:e>
                              <m:sSub>
                                <m:sSubPr>
                                  <m:ctrlPr>
                                    <a:rPr lang="en-US" sz="3733" i="1">
                                      <a:latin typeface="Cambria Math" panose="02040503050406030204" pitchFamily="18" charset="0"/>
                                    </a:rPr>
                                  </m:ctrlPr>
                                </m:sSubPr>
                                <m:e>
                                  <m:r>
                                    <a:rPr lang="en-SG" sz="3733" b="0" i="1" smtClean="0">
                                      <a:latin typeface="Cambria Math" panose="02040503050406030204" pitchFamily="18" charset="0"/>
                                    </a:rPr>
                                    <m:t>𝐺</m:t>
                                  </m:r>
                                </m:e>
                                <m:sub>
                                  <m:r>
                                    <a:rPr lang="en-US" sz="3733" i="1">
                                      <a:latin typeface="Cambria Math" panose="02040503050406030204" pitchFamily="18" charset="0"/>
                                    </a:rPr>
                                    <m:t>𝑙</m:t>
                                  </m:r>
                                </m:sub>
                              </m:sSub>
                            </m:e>
                          </m:d>
                        </m:e>
                      </m:d>
                      <m:r>
                        <a:rPr lang="en-US" sz="3733" i="1">
                          <a:latin typeface="Cambria Math" panose="02040503050406030204" pitchFamily="18" charset="0"/>
                        </a:rPr>
                        <m:t>+…</m:t>
                      </m:r>
                    </m:oMath>
                  </m:oMathPara>
                </a14:m>
                <a:endParaRPr lang="en-US" sz="3733" dirty="0"/>
              </a:p>
            </p:txBody>
          </p:sp>
        </mc:Choice>
        <mc:Fallback xmlns="">
          <p:sp>
            <p:nvSpPr>
              <p:cNvPr id="16" name="TextBox 15">
                <a:extLst>
                  <a:ext uri="{FF2B5EF4-FFF2-40B4-BE49-F238E27FC236}">
                    <a16:creationId xmlns:a16="http://schemas.microsoft.com/office/drawing/2014/main" id="{76D4F0A0-B464-4C91-A2A5-3B5A8F3F2AE8}"/>
                  </a:ext>
                </a:extLst>
              </p:cNvPr>
              <p:cNvSpPr txBox="1">
                <a:spLocks noRot="1" noChangeAspect="1" noMove="1" noResize="1" noEditPoints="1" noAdjustHandles="1" noChangeArrowheads="1" noChangeShapeType="1" noTextEdit="1"/>
              </p:cNvSpPr>
              <p:nvPr/>
            </p:nvSpPr>
            <p:spPr>
              <a:xfrm>
                <a:off x="1363231" y="2716398"/>
                <a:ext cx="8454851" cy="667299"/>
              </a:xfrm>
              <a:prstGeom prst="rect">
                <a:avLst/>
              </a:prstGeom>
              <a:blipFill>
                <a:blip r:embed="rId3"/>
                <a:stretch>
                  <a:fillRect/>
                </a:stretch>
              </a:blipFill>
            </p:spPr>
            <p:txBody>
              <a:bodyPr/>
              <a:lstStyle/>
              <a:p>
                <a:r>
                  <a:rPr lang="en-GB">
                    <a:noFill/>
                  </a:rPr>
                  <a:t> </a:t>
                </a:r>
              </a:p>
            </p:txBody>
          </p:sp>
        </mc:Fallback>
      </mc:AlternateContent>
      <p:sp>
        <p:nvSpPr>
          <p:cNvPr id="17" name="Rectangle 16">
            <a:extLst>
              <a:ext uri="{FF2B5EF4-FFF2-40B4-BE49-F238E27FC236}">
                <a16:creationId xmlns:a16="http://schemas.microsoft.com/office/drawing/2014/main" id="{F7780967-3E78-4EBF-8998-B141FE4030DC}"/>
              </a:ext>
            </a:extLst>
          </p:cNvPr>
          <p:cNvSpPr/>
          <p:nvPr/>
        </p:nvSpPr>
        <p:spPr>
          <a:xfrm>
            <a:off x="3447536" y="2330614"/>
            <a:ext cx="645336" cy="1438865"/>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400"/>
          </a:p>
        </p:txBody>
      </p:sp>
      <p:sp>
        <p:nvSpPr>
          <p:cNvPr id="10" name="Rectangle 9">
            <a:extLst>
              <a:ext uri="{FF2B5EF4-FFF2-40B4-BE49-F238E27FC236}">
                <a16:creationId xmlns:a16="http://schemas.microsoft.com/office/drawing/2014/main" id="{E9853763-2E5F-4CB5-AF9A-BB2C5C8E5ED3}"/>
              </a:ext>
            </a:extLst>
          </p:cNvPr>
          <p:cNvSpPr/>
          <p:nvPr/>
        </p:nvSpPr>
        <p:spPr>
          <a:xfrm>
            <a:off x="5395785" y="2330613"/>
            <a:ext cx="645336" cy="1438865"/>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BE679CD8-CA2D-454A-A6E2-CAC2FEF781E2}"/>
              </a:ext>
            </a:extLst>
          </p:cNvPr>
          <p:cNvSpPr/>
          <p:nvPr/>
        </p:nvSpPr>
        <p:spPr>
          <a:xfrm>
            <a:off x="2692387" y="6203050"/>
            <a:ext cx="7592271" cy="523220"/>
          </a:xfrm>
          <a:prstGeom prst="rect">
            <a:avLst/>
          </a:prstGeom>
        </p:spPr>
        <p:txBody>
          <a:bodyPr wrap="none">
            <a:spAutoFit/>
          </a:bodyPr>
          <a:lstStyle/>
          <a:p>
            <a:r>
              <a:rPr lang="en-US" sz="2800" dirty="0"/>
              <a:t>Image-space control variate [Rousselle et al., 2016]</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964783A-47C0-451A-9A0F-FEC1BF3800B8}"/>
                  </a:ext>
                </a:extLst>
              </p:cNvPr>
              <p:cNvSpPr txBox="1"/>
              <p:nvPr/>
            </p:nvSpPr>
            <p:spPr>
              <a:xfrm>
                <a:off x="1491027" y="4738084"/>
                <a:ext cx="8454851" cy="128233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3733" i="1" smtClean="0">
                              <a:latin typeface="Cambria Math" panose="02040503050406030204" pitchFamily="18" charset="0"/>
                            </a:rPr>
                          </m:ctrlPr>
                        </m:sSubSupPr>
                        <m:e>
                          <m:r>
                            <a:rPr lang="en-US" sz="3733" i="1">
                              <a:latin typeface="Cambria Math" panose="02040503050406030204" pitchFamily="18" charset="0"/>
                            </a:rPr>
                            <m:t>𝑤</m:t>
                          </m:r>
                        </m:e>
                        <m:sub>
                          <m:r>
                            <a:rPr lang="en-US" sz="3733" i="1">
                              <a:latin typeface="Cambria Math" panose="02040503050406030204" pitchFamily="18" charset="0"/>
                            </a:rPr>
                            <m:t>𝑝</m:t>
                          </m:r>
                        </m:sub>
                        <m:sup>
                          <m:r>
                            <a:rPr lang="en-US" sz="3733" i="1">
                              <a:latin typeface="Cambria Math" panose="02040503050406030204" pitchFamily="18" charset="0"/>
                            </a:rPr>
                            <m:t>𝑖</m:t>
                          </m:r>
                        </m:sup>
                      </m:sSubSup>
                      <m:r>
                        <a:rPr lang="en-SG" sz="3733" b="0" i="1" smtClean="0">
                          <a:latin typeface="Cambria Math" panose="02040503050406030204" pitchFamily="18" charset="0"/>
                        </a:rPr>
                        <m:t>=</m:t>
                      </m:r>
                      <m:f>
                        <m:fPr>
                          <m:ctrlPr>
                            <a:rPr lang="en-SG" sz="3733" b="0" i="1" smtClean="0">
                              <a:latin typeface="Cambria Math" panose="02040503050406030204" pitchFamily="18" charset="0"/>
                            </a:rPr>
                          </m:ctrlPr>
                        </m:fPr>
                        <m:num>
                          <m:sSubSup>
                            <m:sSubSupPr>
                              <m:ctrlPr>
                                <a:rPr lang="en-SG" sz="3733" b="0" i="1" smtClean="0">
                                  <a:latin typeface="Cambria Math" panose="02040503050406030204" pitchFamily="18" charset="0"/>
                                  <a:ea typeface="Cambria Math" panose="02040503050406030204" pitchFamily="18" charset="0"/>
                                </a:rPr>
                              </m:ctrlPr>
                            </m:sSubSupPr>
                            <m:e>
                              <m:r>
                                <a:rPr lang="en-SG" sz="3733" b="0" i="1" smtClean="0">
                                  <a:latin typeface="Cambria Math" panose="02040503050406030204" pitchFamily="18" charset="0"/>
                                  <a:ea typeface="Cambria Math" panose="02040503050406030204" pitchFamily="18" charset="0"/>
                                </a:rPr>
                                <m:t>𝜎</m:t>
                              </m:r>
                            </m:e>
                            <m:sub>
                              <m:r>
                                <a:rPr lang="en-SG" sz="3733" b="0" i="1" smtClean="0">
                                  <a:latin typeface="Cambria Math" panose="02040503050406030204" pitchFamily="18" charset="0"/>
                                  <a:ea typeface="Cambria Math" panose="02040503050406030204" pitchFamily="18" charset="0"/>
                                </a:rPr>
                                <m:t>𝑝</m:t>
                              </m:r>
                            </m:sub>
                            <m:sup>
                              <m:r>
                                <a:rPr lang="en-SG" sz="3733" b="0" i="1" smtClean="0">
                                  <a:latin typeface="Cambria Math" panose="02040503050406030204" pitchFamily="18" charset="0"/>
                                  <a:ea typeface="Cambria Math" panose="02040503050406030204" pitchFamily="18" charset="0"/>
                                </a:rPr>
                                <m:t>−2</m:t>
                              </m:r>
                            </m:sup>
                          </m:sSubSup>
                        </m:num>
                        <m:den>
                          <m:nary>
                            <m:naryPr>
                              <m:chr m:val="∑"/>
                              <m:supHide m:val="on"/>
                              <m:ctrlPr>
                                <a:rPr lang="en-SG" sz="3733" b="0" i="1" smtClean="0">
                                  <a:latin typeface="Cambria Math" panose="02040503050406030204" pitchFamily="18" charset="0"/>
                                </a:rPr>
                              </m:ctrlPr>
                            </m:naryPr>
                            <m:sub>
                              <m:r>
                                <m:rPr>
                                  <m:brk m:alnAt="7"/>
                                </m:rPr>
                                <a:rPr lang="en-SG" sz="3733" b="0" i="1" smtClean="0">
                                  <a:latin typeface="Cambria Math" panose="02040503050406030204" pitchFamily="18" charset="0"/>
                                </a:rPr>
                                <m:t>𝑟</m:t>
                              </m:r>
                            </m:sub>
                            <m:sup/>
                            <m:e>
                              <m:sSubSup>
                                <m:sSubSupPr>
                                  <m:ctrlPr>
                                    <a:rPr lang="en-SG" sz="3733" i="1">
                                      <a:latin typeface="Cambria Math" panose="02040503050406030204" pitchFamily="18" charset="0"/>
                                      <a:ea typeface="Cambria Math" panose="02040503050406030204" pitchFamily="18" charset="0"/>
                                    </a:rPr>
                                  </m:ctrlPr>
                                </m:sSubSupPr>
                                <m:e>
                                  <m:r>
                                    <a:rPr lang="en-SG" sz="3733" i="1">
                                      <a:latin typeface="Cambria Math" panose="02040503050406030204" pitchFamily="18" charset="0"/>
                                      <a:ea typeface="Cambria Math" panose="02040503050406030204" pitchFamily="18" charset="0"/>
                                    </a:rPr>
                                    <m:t>𝜎</m:t>
                                  </m:r>
                                </m:e>
                                <m:sub>
                                  <m:r>
                                    <a:rPr lang="en-SG" sz="3733" i="1">
                                      <a:latin typeface="Cambria Math" panose="02040503050406030204" pitchFamily="18" charset="0"/>
                                      <a:ea typeface="Cambria Math" panose="02040503050406030204" pitchFamily="18" charset="0"/>
                                    </a:rPr>
                                    <m:t>𝑟</m:t>
                                  </m:r>
                                </m:sub>
                                <m:sup>
                                  <m:r>
                                    <a:rPr lang="en-SG" sz="3733" i="1">
                                      <a:latin typeface="Cambria Math" panose="02040503050406030204" pitchFamily="18" charset="0"/>
                                      <a:ea typeface="Cambria Math" panose="02040503050406030204" pitchFamily="18" charset="0"/>
                                    </a:rPr>
                                    <m:t>−2</m:t>
                                  </m:r>
                                </m:sup>
                              </m:sSubSup>
                            </m:e>
                          </m:nary>
                        </m:den>
                      </m:f>
                    </m:oMath>
                  </m:oMathPara>
                </a14:m>
                <a:endParaRPr lang="en-US" sz="3733" dirty="0"/>
              </a:p>
            </p:txBody>
          </p:sp>
        </mc:Choice>
        <mc:Fallback xmlns="">
          <p:sp>
            <p:nvSpPr>
              <p:cNvPr id="19" name="TextBox 18">
                <a:extLst>
                  <a:ext uri="{FF2B5EF4-FFF2-40B4-BE49-F238E27FC236}">
                    <a16:creationId xmlns:a16="http://schemas.microsoft.com/office/drawing/2014/main" id="{8964783A-47C0-451A-9A0F-FEC1BF3800B8}"/>
                  </a:ext>
                </a:extLst>
              </p:cNvPr>
              <p:cNvSpPr txBox="1">
                <a:spLocks noRot="1" noChangeAspect="1" noMove="1" noResize="1" noEditPoints="1" noAdjustHandles="1" noChangeArrowheads="1" noChangeShapeType="1" noTextEdit="1"/>
              </p:cNvSpPr>
              <p:nvPr/>
            </p:nvSpPr>
            <p:spPr>
              <a:xfrm>
                <a:off x="1491027" y="4738084"/>
                <a:ext cx="8454851" cy="1282339"/>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821551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E8BBE0-1EDE-4DE1-A3BF-EA859FA7C06B}"/>
              </a:ext>
            </a:extLst>
          </p:cNvPr>
          <p:cNvSpPr>
            <a:spLocks noGrp="1"/>
          </p:cNvSpPr>
          <p:nvPr>
            <p:ph type="title"/>
          </p:nvPr>
        </p:nvSpPr>
        <p:spPr>
          <a:xfrm>
            <a:off x="2651060" y="337210"/>
            <a:ext cx="7930853" cy="667933"/>
          </a:xfrm>
        </p:spPr>
        <p:txBody>
          <a:bodyPr/>
          <a:lstStyle/>
          <a:p>
            <a:r>
              <a:rPr lang="en-US" dirty="0"/>
              <a:t>WEIGHTED RECONSTRUCTION</a:t>
            </a:r>
          </a:p>
        </p:txBody>
      </p:sp>
      <p:pic>
        <p:nvPicPr>
          <p:cNvPr id="5" name="Picture 4">
            <a:extLst>
              <a:ext uri="{FF2B5EF4-FFF2-40B4-BE49-F238E27FC236}">
                <a16:creationId xmlns:a16="http://schemas.microsoft.com/office/drawing/2014/main" id="{C008B131-EFAF-4C73-8C49-32120C9CD70D}"/>
              </a:ext>
            </a:extLst>
          </p:cNvPr>
          <p:cNvPicPr>
            <a:picLocks noChangeAspect="1"/>
          </p:cNvPicPr>
          <p:nvPr/>
        </p:nvPicPr>
        <p:blipFill>
          <a:blip r:embed="rId3"/>
          <a:stretch>
            <a:fillRect/>
          </a:stretch>
        </p:blipFill>
        <p:spPr>
          <a:xfrm>
            <a:off x="327460" y="2378919"/>
            <a:ext cx="5716744" cy="3215669"/>
          </a:xfrm>
          <a:prstGeom prst="rect">
            <a:avLst/>
          </a:prstGeom>
        </p:spPr>
      </p:pic>
      <p:pic>
        <p:nvPicPr>
          <p:cNvPr id="6" name="Picture 5">
            <a:extLst>
              <a:ext uri="{FF2B5EF4-FFF2-40B4-BE49-F238E27FC236}">
                <a16:creationId xmlns:a16="http://schemas.microsoft.com/office/drawing/2014/main" id="{1067CE18-D6BB-45ED-9F86-FB6AEAE7E131}"/>
              </a:ext>
            </a:extLst>
          </p:cNvPr>
          <p:cNvPicPr>
            <a:picLocks noChangeAspect="1"/>
          </p:cNvPicPr>
          <p:nvPr/>
        </p:nvPicPr>
        <p:blipFill>
          <a:blip r:embed="rId4"/>
          <a:stretch>
            <a:fillRect/>
          </a:stretch>
        </p:blipFill>
        <p:spPr>
          <a:xfrm>
            <a:off x="6096000" y="2378918"/>
            <a:ext cx="5716744" cy="3215669"/>
          </a:xfrm>
          <a:prstGeom prst="rect">
            <a:avLst/>
          </a:prstGeom>
        </p:spPr>
      </p:pic>
      <p:sp>
        <p:nvSpPr>
          <p:cNvPr id="7" name="Content Placeholder 1">
            <a:extLst>
              <a:ext uri="{FF2B5EF4-FFF2-40B4-BE49-F238E27FC236}">
                <a16:creationId xmlns:a16="http://schemas.microsoft.com/office/drawing/2014/main" id="{E791A693-CA84-44D9-8509-7D9FB3500BE7}"/>
              </a:ext>
            </a:extLst>
          </p:cNvPr>
          <p:cNvSpPr txBox="1">
            <a:spLocks/>
          </p:cNvSpPr>
          <p:nvPr/>
        </p:nvSpPr>
        <p:spPr>
          <a:xfrm>
            <a:off x="774868" y="5705723"/>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Uniform</a:t>
            </a:r>
          </a:p>
        </p:txBody>
      </p:sp>
      <p:sp>
        <p:nvSpPr>
          <p:cNvPr id="8" name="Content Placeholder 1">
            <a:extLst>
              <a:ext uri="{FF2B5EF4-FFF2-40B4-BE49-F238E27FC236}">
                <a16:creationId xmlns:a16="http://schemas.microsoft.com/office/drawing/2014/main" id="{E48F4110-675A-4C80-8FA5-55E713E8D849}"/>
              </a:ext>
            </a:extLst>
          </p:cNvPr>
          <p:cNvSpPr txBox="1">
            <a:spLocks/>
          </p:cNvSpPr>
          <p:nvPr/>
        </p:nvSpPr>
        <p:spPr>
          <a:xfrm>
            <a:off x="6627540" y="5646484"/>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Weighted</a:t>
            </a:r>
          </a:p>
        </p:txBody>
      </p:sp>
    </p:spTree>
    <p:extLst>
      <p:ext uri="{BB962C8B-B14F-4D97-AF65-F5344CB8AC3E}">
        <p14:creationId xmlns:p14="http://schemas.microsoft.com/office/powerpoint/2010/main" val="748735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7A66082-943E-4E27-A8EF-ECDDD59C8B32}"/>
              </a:ext>
            </a:extLst>
          </p:cNvPr>
          <p:cNvPicPr>
            <a:picLocks noChangeAspect="1"/>
          </p:cNvPicPr>
          <p:nvPr/>
        </p:nvPicPr>
        <p:blipFill>
          <a:blip r:embed="rId3"/>
          <a:srcRect l="38325" t="50000" r="41269" b="29594"/>
          <a:stretch>
            <a:fillRect/>
          </a:stretch>
        </p:blipFill>
        <p:spPr>
          <a:xfrm>
            <a:off x="327459" y="2378916"/>
            <a:ext cx="5716751" cy="3215669"/>
          </a:xfrm>
          <a:custGeom>
            <a:avLst/>
            <a:gdLst>
              <a:gd name="connsiteX0" fmla="*/ 0 w 874920"/>
              <a:gd name="connsiteY0" fmla="*/ 0 h 492142"/>
              <a:gd name="connsiteX1" fmla="*/ 874920 w 874920"/>
              <a:gd name="connsiteY1" fmla="*/ 0 h 492142"/>
              <a:gd name="connsiteX2" fmla="*/ 874920 w 874920"/>
              <a:gd name="connsiteY2" fmla="*/ 492142 h 492142"/>
              <a:gd name="connsiteX3" fmla="*/ 0 w 874920"/>
              <a:gd name="connsiteY3" fmla="*/ 492142 h 492142"/>
            </a:gdLst>
            <a:ahLst/>
            <a:cxnLst>
              <a:cxn ang="0">
                <a:pos x="connsiteX0" y="connsiteY0"/>
              </a:cxn>
              <a:cxn ang="0">
                <a:pos x="connsiteX1" y="connsiteY1"/>
              </a:cxn>
              <a:cxn ang="0">
                <a:pos x="connsiteX2" y="connsiteY2"/>
              </a:cxn>
              <a:cxn ang="0">
                <a:pos x="connsiteX3" y="connsiteY3"/>
              </a:cxn>
            </a:cxnLst>
            <a:rect l="l" t="t" r="r" b="b"/>
            <a:pathLst>
              <a:path w="874920" h="492142">
                <a:moveTo>
                  <a:pt x="0" y="0"/>
                </a:moveTo>
                <a:lnTo>
                  <a:pt x="874920" y="0"/>
                </a:lnTo>
                <a:lnTo>
                  <a:pt x="874920" y="492142"/>
                </a:lnTo>
                <a:lnTo>
                  <a:pt x="0" y="492142"/>
                </a:lnTo>
                <a:close/>
              </a:path>
            </a:pathLst>
          </a:custGeom>
        </p:spPr>
      </p:pic>
      <p:pic>
        <p:nvPicPr>
          <p:cNvPr id="14" name="Picture 13">
            <a:extLst>
              <a:ext uri="{FF2B5EF4-FFF2-40B4-BE49-F238E27FC236}">
                <a16:creationId xmlns:a16="http://schemas.microsoft.com/office/drawing/2014/main" id="{78E72EC1-01B6-46B5-A30A-4BC9BF4E2005}"/>
              </a:ext>
            </a:extLst>
          </p:cNvPr>
          <p:cNvPicPr>
            <a:picLocks noChangeAspect="1"/>
          </p:cNvPicPr>
          <p:nvPr/>
        </p:nvPicPr>
        <p:blipFill>
          <a:blip r:embed="rId4"/>
          <a:srcRect l="38635" t="50000" r="40959" b="29594"/>
          <a:stretch>
            <a:fillRect/>
          </a:stretch>
        </p:blipFill>
        <p:spPr>
          <a:xfrm>
            <a:off x="6095998" y="2378916"/>
            <a:ext cx="5725465" cy="3220571"/>
          </a:xfrm>
          <a:custGeom>
            <a:avLst/>
            <a:gdLst>
              <a:gd name="connsiteX0" fmla="*/ 0 w 874920"/>
              <a:gd name="connsiteY0" fmla="*/ 0 h 492142"/>
              <a:gd name="connsiteX1" fmla="*/ 874920 w 874920"/>
              <a:gd name="connsiteY1" fmla="*/ 0 h 492142"/>
              <a:gd name="connsiteX2" fmla="*/ 874920 w 874920"/>
              <a:gd name="connsiteY2" fmla="*/ 492142 h 492142"/>
              <a:gd name="connsiteX3" fmla="*/ 0 w 874920"/>
              <a:gd name="connsiteY3" fmla="*/ 492142 h 492142"/>
            </a:gdLst>
            <a:ahLst/>
            <a:cxnLst>
              <a:cxn ang="0">
                <a:pos x="connsiteX0" y="connsiteY0"/>
              </a:cxn>
              <a:cxn ang="0">
                <a:pos x="connsiteX1" y="connsiteY1"/>
              </a:cxn>
              <a:cxn ang="0">
                <a:pos x="connsiteX2" y="connsiteY2"/>
              </a:cxn>
              <a:cxn ang="0">
                <a:pos x="connsiteX3" y="connsiteY3"/>
              </a:cxn>
            </a:cxnLst>
            <a:rect l="l" t="t" r="r" b="b"/>
            <a:pathLst>
              <a:path w="874920" h="492142">
                <a:moveTo>
                  <a:pt x="0" y="0"/>
                </a:moveTo>
                <a:lnTo>
                  <a:pt x="874920" y="0"/>
                </a:lnTo>
                <a:lnTo>
                  <a:pt x="874920" y="492142"/>
                </a:lnTo>
                <a:lnTo>
                  <a:pt x="0" y="492142"/>
                </a:lnTo>
                <a:close/>
              </a:path>
            </a:pathLst>
          </a:custGeom>
        </p:spPr>
      </p:pic>
      <p:sp>
        <p:nvSpPr>
          <p:cNvPr id="3" name="Title 2">
            <a:extLst>
              <a:ext uri="{FF2B5EF4-FFF2-40B4-BE49-F238E27FC236}">
                <a16:creationId xmlns:a16="http://schemas.microsoft.com/office/drawing/2014/main" id="{2DE8BBE0-1EDE-4DE1-A3BF-EA859FA7C06B}"/>
              </a:ext>
            </a:extLst>
          </p:cNvPr>
          <p:cNvSpPr>
            <a:spLocks noGrp="1"/>
          </p:cNvSpPr>
          <p:nvPr>
            <p:ph type="title"/>
          </p:nvPr>
        </p:nvSpPr>
        <p:spPr>
          <a:xfrm>
            <a:off x="2651060" y="337210"/>
            <a:ext cx="7930853" cy="667933"/>
          </a:xfrm>
        </p:spPr>
        <p:txBody>
          <a:bodyPr/>
          <a:lstStyle/>
          <a:p>
            <a:r>
              <a:rPr lang="en-US" dirty="0"/>
              <a:t>WEIGHTED RECONSTRUCTION</a:t>
            </a:r>
          </a:p>
        </p:txBody>
      </p:sp>
      <p:sp>
        <p:nvSpPr>
          <p:cNvPr id="7" name="Content Placeholder 1">
            <a:extLst>
              <a:ext uri="{FF2B5EF4-FFF2-40B4-BE49-F238E27FC236}">
                <a16:creationId xmlns:a16="http://schemas.microsoft.com/office/drawing/2014/main" id="{E791A693-CA84-44D9-8509-7D9FB3500BE7}"/>
              </a:ext>
            </a:extLst>
          </p:cNvPr>
          <p:cNvSpPr txBox="1">
            <a:spLocks/>
          </p:cNvSpPr>
          <p:nvPr/>
        </p:nvSpPr>
        <p:spPr>
          <a:xfrm>
            <a:off x="774868" y="5705723"/>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Uniform</a:t>
            </a:r>
          </a:p>
        </p:txBody>
      </p:sp>
      <p:sp>
        <p:nvSpPr>
          <p:cNvPr id="8" name="Content Placeholder 1">
            <a:extLst>
              <a:ext uri="{FF2B5EF4-FFF2-40B4-BE49-F238E27FC236}">
                <a16:creationId xmlns:a16="http://schemas.microsoft.com/office/drawing/2014/main" id="{E48F4110-675A-4C80-8FA5-55E713E8D849}"/>
              </a:ext>
            </a:extLst>
          </p:cNvPr>
          <p:cNvSpPr txBox="1">
            <a:spLocks/>
          </p:cNvSpPr>
          <p:nvPr/>
        </p:nvSpPr>
        <p:spPr>
          <a:xfrm>
            <a:off x="6627540" y="5646484"/>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Weighted</a:t>
            </a:r>
          </a:p>
        </p:txBody>
      </p:sp>
    </p:spTree>
    <p:extLst>
      <p:ext uri="{BB962C8B-B14F-4D97-AF65-F5344CB8AC3E}">
        <p14:creationId xmlns:p14="http://schemas.microsoft.com/office/powerpoint/2010/main" val="2298777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FB3DD47-8C5D-404A-9CA3-EF82B8534694}"/>
              </a:ext>
            </a:extLst>
          </p:cNvPr>
          <p:cNvPicPr>
            <a:picLocks noChangeAspect="1"/>
          </p:cNvPicPr>
          <p:nvPr/>
        </p:nvPicPr>
        <p:blipFill>
          <a:blip r:embed="rId3"/>
          <a:srcRect l="38325" t="50000" r="41269" b="29594"/>
          <a:stretch>
            <a:fillRect/>
          </a:stretch>
        </p:blipFill>
        <p:spPr>
          <a:xfrm>
            <a:off x="327460" y="2367089"/>
            <a:ext cx="5716747" cy="3215667"/>
          </a:xfrm>
          <a:custGeom>
            <a:avLst/>
            <a:gdLst>
              <a:gd name="connsiteX0" fmla="*/ 0 w 874920"/>
              <a:gd name="connsiteY0" fmla="*/ 0 h 492142"/>
              <a:gd name="connsiteX1" fmla="*/ 874920 w 874920"/>
              <a:gd name="connsiteY1" fmla="*/ 0 h 492142"/>
              <a:gd name="connsiteX2" fmla="*/ 874920 w 874920"/>
              <a:gd name="connsiteY2" fmla="*/ 492142 h 492142"/>
              <a:gd name="connsiteX3" fmla="*/ 0 w 874920"/>
              <a:gd name="connsiteY3" fmla="*/ 492142 h 492142"/>
            </a:gdLst>
            <a:ahLst/>
            <a:cxnLst>
              <a:cxn ang="0">
                <a:pos x="connsiteX0" y="connsiteY0"/>
              </a:cxn>
              <a:cxn ang="0">
                <a:pos x="connsiteX1" y="connsiteY1"/>
              </a:cxn>
              <a:cxn ang="0">
                <a:pos x="connsiteX2" y="connsiteY2"/>
              </a:cxn>
              <a:cxn ang="0">
                <a:pos x="connsiteX3" y="connsiteY3"/>
              </a:cxn>
            </a:cxnLst>
            <a:rect l="l" t="t" r="r" b="b"/>
            <a:pathLst>
              <a:path w="874920" h="492142">
                <a:moveTo>
                  <a:pt x="0" y="0"/>
                </a:moveTo>
                <a:lnTo>
                  <a:pt x="874920" y="0"/>
                </a:lnTo>
                <a:lnTo>
                  <a:pt x="874920" y="492142"/>
                </a:lnTo>
                <a:lnTo>
                  <a:pt x="0" y="492142"/>
                </a:lnTo>
                <a:close/>
              </a:path>
            </a:pathLst>
          </a:custGeom>
        </p:spPr>
      </p:pic>
      <p:pic>
        <p:nvPicPr>
          <p:cNvPr id="16" name="Picture 15">
            <a:extLst>
              <a:ext uri="{FF2B5EF4-FFF2-40B4-BE49-F238E27FC236}">
                <a16:creationId xmlns:a16="http://schemas.microsoft.com/office/drawing/2014/main" id="{E4A93AFC-09BD-42D3-9FBE-4195C298A119}"/>
              </a:ext>
            </a:extLst>
          </p:cNvPr>
          <p:cNvPicPr>
            <a:picLocks noChangeAspect="1"/>
          </p:cNvPicPr>
          <p:nvPr/>
        </p:nvPicPr>
        <p:blipFill>
          <a:blip r:embed="rId4"/>
          <a:srcRect l="38635" t="50000" r="40959" b="29594"/>
          <a:stretch>
            <a:fillRect/>
          </a:stretch>
        </p:blipFill>
        <p:spPr>
          <a:xfrm>
            <a:off x="6096000" y="2373484"/>
            <a:ext cx="5735121" cy="3226003"/>
          </a:xfrm>
          <a:custGeom>
            <a:avLst/>
            <a:gdLst>
              <a:gd name="connsiteX0" fmla="*/ 0 w 874920"/>
              <a:gd name="connsiteY0" fmla="*/ 0 h 492142"/>
              <a:gd name="connsiteX1" fmla="*/ 874920 w 874920"/>
              <a:gd name="connsiteY1" fmla="*/ 0 h 492142"/>
              <a:gd name="connsiteX2" fmla="*/ 874920 w 874920"/>
              <a:gd name="connsiteY2" fmla="*/ 492142 h 492142"/>
              <a:gd name="connsiteX3" fmla="*/ 0 w 874920"/>
              <a:gd name="connsiteY3" fmla="*/ 492142 h 492142"/>
            </a:gdLst>
            <a:ahLst/>
            <a:cxnLst>
              <a:cxn ang="0">
                <a:pos x="connsiteX0" y="connsiteY0"/>
              </a:cxn>
              <a:cxn ang="0">
                <a:pos x="connsiteX1" y="connsiteY1"/>
              </a:cxn>
              <a:cxn ang="0">
                <a:pos x="connsiteX2" y="connsiteY2"/>
              </a:cxn>
              <a:cxn ang="0">
                <a:pos x="connsiteX3" y="connsiteY3"/>
              </a:cxn>
            </a:cxnLst>
            <a:rect l="l" t="t" r="r" b="b"/>
            <a:pathLst>
              <a:path w="874920" h="492142">
                <a:moveTo>
                  <a:pt x="0" y="0"/>
                </a:moveTo>
                <a:lnTo>
                  <a:pt x="874920" y="0"/>
                </a:lnTo>
                <a:lnTo>
                  <a:pt x="874920" y="492142"/>
                </a:lnTo>
                <a:lnTo>
                  <a:pt x="0" y="492142"/>
                </a:lnTo>
                <a:close/>
              </a:path>
            </a:pathLst>
          </a:custGeom>
        </p:spPr>
      </p:pic>
      <p:sp>
        <p:nvSpPr>
          <p:cNvPr id="3" name="Title 2">
            <a:extLst>
              <a:ext uri="{FF2B5EF4-FFF2-40B4-BE49-F238E27FC236}">
                <a16:creationId xmlns:a16="http://schemas.microsoft.com/office/drawing/2014/main" id="{2DE8BBE0-1EDE-4DE1-A3BF-EA859FA7C06B}"/>
              </a:ext>
            </a:extLst>
          </p:cNvPr>
          <p:cNvSpPr>
            <a:spLocks noGrp="1"/>
          </p:cNvSpPr>
          <p:nvPr>
            <p:ph type="title"/>
          </p:nvPr>
        </p:nvSpPr>
        <p:spPr>
          <a:xfrm>
            <a:off x="2651060" y="337210"/>
            <a:ext cx="7930853" cy="667933"/>
          </a:xfrm>
        </p:spPr>
        <p:txBody>
          <a:bodyPr/>
          <a:lstStyle/>
          <a:p>
            <a:r>
              <a:rPr lang="en-US" dirty="0"/>
              <a:t>WEIGHTED RECONSTRUCTION</a:t>
            </a:r>
          </a:p>
        </p:txBody>
      </p:sp>
      <p:sp>
        <p:nvSpPr>
          <p:cNvPr id="8" name="Content Placeholder 1">
            <a:extLst>
              <a:ext uri="{FF2B5EF4-FFF2-40B4-BE49-F238E27FC236}">
                <a16:creationId xmlns:a16="http://schemas.microsoft.com/office/drawing/2014/main" id="{E48F4110-675A-4C80-8FA5-55E713E8D849}"/>
              </a:ext>
            </a:extLst>
          </p:cNvPr>
          <p:cNvSpPr txBox="1">
            <a:spLocks/>
          </p:cNvSpPr>
          <p:nvPr/>
        </p:nvSpPr>
        <p:spPr>
          <a:xfrm>
            <a:off x="6627540" y="5646484"/>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Weighted</a:t>
            </a:r>
          </a:p>
        </p:txBody>
      </p:sp>
      <p:sp>
        <p:nvSpPr>
          <p:cNvPr id="10" name="Content Placeholder 1">
            <a:extLst>
              <a:ext uri="{FF2B5EF4-FFF2-40B4-BE49-F238E27FC236}">
                <a16:creationId xmlns:a16="http://schemas.microsoft.com/office/drawing/2014/main" id="{F9410A61-9C58-41B3-B558-905B54F387E7}"/>
              </a:ext>
            </a:extLst>
          </p:cNvPr>
          <p:cNvSpPr txBox="1">
            <a:spLocks/>
          </p:cNvSpPr>
          <p:nvPr/>
        </p:nvSpPr>
        <p:spPr>
          <a:xfrm>
            <a:off x="965258" y="5646483"/>
            <a:ext cx="4653665" cy="1211516"/>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L1-norm Poisson reconstruction</a:t>
            </a:r>
          </a:p>
        </p:txBody>
      </p:sp>
    </p:spTree>
    <p:extLst>
      <p:ext uri="{BB962C8B-B14F-4D97-AF65-F5344CB8AC3E}">
        <p14:creationId xmlns:p14="http://schemas.microsoft.com/office/powerpoint/2010/main" val="1499874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A5E42FE-CE4C-4942-9878-9C43DBA09B85}"/>
              </a:ext>
            </a:extLst>
          </p:cNvPr>
          <p:cNvPicPr>
            <a:picLocks noChangeAspect="1"/>
          </p:cNvPicPr>
          <p:nvPr/>
        </p:nvPicPr>
        <p:blipFill>
          <a:blip r:embed="rId3"/>
          <a:srcRect l="38325" t="50000" r="41269" b="29594"/>
          <a:stretch>
            <a:fillRect/>
          </a:stretch>
        </p:blipFill>
        <p:spPr>
          <a:xfrm>
            <a:off x="327460" y="2378916"/>
            <a:ext cx="5716744" cy="3215665"/>
          </a:xfrm>
          <a:custGeom>
            <a:avLst/>
            <a:gdLst>
              <a:gd name="connsiteX0" fmla="*/ 0 w 874920"/>
              <a:gd name="connsiteY0" fmla="*/ 0 h 492142"/>
              <a:gd name="connsiteX1" fmla="*/ 874920 w 874920"/>
              <a:gd name="connsiteY1" fmla="*/ 0 h 492142"/>
              <a:gd name="connsiteX2" fmla="*/ 874920 w 874920"/>
              <a:gd name="connsiteY2" fmla="*/ 492142 h 492142"/>
              <a:gd name="connsiteX3" fmla="*/ 0 w 874920"/>
              <a:gd name="connsiteY3" fmla="*/ 492142 h 492142"/>
            </a:gdLst>
            <a:ahLst/>
            <a:cxnLst>
              <a:cxn ang="0">
                <a:pos x="connsiteX0" y="connsiteY0"/>
              </a:cxn>
              <a:cxn ang="0">
                <a:pos x="connsiteX1" y="connsiteY1"/>
              </a:cxn>
              <a:cxn ang="0">
                <a:pos x="connsiteX2" y="connsiteY2"/>
              </a:cxn>
              <a:cxn ang="0">
                <a:pos x="connsiteX3" y="connsiteY3"/>
              </a:cxn>
            </a:cxnLst>
            <a:rect l="l" t="t" r="r" b="b"/>
            <a:pathLst>
              <a:path w="874920" h="492142">
                <a:moveTo>
                  <a:pt x="0" y="0"/>
                </a:moveTo>
                <a:lnTo>
                  <a:pt x="874920" y="0"/>
                </a:lnTo>
                <a:lnTo>
                  <a:pt x="874920" y="492142"/>
                </a:lnTo>
                <a:lnTo>
                  <a:pt x="0" y="492142"/>
                </a:lnTo>
                <a:close/>
              </a:path>
            </a:pathLst>
          </a:custGeom>
        </p:spPr>
      </p:pic>
      <p:pic>
        <p:nvPicPr>
          <p:cNvPr id="15" name="Picture 14">
            <a:extLst>
              <a:ext uri="{FF2B5EF4-FFF2-40B4-BE49-F238E27FC236}">
                <a16:creationId xmlns:a16="http://schemas.microsoft.com/office/drawing/2014/main" id="{3C346B51-9B59-476F-9772-316D031A2BA9}"/>
              </a:ext>
            </a:extLst>
          </p:cNvPr>
          <p:cNvPicPr>
            <a:picLocks noChangeAspect="1"/>
          </p:cNvPicPr>
          <p:nvPr/>
        </p:nvPicPr>
        <p:blipFill>
          <a:blip r:embed="rId4"/>
          <a:srcRect l="38635" t="50000" r="40959" b="29594"/>
          <a:stretch>
            <a:fillRect/>
          </a:stretch>
        </p:blipFill>
        <p:spPr>
          <a:xfrm>
            <a:off x="6095998" y="2378916"/>
            <a:ext cx="5725465" cy="3220571"/>
          </a:xfrm>
          <a:custGeom>
            <a:avLst/>
            <a:gdLst>
              <a:gd name="connsiteX0" fmla="*/ 0 w 874920"/>
              <a:gd name="connsiteY0" fmla="*/ 0 h 492142"/>
              <a:gd name="connsiteX1" fmla="*/ 874920 w 874920"/>
              <a:gd name="connsiteY1" fmla="*/ 0 h 492142"/>
              <a:gd name="connsiteX2" fmla="*/ 874920 w 874920"/>
              <a:gd name="connsiteY2" fmla="*/ 492142 h 492142"/>
              <a:gd name="connsiteX3" fmla="*/ 0 w 874920"/>
              <a:gd name="connsiteY3" fmla="*/ 492142 h 492142"/>
            </a:gdLst>
            <a:ahLst/>
            <a:cxnLst>
              <a:cxn ang="0">
                <a:pos x="connsiteX0" y="connsiteY0"/>
              </a:cxn>
              <a:cxn ang="0">
                <a:pos x="connsiteX1" y="connsiteY1"/>
              </a:cxn>
              <a:cxn ang="0">
                <a:pos x="connsiteX2" y="connsiteY2"/>
              </a:cxn>
              <a:cxn ang="0">
                <a:pos x="connsiteX3" y="connsiteY3"/>
              </a:cxn>
            </a:cxnLst>
            <a:rect l="l" t="t" r="r" b="b"/>
            <a:pathLst>
              <a:path w="874920" h="492142">
                <a:moveTo>
                  <a:pt x="0" y="0"/>
                </a:moveTo>
                <a:lnTo>
                  <a:pt x="874920" y="0"/>
                </a:lnTo>
                <a:lnTo>
                  <a:pt x="874920" y="492142"/>
                </a:lnTo>
                <a:lnTo>
                  <a:pt x="0" y="492142"/>
                </a:lnTo>
                <a:close/>
              </a:path>
            </a:pathLst>
          </a:custGeom>
        </p:spPr>
      </p:pic>
      <p:sp>
        <p:nvSpPr>
          <p:cNvPr id="3" name="Title 2">
            <a:extLst>
              <a:ext uri="{FF2B5EF4-FFF2-40B4-BE49-F238E27FC236}">
                <a16:creationId xmlns:a16="http://schemas.microsoft.com/office/drawing/2014/main" id="{2DE8BBE0-1EDE-4DE1-A3BF-EA859FA7C06B}"/>
              </a:ext>
            </a:extLst>
          </p:cNvPr>
          <p:cNvSpPr>
            <a:spLocks noGrp="1"/>
          </p:cNvSpPr>
          <p:nvPr>
            <p:ph type="title"/>
          </p:nvPr>
        </p:nvSpPr>
        <p:spPr>
          <a:xfrm>
            <a:off x="2651060" y="337210"/>
            <a:ext cx="7930853" cy="667933"/>
          </a:xfrm>
        </p:spPr>
        <p:txBody>
          <a:bodyPr/>
          <a:lstStyle/>
          <a:p>
            <a:r>
              <a:rPr lang="en-US" dirty="0"/>
              <a:t>WEIGHTED RECONSTRUCTION</a:t>
            </a:r>
          </a:p>
        </p:txBody>
      </p:sp>
      <p:sp>
        <p:nvSpPr>
          <p:cNvPr id="8" name="Content Placeholder 1">
            <a:extLst>
              <a:ext uri="{FF2B5EF4-FFF2-40B4-BE49-F238E27FC236}">
                <a16:creationId xmlns:a16="http://schemas.microsoft.com/office/drawing/2014/main" id="{E48F4110-675A-4C80-8FA5-55E713E8D849}"/>
              </a:ext>
            </a:extLst>
          </p:cNvPr>
          <p:cNvSpPr txBox="1">
            <a:spLocks/>
          </p:cNvSpPr>
          <p:nvPr/>
        </p:nvSpPr>
        <p:spPr>
          <a:xfrm>
            <a:off x="6627540" y="5646484"/>
            <a:ext cx="4653665" cy="8328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Weighted</a:t>
            </a:r>
          </a:p>
        </p:txBody>
      </p:sp>
      <p:sp>
        <p:nvSpPr>
          <p:cNvPr id="17" name="Rectangle 16">
            <a:extLst>
              <a:ext uri="{FF2B5EF4-FFF2-40B4-BE49-F238E27FC236}">
                <a16:creationId xmlns:a16="http://schemas.microsoft.com/office/drawing/2014/main" id="{0258FE36-FE1B-4E12-B880-EFA1CDA87980}"/>
              </a:ext>
            </a:extLst>
          </p:cNvPr>
          <p:cNvSpPr/>
          <p:nvPr/>
        </p:nvSpPr>
        <p:spPr>
          <a:xfrm>
            <a:off x="3776543" y="1676216"/>
            <a:ext cx="4638908" cy="446049"/>
          </a:xfrm>
          <a:prstGeom prst="rect">
            <a:avLst/>
          </a:prstGeom>
          <a:gradFill>
            <a:gsLst>
              <a:gs pos="50000">
                <a:schemeClr val="tx1"/>
              </a:gs>
              <a:gs pos="0">
                <a:srgbClr val="F70000"/>
              </a:gs>
              <a:gs pos="100000">
                <a:srgbClr val="00FA00"/>
              </a:gs>
            </a:gsLst>
            <a:lin ang="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8" name="Content Placeholder 1">
            <a:extLst>
              <a:ext uri="{FF2B5EF4-FFF2-40B4-BE49-F238E27FC236}">
                <a16:creationId xmlns:a16="http://schemas.microsoft.com/office/drawing/2014/main" id="{1A6C3A6A-0202-4B72-BB0A-134CE915999B}"/>
              </a:ext>
            </a:extLst>
          </p:cNvPr>
          <p:cNvSpPr txBox="1">
            <a:spLocks/>
          </p:cNvSpPr>
          <p:nvPr/>
        </p:nvSpPr>
        <p:spPr>
          <a:xfrm>
            <a:off x="810329" y="1560621"/>
            <a:ext cx="3081016" cy="6296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Negative error</a:t>
            </a:r>
          </a:p>
        </p:txBody>
      </p:sp>
      <p:sp>
        <p:nvSpPr>
          <p:cNvPr id="19" name="Content Placeholder 1">
            <a:extLst>
              <a:ext uri="{FF2B5EF4-FFF2-40B4-BE49-F238E27FC236}">
                <a16:creationId xmlns:a16="http://schemas.microsoft.com/office/drawing/2014/main" id="{7DBACF93-D0BF-472B-B0B4-7F2185F860DA}"/>
              </a:ext>
            </a:extLst>
          </p:cNvPr>
          <p:cNvSpPr txBox="1">
            <a:spLocks/>
          </p:cNvSpPr>
          <p:nvPr/>
        </p:nvSpPr>
        <p:spPr>
          <a:xfrm>
            <a:off x="8300657" y="1584423"/>
            <a:ext cx="2798519" cy="629632"/>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Positive error</a:t>
            </a:r>
          </a:p>
        </p:txBody>
      </p:sp>
      <p:sp>
        <p:nvSpPr>
          <p:cNvPr id="10" name="Content Placeholder 1">
            <a:extLst>
              <a:ext uri="{FF2B5EF4-FFF2-40B4-BE49-F238E27FC236}">
                <a16:creationId xmlns:a16="http://schemas.microsoft.com/office/drawing/2014/main" id="{B8ED40FD-DB96-4EB1-BA53-B94695153776}"/>
              </a:ext>
            </a:extLst>
          </p:cNvPr>
          <p:cNvSpPr txBox="1">
            <a:spLocks/>
          </p:cNvSpPr>
          <p:nvPr/>
        </p:nvSpPr>
        <p:spPr>
          <a:xfrm>
            <a:off x="965258" y="5646483"/>
            <a:ext cx="4653665" cy="1211516"/>
          </a:xfrm>
          <a:prstGeom prst="rect">
            <a:avLst/>
          </a:prstGeom>
        </p:spPr>
        <p:txBody>
          <a:bodyPr vert="horz" lIns="121920" tIns="60960" rIns="121920" bIns="6096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a:t>L1-norm Poisson reconstruction</a:t>
            </a:r>
          </a:p>
        </p:txBody>
      </p:sp>
    </p:spTree>
    <p:extLst>
      <p:ext uri="{BB962C8B-B14F-4D97-AF65-F5344CB8AC3E}">
        <p14:creationId xmlns:p14="http://schemas.microsoft.com/office/powerpoint/2010/main" val="1485996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B96D8789-2ECB-4BF7-B5C1-0BF5ED0F4AD4}"/>
              </a:ext>
            </a:extLst>
          </p:cNvPr>
          <p:cNvSpPr>
            <a:spLocks noGrp="1"/>
          </p:cNvSpPr>
          <p:nvPr>
            <p:ph sz="quarter" idx="4294967295"/>
          </p:nvPr>
        </p:nvSpPr>
        <p:spPr>
          <a:xfrm>
            <a:off x="803189" y="1419922"/>
            <a:ext cx="10355464" cy="1174596"/>
          </a:xfrm>
        </p:spPr>
        <p:txBody>
          <a:bodyPr>
            <a:noAutofit/>
          </a:bodyPr>
          <a:lstStyle/>
          <a:p>
            <a:pPr marL="0" indent="0" algn="ctr">
              <a:buNone/>
            </a:pPr>
            <a:r>
              <a:rPr lang="de-CH" sz="3200" dirty="0"/>
              <a:t>Robust Denoising using Feature and Color Information [Rousselle et al., 2013]</a:t>
            </a:r>
          </a:p>
          <a:p>
            <a:endParaRPr lang="en-US" sz="3200" dirty="0"/>
          </a:p>
        </p:txBody>
      </p:sp>
      <p:sp>
        <p:nvSpPr>
          <p:cNvPr id="3" name="Title 2">
            <a:extLst>
              <a:ext uri="{FF2B5EF4-FFF2-40B4-BE49-F238E27FC236}">
                <a16:creationId xmlns:a16="http://schemas.microsoft.com/office/drawing/2014/main" id="{CC0320CB-E078-4406-8F1E-90F04BB8786A}"/>
              </a:ext>
            </a:extLst>
          </p:cNvPr>
          <p:cNvSpPr>
            <a:spLocks noGrp="1"/>
          </p:cNvSpPr>
          <p:nvPr>
            <p:ph type="title"/>
          </p:nvPr>
        </p:nvSpPr>
        <p:spPr>
          <a:xfrm>
            <a:off x="689106" y="513790"/>
            <a:ext cx="9892807" cy="667933"/>
          </a:xfrm>
        </p:spPr>
        <p:txBody>
          <a:bodyPr/>
          <a:lstStyle/>
          <a:p>
            <a:r>
              <a:rPr lang="en-US" dirty="0" err="1"/>
              <a:t>MONte</a:t>
            </a:r>
            <a:r>
              <a:rPr lang="en-US" dirty="0"/>
              <a:t> CARLO DENOISERS</a:t>
            </a:r>
          </a:p>
        </p:txBody>
      </p:sp>
      <p:sp>
        <p:nvSpPr>
          <p:cNvPr id="6" name="Rechteck 9">
            <a:extLst>
              <a:ext uri="{FF2B5EF4-FFF2-40B4-BE49-F238E27FC236}">
                <a16:creationId xmlns:a16="http://schemas.microsoft.com/office/drawing/2014/main" id="{4E88F330-B33C-47C7-A8FB-5881C004C05A}"/>
              </a:ext>
            </a:extLst>
          </p:cNvPr>
          <p:cNvSpPr/>
          <p:nvPr/>
        </p:nvSpPr>
        <p:spPr>
          <a:xfrm>
            <a:off x="1724726" y="4622994"/>
            <a:ext cx="361949" cy="35560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CH" sz="2400"/>
          </a:p>
        </p:txBody>
      </p:sp>
      <p:grpSp>
        <p:nvGrpSpPr>
          <p:cNvPr id="12" name="Group 11">
            <a:extLst>
              <a:ext uri="{FF2B5EF4-FFF2-40B4-BE49-F238E27FC236}">
                <a16:creationId xmlns:a16="http://schemas.microsoft.com/office/drawing/2014/main" id="{99173ACB-94AB-472B-889C-DC76F7D8E165}"/>
              </a:ext>
            </a:extLst>
          </p:cNvPr>
          <p:cNvGrpSpPr/>
          <p:nvPr/>
        </p:nvGrpSpPr>
        <p:grpSpPr>
          <a:xfrm>
            <a:off x="689106" y="2710469"/>
            <a:ext cx="10813788" cy="4041903"/>
            <a:chOff x="251520" y="1803313"/>
            <a:chExt cx="8640960" cy="3229758"/>
          </a:xfrm>
        </p:grpSpPr>
        <p:pic>
          <p:nvPicPr>
            <p:cNvPr id="5" name="Picture 4" descr="Z:\home\rousselle\Documents\papers\PG2013\results\results_sanmiguel20_our_red.png">
              <a:extLst>
                <a:ext uri="{FF2B5EF4-FFF2-40B4-BE49-F238E27FC236}">
                  <a16:creationId xmlns:a16="http://schemas.microsoft.com/office/drawing/2014/main" id="{A7F281BE-4C53-4B33-AA2C-E5CE9235A98A}"/>
                </a:ext>
              </a:extLst>
            </p:cNvPr>
            <p:cNvPicPr>
              <a:picLocks noChangeAspect="1" noChangeArrowheads="1"/>
            </p:cNvPicPr>
            <p:nvPr/>
          </p:nvPicPr>
          <p:blipFill>
            <a:blip r:embed="rId3" cstate="print"/>
            <a:srcRect/>
            <a:stretch>
              <a:fillRect/>
            </a:stretch>
          </p:blipFill>
          <p:spPr bwMode="auto">
            <a:xfrm>
              <a:off x="251520" y="1803313"/>
              <a:ext cx="2772000" cy="2772000"/>
            </a:xfrm>
            <a:prstGeom prst="rect">
              <a:avLst/>
            </a:prstGeom>
            <a:solidFill>
              <a:srgbClr val="FFFFFF">
                <a:shade val="85000"/>
              </a:srgbClr>
            </a:solidFill>
            <a:ln w="88900" cap="sq">
              <a:noFill/>
              <a:miter lim="800000"/>
            </a:ln>
            <a:effectLst/>
          </p:spPr>
        </p:pic>
        <p:sp>
          <p:nvSpPr>
            <p:cNvPr id="7" name="Text Box 6">
              <a:extLst>
                <a:ext uri="{FF2B5EF4-FFF2-40B4-BE49-F238E27FC236}">
                  <a16:creationId xmlns:a16="http://schemas.microsoft.com/office/drawing/2014/main" id="{B88BC3C2-DD64-453C-ADB5-0617FC4A091D}"/>
                </a:ext>
              </a:extLst>
            </p:cNvPr>
            <p:cNvSpPr txBox="1">
              <a:spLocks noChangeArrowheads="1"/>
            </p:cNvSpPr>
            <p:nvPr/>
          </p:nvSpPr>
          <p:spPr bwMode="auto">
            <a:xfrm>
              <a:off x="3380198" y="4575313"/>
              <a:ext cx="2383604" cy="457199"/>
            </a:xfrm>
            <a:prstGeom prst="rect">
              <a:avLst/>
            </a:prstGeom>
            <a:noFill/>
            <a:ln w="9525">
              <a:noFill/>
              <a:round/>
              <a:headEnd/>
              <a:tailEnd/>
            </a:ln>
            <a:effectLst/>
          </p:spPr>
          <p:txBody>
            <a:bodyPr wrap="none" lIns="108852" tIns="84293" rIns="108852" bIns="54427"/>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875511" algn="l"/>
                  <a:tab pos="1751022" algn="l"/>
                  <a:tab pos="2626533" algn="l"/>
                  <a:tab pos="3502044" algn="l"/>
                  <a:tab pos="4377555" algn="l"/>
                  <a:tab pos="5253066" algn="l"/>
                </a:tabLst>
              </a:pPr>
              <a:r>
                <a:rPr lang="en-US" sz="2667" dirty="0">
                  <a:latin typeface="Calibri" pitchFamily="34" charset="0"/>
                  <a:ea typeface="WenQuanYi Micro Hei" charset="0"/>
                  <a:cs typeface="WenQuanYi Micro Hei" charset="0"/>
                </a:rPr>
                <a:t>Path tracing 55s</a:t>
              </a:r>
            </a:p>
          </p:txBody>
        </p:sp>
        <p:pic>
          <p:nvPicPr>
            <p:cNvPr id="8" name="Picture 7" descr="Z:\home\rousselle\Documents\papers\drz_talk\images\results_sanmiguel20_low_equaltime_crop.png">
              <a:extLst>
                <a:ext uri="{FF2B5EF4-FFF2-40B4-BE49-F238E27FC236}">
                  <a16:creationId xmlns:a16="http://schemas.microsoft.com/office/drawing/2014/main" id="{565BC256-59CD-425E-8367-2DFEF097D7D5}"/>
                </a:ext>
              </a:extLst>
            </p:cNvPr>
            <p:cNvPicPr>
              <a:picLocks noChangeAspect="1" noChangeArrowheads="1"/>
            </p:cNvPicPr>
            <p:nvPr/>
          </p:nvPicPr>
          <p:blipFill>
            <a:blip r:embed="rId4" cstate="print"/>
            <a:srcRect/>
            <a:stretch>
              <a:fillRect/>
            </a:stretch>
          </p:blipFill>
          <p:spPr bwMode="auto">
            <a:xfrm>
              <a:off x="3186000" y="1803313"/>
              <a:ext cx="2772000" cy="2772000"/>
            </a:xfrm>
            <a:prstGeom prst="rect">
              <a:avLst/>
            </a:prstGeom>
            <a:ln>
              <a:noFill/>
            </a:ln>
            <a:effectLst/>
          </p:spPr>
        </p:pic>
        <p:sp>
          <p:nvSpPr>
            <p:cNvPr id="9" name="Text Box 6">
              <a:extLst>
                <a:ext uri="{FF2B5EF4-FFF2-40B4-BE49-F238E27FC236}">
                  <a16:creationId xmlns:a16="http://schemas.microsoft.com/office/drawing/2014/main" id="{6F717379-3BCB-48E0-BFDA-F83F98398192}"/>
                </a:ext>
              </a:extLst>
            </p:cNvPr>
            <p:cNvSpPr txBox="1">
              <a:spLocks noChangeArrowheads="1"/>
            </p:cNvSpPr>
            <p:nvPr/>
          </p:nvSpPr>
          <p:spPr bwMode="auto">
            <a:xfrm>
              <a:off x="6314678" y="4575872"/>
              <a:ext cx="2383604" cy="457199"/>
            </a:xfrm>
            <a:prstGeom prst="rect">
              <a:avLst/>
            </a:prstGeom>
            <a:noFill/>
            <a:ln w="9525">
              <a:noFill/>
              <a:round/>
              <a:headEnd/>
              <a:tailEnd/>
            </a:ln>
            <a:effectLst/>
          </p:spPr>
          <p:txBody>
            <a:bodyPr wrap="none" lIns="108852" tIns="84293" rIns="108852" bIns="54427"/>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875511" algn="l"/>
                  <a:tab pos="1751022" algn="l"/>
                  <a:tab pos="2626533" algn="l"/>
                  <a:tab pos="3502044" algn="l"/>
                  <a:tab pos="4377555" algn="l"/>
                  <a:tab pos="5253066" algn="l"/>
                </a:tabLst>
              </a:pPr>
              <a:r>
                <a:rPr lang="en-US" sz="2667" dirty="0">
                  <a:latin typeface="Calibri" pitchFamily="34" charset="0"/>
                  <a:ea typeface="WenQuanYi Micro Hei" charset="0"/>
                  <a:cs typeface="WenQuanYi Micro Hei" charset="0"/>
                </a:rPr>
                <a:t>Denoising 57s</a:t>
              </a:r>
            </a:p>
          </p:txBody>
        </p:sp>
        <p:pic>
          <p:nvPicPr>
            <p:cNvPr id="10" name="Picture 9" descr="Z:\home\rousselle\Documents\papers\drz_talk\images\results_sanmiguel20_our_crop.png">
              <a:extLst>
                <a:ext uri="{FF2B5EF4-FFF2-40B4-BE49-F238E27FC236}">
                  <a16:creationId xmlns:a16="http://schemas.microsoft.com/office/drawing/2014/main" id="{3F674990-AFC5-43F5-9C48-18B48E8F558C}"/>
                </a:ext>
              </a:extLst>
            </p:cNvPr>
            <p:cNvPicPr>
              <a:picLocks noChangeAspect="1" noChangeArrowheads="1"/>
            </p:cNvPicPr>
            <p:nvPr/>
          </p:nvPicPr>
          <p:blipFill>
            <a:blip r:embed="rId5" cstate="print"/>
            <a:srcRect/>
            <a:stretch>
              <a:fillRect/>
            </a:stretch>
          </p:blipFill>
          <p:spPr bwMode="auto">
            <a:xfrm>
              <a:off x="6120480" y="1803313"/>
              <a:ext cx="2772000" cy="2772000"/>
            </a:xfrm>
            <a:prstGeom prst="rect">
              <a:avLst/>
            </a:prstGeom>
            <a:solidFill>
              <a:srgbClr val="FFFFFF">
                <a:shade val="85000"/>
              </a:srgbClr>
            </a:solidFill>
            <a:ln w="88900" cap="sq">
              <a:noFill/>
              <a:miter lim="800000"/>
            </a:ln>
            <a:effectLst/>
          </p:spPr>
        </p:pic>
      </p:grpSp>
    </p:spTree>
    <p:extLst>
      <p:ext uri="{BB962C8B-B14F-4D97-AF65-F5344CB8AC3E}">
        <p14:creationId xmlns:p14="http://schemas.microsoft.com/office/powerpoint/2010/main" val="975236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6AE359-45EC-4C70-A151-FB3A0D20560F}"/>
              </a:ext>
            </a:extLst>
          </p:cNvPr>
          <p:cNvSpPr>
            <a:spLocks noGrp="1"/>
          </p:cNvSpPr>
          <p:nvPr>
            <p:ph sz="quarter" idx="10"/>
          </p:nvPr>
        </p:nvSpPr>
        <p:spPr>
          <a:xfrm>
            <a:off x="482716" y="1715423"/>
            <a:ext cx="11525456" cy="4469025"/>
          </a:xfrm>
        </p:spPr>
        <p:txBody>
          <a:bodyPr>
            <a:normAutofit fontScale="77500" lnSpcReduction="20000"/>
          </a:bodyPr>
          <a:lstStyle/>
          <a:p>
            <a:pPr marL="0" indent="0">
              <a:buNone/>
            </a:pPr>
            <a:r>
              <a:rPr lang="en-SG" dirty="0"/>
              <a:t>Local regression model</a:t>
            </a:r>
          </a:p>
          <a:p>
            <a:pPr marL="0" indent="0">
              <a:buNone/>
            </a:pPr>
            <a:endParaRPr lang="en-SG" dirty="0"/>
          </a:p>
          <a:p>
            <a:pPr marL="0" indent="0">
              <a:buNone/>
            </a:pPr>
            <a:endParaRPr lang="en-SG" dirty="0"/>
          </a:p>
          <a:p>
            <a:pPr marL="0" indent="0">
              <a:buNone/>
            </a:pPr>
            <a:endParaRPr lang="en-SG" dirty="0"/>
          </a:p>
          <a:p>
            <a:pPr marL="0" indent="0">
              <a:buNone/>
            </a:pPr>
            <a:endParaRPr lang="en-SG" dirty="0"/>
          </a:p>
          <a:p>
            <a:pPr marL="0" indent="0">
              <a:lnSpc>
                <a:spcPct val="100000"/>
              </a:lnSpc>
              <a:buNone/>
            </a:pPr>
            <a:r>
              <a:rPr lang="en-GB" dirty="0"/>
              <a:t>Transform feature vector F into </a:t>
            </a:r>
            <a:r>
              <a:rPr lang="en-GB" dirty="0" err="1"/>
              <a:t>color</a:t>
            </a:r>
            <a:r>
              <a:rPr lang="en-GB" dirty="0"/>
              <a:t> with a linear function</a:t>
            </a:r>
          </a:p>
          <a:p>
            <a:pPr marL="0" indent="0">
              <a:lnSpc>
                <a:spcPct val="100000"/>
              </a:lnSpc>
              <a:buNone/>
            </a:pPr>
            <a:endParaRPr lang="en-GB" dirty="0"/>
          </a:p>
          <a:p>
            <a:pPr marL="0" indent="0">
              <a:lnSpc>
                <a:spcPct val="100000"/>
              </a:lnSpc>
              <a:buNone/>
            </a:pPr>
            <a:r>
              <a:rPr lang="en-GB" dirty="0"/>
              <a:t>Collaborative filtering, selection-based bandwidth estimation</a:t>
            </a:r>
            <a:endParaRPr lang="en-SG" dirty="0"/>
          </a:p>
        </p:txBody>
      </p:sp>
      <p:sp>
        <p:nvSpPr>
          <p:cNvPr id="3" name="Title 2">
            <a:extLst>
              <a:ext uri="{FF2B5EF4-FFF2-40B4-BE49-F238E27FC236}">
                <a16:creationId xmlns:a16="http://schemas.microsoft.com/office/drawing/2014/main" id="{420303B4-966D-4831-AFA9-DE28F25252AA}"/>
              </a:ext>
            </a:extLst>
          </p:cNvPr>
          <p:cNvSpPr>
            <a:spLocks noGrp="1"/>
          </p:cNvSpPr>
          <p:nvPr>
            <p:ph type="title"/>
          </p:nvPr>
        </p:nvSpPr>
        <p:spPr/>
        <p:txBody>
          <a:bodyPr/>
          <a:lstStyle/>
          <a:p>
            <a:r>
              <a:rPr lang="en-SG" dirty="0"/>
              <a:t>MODERN DENOISERS</a:t>
            </a:r>
            <a:endParaRPr lang="en-GB" dirty="0"/>
          </a:p>
        </p:txBody>
      </p:sp>
      <p:pic>
        <p:nvPicPr>
          <p:cNvPr id="4" name="Picture 3">
            <a:extLst>
              <a:ext uri="{FF2B5EF4-FFF2-40B4-BE49-F238E27FC236}">
                <a16:creationId xmlns:a16="http://schemas.microsoft.com/office/drawing/2014/main" id="{12520655-08FF-4DD0-AFB9-BD6CB4A1E634}"/>
              </a:ext>
            </a:extLst>
          </p:cNvPr>
          <p:cNvPicPr>
            <a:picLocks noChangeAspect="1"/>
          </p:cNvPicPr>
          <p:nvPr/>
        </p:nvPicPr>
        <p:blipFill>
          <a:blip r:embed="rId2"/>
          <a:stretch>
            <a:fillRect/>
          </a:stretch>
        </p:blipFill>
        <p:spPr>
          <a:xfrm>
            <a:off x="1067712" y="2201451"/>
            <a:ext cx="10056576" cy="1748485"/>
          </a:xfrm>
          <a:prstGeom prst="rect">
            <a:avLst/>
          </a:prstGeom>
        </p:spPr>
      </p:pic>
      <p:sp>
        <p:nvSpPr>
          <p:cNvPr id="5" name="Content Placeholder 10">
            <a:extLst>
              <a:ext uri="{FF2B5EF4-FFF2-40B4-BE49-F238E27FC236}">
                <a16:creationId xmlns:a16="http://schemas.microsoft.com/office/drawing/2014/main" id="{B9CBDE23-D069-4445-B6DF-9A6D3B2255D1}"/>
              </a:ext>
            </a:extLst>
          </p:cNvPr>
          <p:cNvSpPr txBox="1">
            <a:spLocks/>
          </p:cNvSpPr>
          <p:nvPr/>
        </p:nvSpPr>
        <p:spPr>
          <a:xfrm>
            <a:off x="1067712" y="6184448"/>
            <a:ext cx="10355464" cy="11745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444444"/>
                </a:solidFill>
                <a:latin typeface="Open Sans" panose="020B0606030504020204" pitchFamily="34" charset="0"/>
              </a:rPr>
              <a:t>Nonlinearly Weighted First-order Regression [</a:t>
            </a:r>
            <a:r>
              <a:rPr lang="en-GB" sz="2400" dirty="0" err="1">
                <a:solidFill>
                  <a:srgbClr val="444444"/>
                </a:solidFill>
                <a:latin typeface="Open Sans" panose="020B0606030504020204" pitchFamily="34" charset="0"/>
              </a:rPr>
              <a:t>Bitterli</a:t>
            </a:r>
            <a:r>
              <a:rPr lang="en-GB" sz="2400" dirty="0">
                <a:solidFill>
                  <a:srgbClr val="444444"/>
                </a:solidFill>
                <a:latin typeface="Open Sans" panose="020B0606030504020204" pitchFamily="34" charset="0"/>
              </a:rPr>
              <a:t> et al., 2016]</a:t>
            </a:r>
            <a:endParaRPr lang="en-US" sz="2400" dirty="0">
              <a:solidFill>
                <a:srgbClr val="444444"/>
              </a:solidFill>
              <a:latin typeface="Open Sans" panose="020B0606030504020204" pitchFamily="34" charset="0"/>
            </a:endParaRPr>
          </a:p>
        </p:txBody>
      </p:sp>
    </p:spTree>
    <p:extLst>
      <p:ext uri="{BB962C8B-B14F-4D97-AF65-F5344CB8AC3E}">
        <p14:creationId xmlns:p14="http://schemas.microsoft.com/office/powerpoint/2010/main" val="1603823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E9C7A5-5033-4F3E-96A4-52AB73C241EE}"/>
              </a:ext>
            </a:extLst>
          </p:cNvPr>
          <p:cNvSpPr>
            <a:spLocks noGrp="1"/>
          </p:cNvSpPr>
          <p:nvPr>
            <p:ph type="title"/>
          </p:nvPr>
        </p:nvSpPr>
        <p:spPr>
          <a:xfrm>
            <a:off x="794229" y="307433"/>
            <a:ext cx="10603541" cy="667933"/>
          </a:xfrm>
        </p:spPr>
        <p:txBody>
          <a:bodyPr/>
          <a:lstStyle/>
          <a:p>
            <a:r>
              <a:rPr lang="en-SG" dirty="0"/>
              <a:t>MODERN DENOISERS</a:t>
            </a:r>
            <a:endParaRPr lang="en-GB" dirty="0"/>
          </a:p>
        </p:txBody>
      </p:sp>
      <p:pic>
        <p:nvPicPr>
          <p:cNvPr id="5" name="Picture 4" descr="PT">
            <a:extLst>
              <a:ext uri="{FF2B5EF4-FFF2-40B4-BE49-F238E27FC236}">
                <a16:creationId xmlns:a16="http://schemas.microsoft.com/office/drawing/2014/main" id="{13616A54-45A2-4912-B037-F560C6016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313" y="1598140"/>
            <a:ext cx="3281132" cy="2343666"/>
          </a:xfrm>
          <a:prstGeom prst="rect">
            <a:avLst/>
          </a:prstGeom>
        </p:spPr>
      </p:pic>
      <p:pic>
        <p:nvPicPr>
          <p:cNvPr id="7" name="Picture 6" descr="GPT">
            <a:extLst>
              <a:ext uri="{FF2B5EF4-FFF2-40B4-BE49-F238E27FC236}">
                <a16:creationId xmlns:a16="http://schemas.microsoft.com/office/drawing/2014/main" id="{D39E2E5C-411C-4404-A6FB-4B2F932F53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6848" y="1598140"/>
            <a:ext cx="3281132" cy="2343666"/>
          </a:xfrm>
          <a:prstGeom prst="rect">
            <a:avLst/>
          </a:prstGeom>
        </p:spPr>
      </p:pic>
      <p:pic>
        <p:nvPicPr>
          <p:cNvPr id="9" name="Picture 8" descr="PT+NFOR">
            <a:extLst>
              <a:ext uri="{FF2B5EF4-FFF2-40B4-BE49-F238E27FC236}">
                <a16:creationId xmlns:a16="http://schemas.microsoft.com/office/drawing/2014/main" id="{AABDC500-8A29-416F-B798-78BA560465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9313" y="4112741"/>
            <a:ext cx="3281132" cy="2343666"/>
          </a:xfrm>
          <a:prstGeom prst="rect">
            <a:avLst/>
          </a:prstGeom>
        </p:spPr>
      </p:pic>
      <p:pic>
        <p:nvPicPr>
          <p:cNvPr id="11" name="Picture 10" descr="A picture containing indoor, table, red&#10;&#10;Description automatically generated">
            <a:extLst>
              <a:ext uri="{FF2B5EF4-FFF2-40B4-BE49-F238E27FC236}">
                <a16:creationId xmlns:a16="http://schemas.microsoft.com/office/drawing/2014/main" id="{E97F9004-5934-496A-9CE2-616D0FF63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6848" y="4112741"/>
            <a:ext cx="3281132" cy="2343666"/>
          </a:xfrm>
          <a:prstGeom prst="rect">
            <a:avLst/>
          </a:prstGeom>
        </p:spPr>
      </p:pic>
      <p:sp>
        <p:nvSpPr>
          <p:cNvPr id="12" name="TextBox 11">
            <a:extLst>
              <a:ext uri="{FF2B5EF4-FFF2-40B4-BE49-F238E27FC236}">
                <a16:creationId xmlns:a16="http://schemas.microsoft.com/office/drawing/2014/main" id="{15DD87FA-5E89-4330-BC59-8BAE779E9BB8}"/>
              </a:ext>
            </a:extLst>
          </p:cNvPr>
          <p:cNvSpPr txBox="1"/>
          <p:nvPr/>
        </p:nvSpPr>
        <p:spPr>
          <a:xfrm>
            <a:off x="271848" y="2446806"/>
            <a:ext cx="2014151" cy="830997"/>
          </a:xfrm>
          <a:prstGeom prst="rect">
            <a:avLst/>
          </a:prstGeom>
          <a:noFill/>
        </p:spPr>
        <p:txBody>
          <a:bodyPr wrap="square" rtlCol="0">
            <a:spAutoFit/>
          </a:bodyPr>
          <a:lstStyle/>
          <a:p>
            <a:r>
              <a:rPr lang="en-SG" sz="2400" dirty="0"/>
              <a:t>Path tracing</a:t>
            </a:r>
          </a:p>
          <a:p>
            <a:r>
              <a:rPr lang="en-SG" sz="2400" dirty="0" err="1"/>
              <a:t>relMSE</a:t>
            </a:r>
            <a:r>
              <a:rPr lang="en-SG" sz="2400" dirty="0"/>
              <a:t>: 0.129</a:t>
            </a:r>
            <a:endParaRPr lang="en-GB" sz="2400" dirty="0"/>
          </a:p>
        </p:txBody>
      </p:sp>
      <p:sp>
        <p:nvSpPr>
          <p:cNvPr id="13" name="TextBox 12">
            <a:extLst>
              <a:ext uri="{FF2B5EF4-FFF2-40B4-BE49-F238E27FC236}">
                <a16:creationId xmlns:a16="http://schemas.microsoft.com/office/drawing/2014/main" id="{448E62F5-1311-4707-A7F9-6E84E52C394C}"/>
              </a:ext>
            </a:extLst>
          </p:cNvPr>
          <p:cNvSpPr txBox="1"/>
          <p:nvPr/>
        </p:nvSpPr>
        <p:spPr>
          <a:xfrm>
            <a:off x="271848" y="4746017"/>
            <a:ext cx="2267465" cy="830997"/>
          </a:xfrm>
          <a:prstGeom prst="rect">
            <a:avLst/>
          </a:prstGeom>
          <a:noFill/>
        </p:spPr>
        <p:txBody>
          <a:bodyPr wrap="square" rtlCol="0">
            <a:spAutoFit/>
          </a:bodyPr>
          <a:lstStyle/>
          <a:p>
            <a:r>
              <a:rPr lang="en-SG" sz="2400" dirty="0"/>
              <a:t>With denoiser </a:t>
            </a:r>
            <a:r>
              <a:rPr lang="en-SG" sz="2400" dirty="0" err="1"/>
              <a:t>relMSE</a:t>
            </a:r>
            <a:r>
              <a:rPr lang="en-SG" sz="2400" dirty="0"/>
              <a:t>: </a:t>
            </a:r>
            <a:r>
              <a:rPr lang="en-SG" sz="2400" b="1" dirty="0"/>
              <a:t>0.0065</a:t>
            </a:r>
            <a:endParaRPr lang="en-GB" sz="2400" b="1" dirty="0"/>
          </a:p>
        </p:txBody>
      </p:sp>
      <p:sp>
        <p:nvSpPr>
          <p:cNvPr id="14" name="TextBox 13">
            <a:extLst>
              <a:ext uri="{FF2B5EF4-FFF2-40B4-BE49-F238E27FC236}">
                <a16:creationId xmlns:a16="http://schemas.microsoft.com/office/drawing/2014/main" id="{28D23DF3-5909-4DD6-BD81-5E3B2437214F}"/>
              </a:ext>
            </a:extLst>
          </p:cNvPr>
          <p:cNvSpPr txBox="1"/>
          <p:nvPr/>
        </p:nvSpPr>
        <p:spPr>
          <a:xfrm>
            <a:off x="9434383" y="4376685"/>
            <a:ext cx="3136556" cy="1200329"/>
          </a:xfrm>
          <a:prstGeom prst="rect">
            <a:avLst/>
          </a:prstGeom>
          <a:noFill/>
        </p:spPr>
        <p:txBody>
          <a:bodyPr wrap="square" rtlCol="0">
            <a:spAutoFit/>
          </a:bodyPr>
          <a:lstStyle/>
          <a:p>
            <a:r>
              <a:rPr lang="en-SG" sz="2400" dirty="0"/>
              <a:t>Gradient PT</a:t>
            </a:r>
          </a:p>
          <a:p>
            <a:r>
              <a:rPr lang="en-SG" sz="2400" dirty="0"/>
              <a:t>as feature to denoise</a:t>
            </a:r>
          </a:p>
          <a:p>
            <a:r>
              <a:rPr lang="en-SG" sz="2400" dirty="0" err="1"/>
              <a:t>relMSE</a:t>
            </a:r>
            <a:r>
              <a:rPr lang="en-SG" sz="2400" dirty="0"/>
              <a:t>: </a:t>
            </a:r>
            <a:r>
              <a:rPr lang="en-SG" sz="2400" b="1" dirty="0"/>
              <a:t>0.02</a:t>
            </a:r>
            <a:endParaRPr lang="en-GB" sz="2400" b="1" dirty="0"/>
          </a:p>
        </p:txBody>
      </p:sp>
      <p:sp>
        <p:nvSpPr>
          <p:cNvPr id="15" name="TextBox 14">
            <a:extLst>
              <a:ext uri="{FF2B5EF4-FFF2-40B4-BE49-F238E27FC236}">
                <a16:creationId xmlns:a16="http://schemas.microsoft.com/office/drawing/2014/main" id="{DB36E2B3-EA34-4D9B-9AF0-366EF9450B9E}"/>
              </a:ext>
            </a:extLst>
          </p:cNvPr>
          <p:cNvSpPr txBox="1"/>
          <p:nvPr/>
        </p:nvSpPr>
        <p:spPr>
          <a:xfrm>
            <a:off x="9434383" y="2446805"/>
            <a:ext cx="3136556" cy="830997"/>
          </a:xfrm>
          <a:prstGeom prst="rect">
            <a:avLst/>
          </a:prstGeom>
          <a:noFill/>
        </p:spPr>
        <p:txBody>
          <a:bodyPr wrap="square" rtlCol="0">
            <a:spAutoFit/>
          </a:bodyPr>
          <a:lstStyle/>
          <a:p>
            <a:r>
              <a:rPr lang="en-SG" sz="2400" dirty="0"/>
              <a:t>Gradient PT +</a:t>
            </a:r>
          </a:p>
          <a:p>
            <a:r>
              <a:rPr lang="en-SG" sz="2400" dirty="0" err="1"/>
              <a:t>relMSE</a:t>
            </a:r>
            <a:r>
              <a:rPr lang="en-SG" sz="2400" dirty="0"/>
              <a:t>: 0.025</a:t>
            </a:r>
            <a:endParaRPr lang="en-GB" sz="2400" dirty="0"/>
          </a:p>
        </p:txBody>
      </p:sp>
      <p:sp>
        <p:nvSpPr>
          <p:cNvPr id="16" name="TextBox 15">
            <a:extLst>
              <a:ext uri="{FF2B5EF4-FFF2-40B4-BE49-F238E27FC236}">
                <a16:creationId xmlns:a16="http://schemas.microsoft.com/office/drawing/2014/main" id="{6B7C5876-C064-4CBB-A423-46B16DC0A248}"/>
              </a:ext>
            </a:extLst>
          </p:cNvPr>
          <p:cNvSpPr txBox="1"/>
          <p:nvPr/>
        </p:nvSpPr>
        <p:spPr>
          <a:xfrm>
            <a:off x="6522309" y="965540"/>
            <a:ext cx="3136556" cy="461665"/>
          </a:xfrm>
          <a:prstGeom prst="rect">
            <a:avLst/>
          </a:prstGeom>
          <a:noFill/>
        </p:spPr>
        <p:txBody>
          <a:bodyPr wrap="square" rtlCol="0">
            <a:spAutoFit/>
          </a:bodyPr>
          <a:lstStyle/>
          <a:p>
            <a:r>
              <a:rPr lang="en-SG" sz="2400" dirty="0"/>
              <a:t>Gradient-domain</a:t>
            </a:r>
            <a:endParaRPr lang="en-GB" sz="2400" dirty="0"/>
          </a:p>
        </p:txBody>
      </p:sp>
      <p:sp>
        <p:nvSpPr>
          <p:cNvPr id="17" name="TextBox 16">
            <a:extLst>
              <a:ext uri="{FF2B5EF4-FFF2-40B4-BE49-F238E27FC236}">
                <a16:creationId xmlns:a16="http://schemas.microsoft.com/office/drawing/2014/main" id="{2D557090-81D1-47B8-85AA-75B5AF114197}"/>
              </a:ext>
            </a:extLst>
          </p:cNvPr>
          <p:cNvSpPr txBox="1"/>
          <p:nvPr/>
        </p:nvSpPr>
        <p:spPr>
          <a:xfrm>
            <a:off x="3385753" y="965539"/>
            <a:ext cx="3136556" cy="461665"/>
          </a:xfrm>
          <a:prstGeom prst="rect">
            <a:avLst/>
          </a:prstGeom>
          <a:noFill/>
        </p:spPr>
        <p:txBody>
          <a:bodyPr wrap="square" rtlCol="0">
            <a:spAutoFit/>
          </a:bodyPr>
          <a:lstStyle/>
          <a:p>
            <a:r>
              <a:rPr lang="en-SG" sz="2400" dirty="0"/>
              <a:t>Traditional</a:t>
            </a:r>
            <a:endParaRPr lang="en-GB" sz="2400" dirty="0"/>
          </a:p>
        </p:txBody>
      </p:sp>
      <p:sp>
        <p:nvSpPr>
          <p:cNvPr id="18" name="TextBox 17">
            <a:extLst>
              <a:ext uri="{FF2B5EF4-FFF2-40B4-BE49-F238E27FC236}">
                <a16:creationId xmlns:a16="http://schemas.microsoft.com/office/drawing/2014/main" id="{6DB8E979-7F9C-411B-AAF2-5DE1D62131A4}"/>
              </a:ext>
            </a:extLst>
          </p:cNvPr>
          <p:cNvSpPr txBox="1"/>
          <p:nvPr/>
        </p:nvSpPr>
        <p:spPr>
          <a:xfrm>
            <a:off x="9424499" y="5656940"/>
            <a:ext cx="2767501" cy="830997"/>
          </a:xfrm>
          <a:prstGeom prst="rect">
            <a:avLst/>
          </a:prstGeom>
          <a:noFill/>
        </p:spPr>
        <p:txBody>
          <a:bodyPr wrap="square" rtlCol="0">
            <a:spAutoFit/>
          </a:bodyPr>
          <a:lstStyle/>
          <a:p>
            <a:r>
              <a:rPr lang="en-SG" sz="2400" dirty="0"/>
              <a:t>[Idea inspired from </a:t>
            </a:r>
            <a:br>
              <a:rPr lang="en-SG" sz="2400" dirty="0"/>
            </a:br>
            <a:r>
              <a:rPr lang="en-SG" sz="2400" dirty="0"/>
              <a:t>Back et al., 2018]</a:t>
            </a:r>
            <a:endParaRPr lang="en-GB" sz="2400" b="1" dirty="0"/>
          </a:p>
        </p:txBody>
      </p:sp>
      <p:sp>
        <p:nvSpPr>
          <p:cNvPr id="19" name="TextBox 18">
            <a:extLst>
              <a:ext uri="{FF2B5EF4-FFF2-40B4-BE49-F238E27FC236}">
                <a16:creationId xmlns:a16="http://schemas.microsoft.com/office/drawing/2014/main" id="{05748752-1B24-4B11-A183-CD110DDE1D25}"/>
              </a:ext>
            </a:extLst>
          </p:cNvPr>
          <p:cNvSpPr txBox="1"/>
          <p:nvPr/>
        </p:nvSpPr>
        <p:spPr>
          <a:xfrm>
            <a:off x="-481502" y="5662604"/>
            <a:ext cx="2767501" cy="830997"/>
          </a:xfrm>
          <a:prstGeom prst="rect">
            <a:avLst/>
          </a:prstGeom>
          <a:noFill/>
        </p:spPr>
        <p:txBody>
          <a:bodyPr wrap="square" rtlCol="0">
            <a:spAutoFit/>
          </a:bodyPr>
          <a:lstStyle/>
          <a:p>
            <a:pPr algn="r"/>
            <a:r>
              <a:rPr lang="en-SG" sz="2400" dirty="0"/>
              <a:t>[</a:t>
            </a:r>
            <a:r>
              <a:rPr lang="en-SG" sz="2400" dirty="0" err="1"/>
              <a:t>Bitterli</a:t>
            </a:r>
            <a:r>
              <a:rPr lang="en-SG" sz="2400" dirty="0"/>
              <a:t> et al., </a:t>
            </a:r>
            <a:br>
              <a:rPr lang="en-SG" sz="2400" dirty="0"/>
            </a:br>
            <a:r>
              <a:rPr lang="en-SG" sz="2400" dirty="0"/>
              <a:t>2016]</a:t>
            </a:r>
            <a:endParaRPr lang="en-GB" sz="2400" b="1" dirty="0"/>
          </a:p>
        </p:txBody>
      </p:sp>
      <p:sp>
        <p:nvSpPr>
          <p:cNvPr id="20" name="TextBox 19">
            <a:extLst>
              <a:ext uri="{FF2B5EF4-FFF2-40B4-BE49-F238E27FC236}">
                <a16:creationId xmlns:a16="http://schemas.microsoft.com/office/drawing/2014/main" id="{88F02EB9-90A5-4949-92C4-950A50789586}"/>
              </a:ext>
            </a:extLst>
          </p:cNvPr>
          <p:cNvSpPr txBox="1"/>
          <p:nvPr/>
        </p:nvSpPr>
        <p:spPr>
          <a:xfrm>
            <a:off x="8427685" y="6087075"/>
            <a:ext cx="840295" cy="369332"/>
          </a:xfrm>
          <a:prstGeom prst="rect">
            <a:avLst/>
          </a:prstGeom>
          <a:noFill/>
        </p:spPr>
        <p:txBody>
          <a:bodyPr wrap="none" rtlCol="0">
            <a:spAutoFit/>
          </a:bodyPr>
          <a:lstStyle/>
          <a:p>
            <a:r>
              <a:rPr lang="en-SG" dirty="0">
                <a:solidFill>
                  <a:schemeClr val="bg1"/>
                </a:solidFill>
              </a:rPr>
              <a:t>No aux</a:t>
            </a:r>
            <a:endParaRPr lang="en-GB" dirty="0">
              <a:solidFill>
                <a:schemeClr val="bg1"/>
              </a:solidFill>
            </a:endParaRPr>
          </a:p>
        </p:txBody>
      </p:sp>
      <p:sp>
        <p:nvSpPr>
          <p:cNvPr id="21" name="Rectangle: Rounded Corners 20">
            <a:extLst>
              <a:ext uri="{FF2B5EF4-FFF2-40B4-BE49-F238E27FC236}">
                <a16:creationId xmlns:a16="http://schemas.microsoft.com/office/drawing/2014/main" id="{EE0AC0D7-0827-4FDC-9142-3F47E83C064C}"/>
              </a:ext>
            </a:extLst>
          </p:cNvPr>
          <p:cNvSpPr/>
          <p:nvPr/>
        </p:nvSpPr>
        <p:spPr>
          <a:xfrm>
            <a:off x="2539311" y="4112740"/>
            <a:ext cx="3281133" cy="2375197"/>
          </a:xfrm>
          <a:prstGeom prst="roundRect">
            <a:avLst>
              <a:gd name="adj" fmla="val 0"/>
            </a:avLst>
          </a:prstGeom>
          <a:noFill/>
          <a:ln w="571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BC6A864D-7C5A-404E-B99A-54ED690DC3F5}"/>
              </a:ext>
            </a:extLst>
          </p:cNvPr>
          <p:cNvSpPr/>
          <p:nvPr/>
        </p:nvSpPr>
        <p:spPr>
          <a:xfrm>
            <a:off x="5976963" y="4112740"/>
            <a:ext cx="3281133" cy="2375197"/>
          </a:xfrm>
          <a:prstGeom prst="roundRect">
            <a:avLst>
              <a:gd name="adj" fmla="val 0"/>
            </a:avLst>
          </a:prstGeom>
          <a:noFill/>
          <a:ln w="571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Tree>
    <p:extLst>
      <p:ext uri="{BB962C8B-B14F-4D97-AF65-F5344CB8AC3E}">
        <p14:creationId xmlns:p14="http://schemas.microsoft.com/office/powerpoint/2010/main" val="41619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bathroom with a sink and a fireplace&#10;&#10;Description automatically generated">
            <a:extLst>
              <a:ext uri="{FF2B5EF4-FFF2-40B4-BE49-F238E27FC236}">
                <a16:creationId xmlns:a16="http://schemas.microsoft.com/office/drawing/2014/main" id="{E1AA7090-132A-43F9-9116-ED4A6F8BE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6089556" cy="3429000"/>
          </a:xfrm>
          <a:prstGeom prst="rect">
            <a:avLst/>
          </a:prstGeom>
        </p:spPr>
      </p:pic>
      <p:pic>
        <p:nvPicPr>
          <p:cNvPr id="16" name="Picture 15" descr="A picture containing indoor, wall, table, floor&#10;&#10;Description automatically generated">
            <a:extLst>
              <a:ext uri="{FF2B5EF4-FFF2-40B4-BE49-F238E27FC236}">
                <a16:creationId xmlns:a16="http://schemas.microsoft.com/office/drawing/2014/main" id="{7C806103-9356-445E-BA8E-0CC608FB19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2444" y="1"/>
            <a:ext cx="6089556" cy="3429000"/>
          </a:xfrm>
          <a:prstGeom prst="rect">
            <a:avLst/>
          </a:prstGeom>
        </p:spPr>
      </p:pic>
      <p:pic>
        <p:nvPicPr>
          <p:cNvPr id="18" name="Picture 17" descr="A kitchen with a stove and a sink&#10;&#10;Description automatically generated">
            <a:extLst>
              <a:ext uri="{FF2B5EF4-FFF2-40B4-BE49-F238E27FC236}">
                <a16:creationId xmlns:a16="http://schemas.microsoft.com/office/drawing/2014/main" id="{3301E109-4C58-4DBD-8C52-18C5CA8C75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2444" y="3428999"/>
            <a:ext cx="6089556" cy="3429000"/>
          </a:xfrm>
          <a:prstGeom prst="rect">
            <a:avLst/>
          </a:prstGeom>
        </p:spPr>
      </p:pic>
      <p:pic>
        <p:nvPicPr>
          <p:cNvPr id="20" name="Picture 19" descr="A kitchen with a sink and a window&#10;&#10;Description automatically generated">
            <a:extLst>
              <a:ext uri="{FF2B5EF4-FFF2-40B4-BE49-F238E27FC236}">
                <a16:creationId xmlns:a16="http://schemas.microsoft.com/office/drawing/2014/main" id="{96479261-E3B1-45D1-A8DB-AE42C4AE40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28998"/>
            <a:ext cx="6089556" cy="3429000"/>
          </a:xfrm>
          <a:prstGeom prst="rect">
            <a:avLst/>
          </a:prstGeom>
        </p:spPr>
      </p:pic>
      <p:sp>
        <p:nvSpPr>
          <p:cNvPr id="12" name="TextBox 11">
            <a:extLst>
              <a:ext uri="{FF2B5EF4-FFF2-40B4-BE49-F238E27FC236}">
                <a16:creationId xmlns:a16="http://schemas.microsoft.com/office/drawing/2014/main" id="{15DD87FA-5E89-4330-BC59-8BAE779E9BB8}"/>
              </a:ext>
            </a:extLst>
          </p:cNvPr>
          <p:cNvSpPr txBox="1"/>
          <p:nvPr/>
        </p:nvSpPr>
        <p:spPr>
          <a:xfrm>
            <a:off x="94048" y="2503797"/>
            <a:ext cx="3217716" cy="830997"/>
          </a:xfrm>
          <a:prstGeom prst="rect">
            <a:avLst/>
          </a:prstGeom>
          <a:noFill/>
        </p:spPr>
        <p:txBody>
          <a:bodyPr wrap="square" rtlCol="0">
            <a:spAutoFit/>
          </a:bodyPr>
          <a:lstStyle/>
          <a:p>
            <a:r>
              <a:rPr lang="en-SG" sz="2400" dirty="0">
                <a:solidFill>
                  <a:schemeClr val="bg1"/>
                </a:solidFill>
              </a:rPr>
              <a:t>Beam radiance estimate</a:t>
            </a:r>
          </a:p>
          <a:p>
            <a:r>
              <a:rPr lang="en-SG" sz="2400" dirty="0" err="1">
                <a:solidFill>
                  <a:schemeClr val="bg1"/>
                </a:solidFill>
              </a:rPr>
              <a:t>relMSE</a:t>
            </a:r>
            <a:r>
              <a:rPr lang="en-SG" sz="2400" dirty="0">
                <a:solidFill>
                  <a:schemeClr val="bg1"/>
                </a:solidFill>
              </a:rPr>
              <a:t>: 0.0139</a:t>
            </a:r>
            <a:endParaRPr lang="en-GB" sz="2400" dirty="0">
              <a:solidFill>
                <a:schemeClr val="bg1"/>
              </a:solidFill>
            </a:endParaRPr>
          </a:p>
        </p:txBody>
      </p:sp>
      <p:sp>
        <p:nvSpPr>
          <p:cNvPr id="13" name="TextBox 12">
            <a:extLst>
              <a:ext uri="{FF2B5EF4-FFF2-40B4-BE49-F238E27FC236}">
                <a16:creationId xmlns:a16="http://schemas.microsoft.com/office/drawing/2014/main" id="{448E62F5-1311-4707-A7F9-6E84E52C394C}"/>
              </a:ext>
            </a:extLst>
          </p:cNvPr>
          <p:cNvSpPr txBox="1"/>
          <p:nvPr/>
        </p:nvSpPr>
        <p:spPr>
          <a:xfrm>
            <a:off x="94048" y="5543895"/>
            <a:ext cx="3474652" cy="1200329"/>
          </a:xfrm>
          <a:prstGeom prst="rect">
            <a:avLst/>
          </a:prstGeom>
          <a:noFill/>
        </p:spPr>
        <p:txBody>
          <a:bodyPr wrap="square" rtlCol="0">
            <a:spAutoFit/>
          </a:bodyPr>
          <a:lstStyle/>
          <a:p>
            <a:r>
              <a:rPr lang="en-SG" sz="2400" dirty="0">
                <a:solidFill>
                  <a:schemeClr val="bg1"/>
                </a:solidFill>
              </a:rPr>
              <a:t>Beam radiance estimate</a:t>
            </a:r>
          </a:p>
          <a:p>
            <a:r>
              <a:rPr lang="en-SG" sz="2400" dirty="0">
                <a:solidFill>
                  <a:schemeClr val="bg1"/>
                </a:solidFill>
              </a:rPr>
              <a:t>with denoiser</a:t>
            </a:r>
          </a:p>
          <a:p>
            <a:r>
              <a:rPr lang="en-SG" sz="2400" dirty="0" err="1">
                <a:solidFill>
                  <a:schemeClr val="bg1"/>
                </a:solidFill>
              </a:rPr>
              <a:t>relMSE</a:t>
            </a:r>
            <a:r>
              <a:rPr lang="en-SG" sz="2400" dirty="0">
                <a:solidFill>
                  <a:schemeClr val="bg1"/>
                </a:solidFill>
              </a:rPr>
              <a:t>: </a:t>
            </a:r>
            <a:r>
              <a:rPr lang="en-SG" sz="2400" b="1" dirty="0">
                <a:solidFill>
                  <a:schemeClr val="bg1"/>
                </a:solidFill>
              </a:rPr>
              <a:t>0.0035</a:t>
            </a:r>
            <a:endParaRPr lang="en-GB" sz="2400" b="1" dirty="0">
              <a:solidFill>
                <a:schemeClr val="bg1"/>
              </a:solidFill>
            </a:endParaRPr>
          </a:p>
        </p:txBody>
      </p:sp>
      <p:sp>
        <p:nvSpPr>
          <p:cNvPr id="14" name="TextBox 13">
            <a:extLst>
              <a:ext uri="{FF2B5EF4-FFF2-40B4-BE49-F238E27FC236}">
                <a16:creationId xmlns:a16="http://schemas.microsoft.com/office/drawing/2014/main" id="{28D23DF3-5909-4DD6-BD81-5E3B2437214F}"/>
              </a:ext>
            </a:extLst>
          </p:cNvPr>
          <p:cNvSpPr txBox="1"/>
          <p:nvPr/>
        </p:nvSpPr>
        <p:spPr>
          <a:xfrm>
            <a:off x="6183604" y="5543895"/>
            <a:ext cx="3136556" cy="1200329"/>
          </a:xfrm>
          <a:prstGeom prst="rect">
            <a:avLst/>
          </a:prstGeom>
          <a:noFill/>
        </p:spPr>
        <p:txBody>
          <a:bodyPr wrap="square" rtlCol="0">
            <a:spAutoFit/>
          </a:bodyPr>
          <a:lstStyle/>
          <a:p>
            <a:r>
              <a:rPr lang="en-SG" sz="2400" dirty="0">
                <a:solidFill>
                  <a:schemeClr val="bg1"/>
                </a:solidFill>
              </a:rPr>
              <a:t>Gradient beam radiance estimate </a:t>
            </a:r>
          </a:p>
          <a:p>
            <a:r>
              <a:rPr lang="en-SG" sz="2400" dirty="0" err="1">
                <a:solidFill>
                  <a:schemeClr val="bg1"/>
                </a:solidFill>
              </a:rPr>
              <a:t>relMSE</a:t>
            </a:r>
            <a:r>
              <a:rPr lang="en-SG" sz="2400" dirty="0">
                <a:solidFill>
                  <a:schemeClr val="bg1"/>
                </a:solidFill>
              </a:rPr>
              <a:t>: </a:t>
            </a:r>
            <a:r>
              <a:rPr lang="en-SG" sz="2400" b="1" dirty="0">
                <a:solidFill>
                  <a:schemeClr val="bg1"/>
                </a:solidFill>
              </a:rPr>
              <a:t>0.0037</a:t>
            </a:r>
            <a:endParaRPr lang="en-GB" sz="2400" b="1" dirty="0">
              <a:solidFill>
                <a:schemeClr val="bg1"/>
              </a:solidFill>
            </a:endParaRPr>
          </a:p>
        </p:txBody>
      </p:sp>
      <p:sp>
        <p:nvSpPr>
          <p:cNvPr id="15" name="TextBox 14">
            <a:extLst>
              <a:ext uri="{FF2B5EF4-FFF2-40B4-BE49-F238E27FC236}">
                <a16:creationId xmlns:a16="http://schemas.microsoft.com/office/drawing/2014/main" id="{DB36E2B3-EA34-4D9B-9AF0-366EF9450B9E}"/>
              </a:ext>
            </a:extLst>
          </p:cNvPr>
          <p:cNvSpPr txBox="1"/>
          <p:nvPr/>
        </p:nvSpPr>
        <p:spPr>
          <a:xfrm>
            <a:off x="6183604" y="2503797"/>
            <a:ext cx="3136556" cy="830997"/>
          </a:xfrm>
          <a:prstGeom prst="rect">
            <a:avLst/>
          </a:prstGeom>
          <a:noFill/>
        </p:spPr>
        <p:txBody>
          <a:bodyPr wrap="square" rtlCol="0">
            <a:spAutoFit/>
          </a:bodyPr>
          <a:lstStyle/>
          <a:p>
            <a:r>
              <a:rPr lang="en-SG" sz="2400" dirty="0">
                <a:solidFill>
                  <a:schemeClr val="bg1"/>
                </a:solidFill>
              </a:rPr>
              <a:t>Gradient PT</a:t>
            </a:r>
          </a:p>
          <a:p>
            <a:r>
              <a:rPr lang="en-SG" sz="2400" dirty="0" err="1">
                <a:solidFill>
                  <a:schemeClr val="bg1"/>
                </a:solidFill>
              </a:rPr>
              <a:t>relMSE</a:t>
            </a:r>
            <a:r>
              <a:rPr lang="en-SG" sz="2400" dirty="0">
                <a:solidFill>
                  <a:schemeClr val="bg1"/>
                </a:solidFill>
              </a:rPr>
              <a:t>: 0.0074</a:t>
            </a:r>
            <a:endParaRPr lang="en-GB" sz="2400" dirty="0">
              <a:solidFill>
                <a:schemeClr val="bg1"/>
              </a:solidFill>
            </a:endParaRPr>
          </a:p>
        </p:txBody>
      </p:sp>
      <p:sp>
        <p:nvSpPr>
          <p:cNvPr id="10" name="TextBox 9">
            <a:extLst>
              <a:ext uri="{FF2B5EF4-FFF2-40B4-BE49-F238E27FC236}">
                <a16:creationId xmlns:a16="http://schemas.microsoft.com/office/drawing/2014/main" id="{C6C896E6-7197-40B7-BFB9-978AA99EDE87}"/>
              </a:ext>
            </a:extLst>
          </p:cNvPr>
          <p:cNvSpPr txBox="1"/>
          <p:nvPr/>
        </p:nvSpPr>
        <p:spPr>
          <a:xfrm>
            <a:off x="7967097" y="0"/>
            <a:ext cx="3136556" cy="461665"/>
          </a:xfrm>
          <a:prstGeom prst="rect">
            <a:avLst/>
          </a:prstGeom>
          <a:noFill/>
        </p:spPr>
        <p:txBody>
          <a:bodyPr wrap="square" rtlCol="0">
            <a:spAutoFit/>
          </a:bodyPr>
          <a:lstStyle/>
          <a:p>
            <a:r>
              <a:rPr lang="en-SG" sz="2400" dirty="0">
                <a:solidFill>
                  <a:schemeClr val="bg1"/>
                </a:solidFill>
              </a:rPr>
              <a:t>Gradient-domain</a:t>
            </a:r>
            <a:endParaRPr lang="en-GB" sz="2400" dirty="0">
              <a:solidFill>
                <a:schemeClr val="bg1"/>
              </a:solidFill>
            </a:endParaRPr>
          </a:p>
        </p:txBody>
      </p:sp>
      <p:sp>
        <p:nvSpPr>
          <p:cNvPr id="11" name="TextBox 10">
            <a:extLst>
              <a:ext uri="{FF2B5EF4-FFF2-40B4-BE49-F238E27FC236}">
                <a16:creationId xmlns:a16="http://schemas.microsoft.com/office/drawing/2014/main" id="{0E0A5674-A813-4184-BF89-ACF262BDB4F8}"/>
              </a:ext>
            </a:extLst>
          </p:cNvPr>
          <p:cNvSpPr txBox="1"/>
          <p:nvPr/>
        </p:nvSpPr>
        <p:spPr>
          <a:xfrm>
            <a:off x="2000422" y="-1"/>
            <a:ext cx="3136556" cy="461665"/>
          </a:xfrm>
          <a:prstGeom prst="rect">
            <a:avLst/>
          </a:prstGeom>
          <a:noFill/>
        </p:spPr>
        <p:txBody>
          <a:bodyPr wrap="square" rtlCol="0">
            <a:spAutoFit/>
          </a:bodyPr>
          <a:lstStyle/>
          <a:p>
            <a:r>
              <a:rPr lang="en-SG" sz="2400" dirty="0">
                <a:solidFill>
                  <a:schemeClr val="bg1"/>
                </a:solidFill>
              </a:rPr>
              <a:t>Traditional</a:t>
            </a:r>
            <a:endParaRPr lang="en-GB" sz="2400" dirty="0">
              <a:solidFill>
                <a:schemeClr val="bg1"/>
              </a:solidFill>
            </a:endParaRPr>
          </a:p>
        </p:txBody>
      </p:sp>
    </p:spTree>
    <p:extLst>
      <p:ext uri="{BB962C8B-B14F-4D97-AF65-F5344CB8AC3E}">
        <p14:creationId xmlns:p14="http://schemas.microsoft.com/office/powerpoint/2010/main" val="3070361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86B92E-2B5D-4FAC-AA7A-1F61D110461C}"/>
              </a:ext>
            </a:extLst>
          </p:cNvPr>
          <p:cNvSpPr>
            <a:spLocks noGrp="1"/>
          </p:cNvSpPr>
          <p:nvPr>
            <p:ph type="title"/>
          </p:nvPr>
        </p:nvSpPr>
        <p:spPr>
          <a:xfrm>
            <a:off x="2651060" y="337210"/>
            <a:ext cx="7930853" cy="667933"/>
          </a:xfrm>
        </p:spPr>
        <p:txBody>
          <a:bodyPr/>
          <a:lstStyle/>
          <a:p>
            <a:r>
              <a:rPr lang="en-US" dirty="0"/>
              <a:t>UTILIZING FEATURE BUFFERS</a:t>
            </a:r>
          </a:p>
        </p:txBody>
      </p:sp>
      <p:pic>
        <p:nvPicPr>
          <p:cNvPr id="4" name="Picture 3">
            <a:extLst>
              <a:ext uri="{FF2B5EF4-FFF2-40B4-BE49-F238E27FC236}">
                <a16:creationId xmlns:a16="http://schemas.microsoft.com/office/drawing/2014/main" id="{897059A4-0B89-4DDA-AC36-26124A5CE8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8641" y="3653957"/>
            <a:ext cx="1596664" cy="1596664"/>
          </a:xfrm>
          <a:prstGeom prst="rect">
            <a:avLst/>
          </a:prstGeom>
          <a:ln w="19050">
            <a:solidFill>
              <a:srgbClr val="0000FF"/>
            </a:solidFill>
          </a:ln>
        </p:spPr>
      </p:pic>
      <p:sp>
        <p:nvSpPr>
          <p:cNvPr id="5" name="Rounded Rectangle 19">
            <a:extLst>
              <a:ext uri="{FF2B5EF4-FFF2-40B4-BE49-F238E27FC236}">
                <a16:creationId xmlns:a16="http://schemas.microsoft.com/office/drawing/2014/main" id="{9FDD5B8F-3DB1-44EB-86B1-D352C057B91C}"/>
              </a:ext>
            </a:extLst>
          </p:cNvPr>
          <p:cNvSpPr/>
          <p:nvPr/>
        </p:nvSpPr>
        <p:spPr>
          <a:xfrm>
            <a:off x="5022102" y="2755134"/>
            <a:ext cx="2036212" cy="2996793"/>
          </a:xfrm>
          <a:prstGeom prst="roundRect">
            <a:avLst>
              <a:gd name="adj" fmla="val 10204"/>
            </a:avLst>
          </a:prstGeom>
          <a:noFill/>
          <a:ln>
            <a:solidFill>
              <a:srgbClr val="6197C7"/>
            </a:solidFill>
          </a:ln>
          <a:effectLst/>
        </p:spPr>
        <p:style>
          <a:lnRef idx="2">
            <a:schemeClr val="accent1">
              <a:shade val="50000"/>
            </a:schemeClr>
          </a:lnRef>
          <a:fillRef idx="1">
            <a:schemeClr val="accent1"/>
          </a:fillRef>
          <a:effectRef idx="0">
            <a:schemeClr val="accent1"/>
          </a:effectRef>
          <a:fontRef idx="minor">
            <a:schemeClr val="lt1"/>
          </a:fontRef>
        </p:style>
        <p:txBody>
          <a:bodyPr vert="horz" lIns="0" tIns="0" rIns="0" rtlCol="0" anchor="t" anchorCtr="0">
            <a:noAutofit/>
          </a:bodyPr>
          <a:lstStyle/>
          <a:p>
            <a:pPr algn="ctr"/>
            <a:r>
              <a:rPr lang="de-CH" sz="2267" b="1" dirty="0" err="1">
                <a:solidFill>
                  <a:schemeClr val="tx1"/>
                </a:solidFill>
              </a:rPr>
              <a:t>Candidate</a:t>
            </a:r>
            <a:r>
              <a:rPr lang="de-CH" sz="2267" b="1" dirty="0">
                <a:solidFill>
                  <a:schemeClr val="tx1"/>
                </a:solidFill>
              </a:rPr>
              <a:t> </a:t>
            </a:r>
            <a:r>
              <a:rPr lang="de-CH" sz="2267" b="1" dirty="0" err="1">
                <a:solidFill>
                  <a:schemeClr val="tx1"/>
                </a:solidFill>
              </a:rPr>
              <a:t>reconstructions</a:t>
            </a:r>
            <a:endParaRPr lang="de-CH" sz="2267" b="1" dirty="0">
              <a:solidFill>
                <a:schemeClr val="tx1"/>
              </a:solidFill>
            </a:endParaRPr>
          </a:p>
        </p:txBody>
      </p:sp>
      <p:pic>
        <p:nvPicPr>
          <p:cNvPr id="6" name="Picture 5">
            <a:extLst>
              <a:ext uri="{FF2B5EF4-FFF2-40B4-BE49-F238E27FC236}">
                <a16:creationId xmlns:a16="http://schemas.microsoft.com/office/drawing/2014/main" id="{CF7FD40D-3B56-411D-BF72-92A5C8BACE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2301" y="3769916"/>
            <a:ext cx="1596664" cy="1596664"/>
          </a:xfrm>
          <a:prstGeom prst="rect">
            <a:avLst/>
          </a:prstGeom>
          <a:ln w="19050">
            <a:solidFill>
              <a:srgbClr val="00FF00"/>
            </a:solidFill>
          </a:ln>
        </p:spPr>
      </p:pic>
      <p:pic>
        <p:nvPicPr>
          <p:cNvPr id="7" name="Picture 6">
            <a:extLst>
              <a:ext uri="{FF2B5EF4-FFF2-40B4-BE49-F238E27FC236}">
                <a16:creationId xmlns:a16="http://schemas.microsoft.com/office/drawing/2014/main" id="{28F6353A-CBAC-4D10-A860-C0E62B7B13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9143" y="3885116"/>
            <a:ext cx="1596664" cy="1596664"/>
          </a:xfrm>
          <a:prstGeom prst="rect">
            <a:avLst/>
          </a:prstGeom>
          <a:ln w="19050">
            <a:solidFill>
              <a:srgbClr val="FF0000"/>
            </a:solidFill>
          </a:ln>
        </p:spPr>
      </p:pic>
      <p:grpSp>
        <p:nvGrpSpPr>
          <p:cNvPr id="8" name="Group 7">
            <a:extLst>
              <a:ext uri="{FF2B5EF4-FFF2-40B4-BE49-F238E27FC236}">
                <a16:creationId xmlns:a16="http://schemas.microsoft.com/office/drawing/2014/main" id="{5D09D6BB-0EC7-4BBB-9662-53BCD12F4FE9}"/>
              </a:ext>
            </a:extLst>
          </p:cNvPr>
          <p:cNvGrpSpPr/>
          <p:nvPr/>
        </p:nvGrpSpPr>
        <p:grpSpPr>
          <a:xfrm>
            <a:off x="7365025" y="2755135"/>
            <a:ext cx="2036212" cy="2996792"/>
            <a:chOff x="8033533" y="1739668"/>
            <a:chExt cx="2295525" cy="3378432"/>
          </a:xfrm>
        </p:grpSpPr>
        <p:sp>
          <p:nvSpPr>
            <p:cNvPr id="9" name="Rounded Rectangle 21">
              <a:extLst>
                <a:ext uri="{FF2B5EF4-FFF2-40B4-BE49-F238E27FC236}">
                  <a16:creationId xmlns:a16="http://schemas.microsoft.com/office/drawing/2014/main" id="{B272A9EB-DE11-4203-99DC-DE0DCE5B2516}"/>
                </a:ext>
              </a:extLst>
            </p:cNvPr>
            <p:cNvSpPr/>
            <p:nvPr/>
          </p:nvSpPr>
          <p:spPr>
            <a:xfrm>
              <a:off x="8033533" y="1739668"/>
              <a:ext cx="2295525" cy="3378432"/>
            </a:xfrm>
            <a:prstGeom prst="roundRect">
              <a:avLst>
                <a:gd name="adj" fmla="val 10204"/>
              </a:avLst>
            </a:prstGeom>
            <a:noFill/>
            <a:ln>
              <a:solidFill>
                <a:srgbClr val="6197C7"/>
              </a:solidFill>
            </a:ln>
            <a:effectLst/>
          </p:spPr>
          <p:style>
            <a:lnRef idx="2">
              <a:schemeClr val="accent1">
                <a:shade val="50000"/>
              </a:schemeClr>
            </a:lnRef>
            <a:fillRef idx="1">
              <a:schemeClr val="accent1"/>
            </a:fillRef>
            <a:effectRef idx="0">
              <a:schemeClr val="accent1"/>
            </a:effectRef>
            <a:fontRef idx="minor">
              <a:schemeClr val="lt1"/>
            </a:fontRef>
          </p:style>
          <p:txBody>
            <a:bodyPr vert="horz" tIns="0" rtlCol="0" anchor="t" anchorCtr="0">
              <a:noAutofit/>
            </a:bodyPr>
            <a:lstStyle/>
            <a:p>
              <a:pPr algn="ctr"/>
              <a:r>
                <a:rPr lang="de-CH" sz="2267" b="1" dirty="0">
                  <a:solidFill>
                    <a:schemeClr val="tx1"/>
                  </a:solidFill>
                </a:rPr>
                <a:t>Selection map</a:t>
              </a:r>
            </a:p>
          </p:txBody>
        </p:sp>
        <p:pic>
          <p:nvPicPr>
            <p:cNvPr id="10" name="Picture 9">
              <a:extLst>
                <a:ext uri="{FF2B5EF4-FFF2-40B4-BE49-F238E27FC236}">
                  <a16:creationId xmlns:a16="http://schemas.microsoft.com/office/drawing/2014/main" id="{4B5D05FD-9897-4D9A-814A-8AC516A6E3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81295" y="2804743"/>
              <a:ext cx="1799999" cy="1799997"/>
            </a:xfrm>
            <a:prstGeom prst="rect">
              <a:avLst/>
            </a:prstGeom>
          </p:spPr>
        </p:pic>
      </p:grpSp>
      <p:pic>
        <p:nvPicPr>
          <p:cNvPr id="11" name="Picture 10">
            <a:extLst>
              <a:ext uri="{FF2B5EF4-FFF2-40B4-BE49-F238E27FC236}">
                <a16:creationId xmlns:a16="http://schemas.microsoft.com/office/drawing/2014/main" id="{D753AE18-23B5-4FE2-A112-F1C92385AA8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629429" y="3653957"/>
            <a:ext cx="1596664" cy="1596664"/>
          </a:xfrm>
          <a:prstGeom prst="rect">
            <a:avLst/>
          </a:prstGeom>
        </p:spPr>
      </p:pic>
      <p:pic>
        <p:nvPicPr>
          <p:cNvPr id="12" name="Picture 11">
            <a:extLst>
              <a:ext uri="{FF2B5EF4-FFF2-40B4-BE49-F238E27FC236}">
                <a16:creationId xmlns:a16="http://schemas.microsoft.com/office/drawing/2014/main" id="{D485D4CB-BE50-484E-9FC9-2B0869F84D2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744743" y="3769916"/>
            <a:ext cx="1596664" cy="1596664"/>
          </a:xfrm>
          <a:prstGeom prst="rect">
            <a:avLst/>
          </a:prstGeom>
        </p:spPr>
      </p:pic>
      <p:pic>
        <p:nvPicPr>
          <p:cNvPr id="13" name="Picture 12">
            <a:extLst>
              <a:ext uri="{FF2B5EF4-FFF2-40B4-BE49-F238E27FC236}">
                <a16:creationId xmlns:a16="http://schemas.microsoft.com/office/drawing/2014/main" id="{841DD522-FA4D-478C-AC50-66E00A4444E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859943" y="3885116"/>
            <a:ext cx="1596664" cy="1596664"/>
          </a:xfrm>
          <a:prstGeom prst="rect">
            <a:avLst/>
          </a:prstGeom>
        </p:spPr>
      </p:pic>
      <p:pic>
        <p:nvPicPr>
          <p:cNvPr id="14" name="Picture 13">
            <a:extLst>
              <a:ext uri="{FF2B5EF4-FFF2-40B4-BE49-F238E27FC236}">
                <a16:creationId xmlns:a16="http://schemas.microsoft.com/office/drawing/2014/main" id="{4C70D7D2-A74E-40B5-9FB5-62F729E27CF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975143" y="4000316"/>
            <a:ext cx="1596664" cy="1596664"/>
          </a:xfrm>
          <a:prstGeom prst="rect">
            <a:avLst/>
          </a:prstGeom>
        </p:spPr>
      </p:pic>
      <p:sp>
        <p:nvSpPr>
          <p:cNvPr id="15" name="Rounded Rectangle 2">
            <a:extLst>
              <a:ext uri="{FF2B5EF4-FFF2-40B4-BE49-F238E27FC236}">
                <a16:creationId xmlns:a16="http://schemas.microsoft.com/office/drawing/2014/main" id="{9A2C4AEC-E263-4B83-AE1B-CAFEA82392C3}"/>
              </a:ext>
            </a:extLst>
          </p:cNvPr>
          <p:cNvSpPr/>
          <p:nvPr/>
        </p:nvSpPr>
        <p:spPr>
          <a:xfrm>
            <a:off x="430845" y="2755135"/>
            <a:ext cx="4284545" cy="2996792"/>
          </a:xfrm>
          <a:prstGeom prst="roundRect">
            <a:avLst>
              <a:gd name="adj" fmla="val 10204"/>
            </a:avLst>
          </a:prstGeom>
          <a:noFill/>
          <a:ln>
            <a:solidFill>
              <a:srgbClr val="6197C7"/>
            </a:solidFill>
          </a:ln>
          <a:effectLst/>
        </p:spPr>
        <p:style>
          <a:lnRef idx="2">
            <a:schemeClr val="accent1">
              <a:shade val="50000"/>
            </a:schemeClr>
          </a:lnRef>
          <a:fillRef idx="1">
            <a:schemeClr val="accent1"/>
          </a:fillRef>
          <a:effectRef idx="0">
            <a:schemeClr val="accent1"/>
          </a:effectRef>
          <a:fontRef idx="minor">
            <a:schemeClr val="lt1"/>
          </a:fontRef>
        </p:style>
        <p:txBody>
          <a:bodyPr vert="horz" tIns="0" rtlCol="0" anchor="t" anchorCtr="0">
            <a:noAutofit/>
          </a:bodyPr>
          <a:lstStyle/>
          <a:p>
            <a:pPr algn="ctr"/>
            <a:r>
              <a:rPr lang="de-CH" sz="2267" b="1" dirty="0">
                <a:solidFill>
                  <a:schemeClr val="tx1"/>
                </a:solidFill>
              </a:rPr>
              <a:t>Input: Base image, gradients and features</a:t>
            </a:r>
          </a:p>
        </p:txBody>
      </p:sp>
      <p:pic>
        <p:nvPicPr>
          <p:cNvPr id="16" name="Content Placeholder 3">
            <a:extLst>
              <a:ext uri="{FF2B5EF4-FFF2-40B4-BE49-F238E27FC236}">
                <a16:creationId xmlns:a16="http://schemas.microsoft.com/office/drawing/2014/main" id="{03D5E5BA-6A0E-43D8-B79C-252A93763E9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95817" y="3653957"/>
            <a:ext cx="1598400" cy="1598400"/>
          </a:xfrm>
          <a:prstGeom prst="rect">
            <a:avLst/>
          </a:prstGeom>
        </p:spPr>
      </p:pic>
      <p:pic>
        <p:nvPicPr>
          <p:cNvPr id="17" name="Content Placeholder 3">
            <a:extLst>
              <a:ext uri="{FF2B5EF4-FFF2-40B4-BE49-F238E27FC236}">
                <a16:creationId xmlns:a16="http://schemas.microsoft.com/office/drawing/2014/main" id="{00A4A0F4-EAA0-486B-BF35-E9E53A4F98B0}"/>
              </a:ext>
            </a:extLst>
          </p:cNvPr>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a:ext>
            </a:extLst>
          </a:blip>
          <a:stretch>
            <a:fillRect/>
          </a:stretch>
        </p:blipFill>
        <p:spPr>
          <a:xfrm>
            <a:off x="710743" y="3769916"/>
            <a:ext cx="1598400" cy="1598400"/>
          </a:xfrm>
          <a:prstGeom prst="rect">
            <a:avLst/>
          </a:prstGeom>
        </p:spPr>
      </p:pic>
      <p:pic>
        <p:nvPicPr>
          <p:cNvPr id="18" name="Content Placeholder 3">
            <a:extLst>
              <a:ext uri="{FF2B5EF4-FFF2-40B4-BE49-F238E27FC236}">
                <a16:creationId xmlns:a16="http://schemas.microsoft.com/office/drawing/2014/main" id="{CC7E377F-CE4B-4100-A6A7-157E53A78A33}"/>
              </a:ext>
            </a:extLst>
          </p:cNvPr>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a:ext>
            </a:extLst>
          </a:blip>
          <a:stretch>
            <a:fillRect/>
          </a:stretch>
        </p:blipFill>
        <p:spPr>
          <a:xfrm>
            <a:off x="825943" y="3885116"/>
            <a:ext cx="1598400" cy="1598400"/>
          </a:xfrm>
          <a:prstGeom prst="rect">
            <a:avLst/>
          </a:prstGeom>
        </p:spPr>
      </p:pic>
      <p:grpSp>
        <p:nvGrpSpPr>
          <p:cNvPr id="19" name="Group 18">
            <a:extLst>
              <a:ext uri="{FF2B5EF4-FFF2-40B4-BE49-F238E27FC236}">
                <a16:creationId xmlns:a16="http://schemas.microsoft.com/office/drawing/2014/main" id="{E40AC18D-B889-4B8B-B604-CE11133D53B2}"/>
              </a:ext>
            </a:extLst>
          </p:cNvPr>
          <p:cNvGrpSpPr/>
          <p:nvPr/>
        </p:nvGrpSpPr>
        <p:grpSpPr>
          <a:xfrm>
            <a:off x="9707953" y="2755134"/>
            <a:ext cx="2036212" cy="2996791"/>
            <a:chOff x="8033533" y="1739665"/>
            <a:chExt cx="2295525" cy="3378435"/>
          </a:xfrm>
        </p:grpSpPr>
        <p:sp>
          <p:nvSpPr>
            <p:cNvPr id="20" name="Rounded Rectangle 34">
              <a:extLst>
                <a:ext uri="{FF2B5EF4-FFF2-40B4-BE49-F238E27FC236}">
                  <a16:creationId xmlns:a16="http://schemas.microsoft.com/office/drawing/2014/main" id="{04162578-E3A8-47FA-AFBD-30F05BA4BDD2}"/>
                </a:ext>
              </a:extLst>
            </p:cNvPr>
            <p:cNvSpPr/>
            <p:nvPr/>
          </p:nvSpPr>
          <p:spPr>
            <a:xfrm>
              <a:off x="8033533" y="1739665"/>
              <a:ext cx="2295525" cy="3378435"/>
            </a:xfrm>
            <a:prstGeom prst="roundRect">
              <a:avLst>
                <a:gd name="adj" fmla="val 10204"/>
              </a:avLst>
            </a:prstGeom>
            <a:noFill/>
            <a:ln>
              <a:solidFill>
                <a:srgbClr val="6197C7"/>
              </a:solidFill>
            </a:ln>
            <a:effectLst/>
          </p:spPr>
          <p:style>
            <a:lnRef idx="2">
              <a:schemeClr val="accent1">
                <a:shade val="50000"/>
              </a:schemeClr>
            </a:lnRef>
            <a:fillRef idx="1">
              <a:schemeClr val="accent1"/>
            </a:fillRef>
            <a:effectRef idx="0">
              <a:schemeClr val="accent1"/>
            </a:effectRef>
            <a:fontRef idx="minor">
              <a:schemeClr val="lt1"/>
            </a:fontRef>
          </p:style>
          <p:txBody>
            <a:bodyPr vert="horz" tIns="0" rtlCol="0" anchor="t" anchorCtr="0">
              <a:noAutofit/>
            </a:bodyPr>
            <a:lstStyle/>
            <a:p>
              <a:pPr algn="ctr"/>
              <a:r>
                <a:rPr lang="de-CH" sz="2267" b="1" dirty="0">
                  <a:solidFill>
                    <a:schemeClr val="tx1"/>
                  </a:solidFill>
                </a:rPr>
                <a:t>Output</a:t>
              </a:r>
            </a:p>
          </p:txBody>
        </p:sp>
        <p:pic>
          <p:nvPicPr>
            <p:cNvPr id="21" name="Picture 20">
              <a:extLst>
                <a:ext uri="{FF2B5EF4-FFF2-40B4-BE49-F238E27FC236}">
                  <a16:creationId xmlns:a16="http://schemas.microsoft.com/office/drawing/2014/main" id="{78B97A18-644F-422C-8C2A-439DCCBD6A5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281296" y="2804741"/>
              <a:ext cx="1799999" cy="1799999"/>
            </a:xfrm>
            <a:prstGeom prst="rect">
              <a:avLst/>
            </a:prstGeom>
          </p:spPr>
        </p:pic>
      </p:grpSp>
      <p:cxnSp>
        <p:nvCxnSpPr>
          <p:cNvPr id="22" name="Straight Arrow Connector 21">
            <a:extLst>
              <a:ext uri="{FF2B5EF4-FFF2-40B4-BE49-F238E27FC236}">
                <a16:creationId xmlns:a16="http://schemas.microsoft.com/office/drawing/2014/main" id="{E75C8050-9A7C-48B0-B895-C63D05214126}"/>
              </a:ext>
            </a:extLst>
          </p:cNvPr>
          <p:cNvCxnSpPr>
            <a:stCxn id="15" idx="3"/>
            <a:endCxn id="5" idx="1"/>
          </p:cNvCxnSpPr>
          <p:nvPr/>
        </p:nvCxnSpPr>
        <p:spPr>
          <a:xfrm>
            <a:off x="4715389" y="4253531"/>
            <a:ext cx="30671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4F96415-DE5D-4F5D-B282-3E60C581CD56}"/>
              </a:ext>
            </a:extLst>
          </p:cNvPr>
          <p:cNvCxnSpPr>
            <a:stCxn id="5" idx="3"/>
            <a:endCxn id="9" idx="1"/>
          </p:cNvCxnSpPr>
          <p:nvPr/>
        </p:nvCxnSpPr>
        <p:spPr>
          <a:xfrm>
            <a:off x="7058314" y="4253531"/>
            <a:ext cx="30671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4623297-7EC2-498F-B6BC-D9455DEB0B7A}"/>
              </a:ext>
            </a:extLst>
          </p:cNvPr>
          <p:cNvCxnSpPr>
            <a:stCxn id="9" idx="3"/>
            <a:endCxn id="20" idx="1"/>
          </p:cNvCxnSpPr>
          <p:nvPr/>
        </p:nvCxnSpPr>
        <p:spPr>
          <a:xfrm flipV="1">
            <a:off x="9401237" y="4253530"/>
            <a:ext cx="306716"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6898955-B5D1-40D0-99E5-0EC74E2795AC}"/>
              </a:ext>
            </a:extLst>
          </p:cNvPr>
          <p:cNvSpPr txBox="1"/>
          <p:nvPr/>
        </p:nvSpPr>
        <p:spPr>
          <a:xfrm>
            <a:off x="4571807" y="5819940"/>
            <a:ext cx="2757144" cy="913199"/>
          </a:xfrm>
          <a:prstGeom prst="rect">
            <a:avLst/>
          </a:prstGeom>
          <a:noFill/>
        </p:spPr>
        <p:txBody>
          <a:bodyPr wrap="square" rtlCol="0">
            <a:spAutoFit/>
          </a:bodyPr>
          <a:lstStyle/>
          <a:p>
            <a:pPr algn="ctr"/>
            <a:r>
              <a:rPr lang="en-US" sz="2667" dirty="0"/>
              <a:t>Different </a:t>
            </a:r>
            <a:r>
              <a:rPr lang="en-SG" sz="2667" dirty="0"/>
              <a:t>filter </a:t>
            </a:r>
            <a:r>
              <a:rPr lang="en-US" sz="2667" dirty="0"/>
              <a:t>parameters</a:t>
            </a:r>
          </a:p>
        </p:txBody>
      </p:sp>
      <p:sp>
        <p:nvSpPr>
          <p:cNvPr id="26" name="TextBox 25">
            <a:extLst>
              <a:ext uri="{FF2B5EF4-FFF2-40B4-BE49-F238E27FC236}">
                <a16:creationId xmlns:a16="http://schemas.microsoft.com/office/drawing/2014/main" id="{7A7B65EB-0AFE-424F-A89E-F0E15231BB0B}"/>
              </a:ext>
            </a:extLst>
          </p:cNvPr>
          <p:cNvSpPr txBox="1"/>
          <p:nvPr/>
        </p:nvSpPr>
        <p:spPr>
          <a:xfrm>
            <a:off x="7302448" y="5819940"/>
            <a:ext cx="2161360" cy="913199"/>
          </a:xfrm>
          <a:prstGeom prst="rect">
            <a:avLst/>
          </a:prstGeom>
          <a:noFill/>
        </p:spPr>
        <p:txBody>
          <a:bodyPr wrap="square" rtlCol="0">
            <a:spAutoFit/>
          </a:bodyPr>
          <a:lstStyle/>
          <a:p>
            <a:pPr algn="ctr"/>
            <a:r>
              <a:rPr lang="en-US" sz="2667" dirty="0"/>
              <a:t>Error estimation</a:t>
            </a:r>
          </a:p>
        </p:txBody>
      </p:sp>
      <p:sp>
        <p:nvSpPr>
          <p:cNvPr id="27" name="Content Placeholder 10">
            <a:extLst>
              <a:ext uri="{FF2B5EF4-FFF2-40B4-BE49-F238E27FC236}">
                <a16:creationId xmlns:a16="http://schemas.microsoft.com/office/drawing/2014/main" id="{128C6E2F-9683-4DEA-ACAE-C3DDC7320DFF}"/>
              </a:ext>
            </a:extLst>
          </p:cNvPr>
          <p:cNvSpPr>
            <a:spLocks noGrp="1"/>
          </p:cNvSpPr>
          <p:nvPr>
            <p:ph sz="quarter" idx="4294967295"/>
          </p:nvPr>
        </p:nvSpPr>
        <p:spPr>
          <a:xfrm>
            <a:off x="595818" y="1489685"/>
            <a:ext cx="11148345" cy="1104833"/>
          </a:xfrm>
        </p:spPr>
        <p:txBody>
          <a:bodyPr>
            <a:noAutofit/>
          </a:bodyPr>
          <a:lstStyle/>
          <a:p>
            <a:pPr marL="0" indent="0" algn="ctr">
              <a:buNone/>
            </a:pPr>
            <a:r>
              <a:rPr lang="en-US" sz="3200" dirty="0"/>
              <a:t>Regularizing Image Reconstruction for Gradient‐Domain Rendering with Feature Patches </a:t>
            </a:r>
            <a:r>
              <a:rPr lang="de-CH" sz="3200" dirty="0"/>
              <a:t>[Manzi et al. 2016]</a:t>
            </a:r>
          </a:p>
          <a:p>
            <a:endParaRPr lang="en-US" sz="3200" dirty="0"/>
          </a:p>
        </p:txBody>
      </p:sp>
    </p:spTree>
    <p:extLst>
      <p:ext uri="{BB962C8B-B14F-4D97-AF65-F5344CB8AC3E}">
        <p14:creationId xmlns:p14="http://schemas.microsoft.com/office/powerpoint/2010/main" val="147040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D04740-AA68-461C-A0D5-0A3E95AB4D79}"/>
              </a:ext>
            </a:extLst>
          </p:cNvPr>
          <p:cNvSpPr>
            <a:spLocks noGrp="1"/>
          </p:cNvSpPr>
          <p:nvPr>
            <p:ph type="title"/>
          </p:nvPr>
        </p:nvSpPr>
        <p:spPr>
          <a:xfrm>
            <a:off x="905633" y="432953"/>
            <a:ext cx="7930853" cy="667933"/>
          </a:xfrm>
        </p:spPr>
        <p:txBody>
          <a:bodyPr/>
          <a:lstStyle/>
          <a:p>
            <a:r>
              <a:rPr lang="en-US" dirty="0"/>
              <a:t>RESULTS</a:t>
            </a:r>
          </a:p>
        </p:txBody>
      </p:sp>
      <p:grpSp>
        <p:nvGrpSpPr>
          <p:cNvPr id="4" name="Gruppieren 2">
            <a:extLst>
              <a:ext uri="{FF2B5EF4-FFF2-40B4-BE49-F238E27FC236}">
                <a16:creationId xmlns:a16="http://schemas.microsoft.com/office/drawing/2014/main" id="{D65511E0-6821-4C61-AFEF-1E28B6B4DBCD}"/>
              </a:ext>
            </a:extLst>
          </p:cNvPr>
          <p:cNvGrpSpPr/>
          <p:nvPr/>
        </p:nvGrpSpPr>
        <p:grpSpPr>
          <a:xfrm flipH="1">
            <a:off x="934750" y="1303971"/>
            <a:ext cx="10585709" cy="5438444"/>
            <a:chOff x="63741" y="1596091"/>
            <a:chExt cx="9016517" cy="4632266"/>
          </a:xfrm>
        </p:grpSpPr>
        <p:pic>
          <p:nvPicPr>
            <p:cNvPr id="5" name="Grafik 27">
              <a:extLst>
                <a:ext uri="{FF2B5EF4-FFF2-40B4-BE49-F238E27FC236}">
                  <a16:creationId xmlns:a16="http://schemas.microsoft.com/office/drawing/2014/main" id="{56E6629E-3477-4163-AD54-A0EF947BA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339220" y="3415112"/>
              <a:ext cx="1741038" cy="1741038"/>
            </a:xfrm>
            <a:prstGeom prst="rect">
              <a:avLst/>
            </a:prstGeom>
            <a:noFill/>
            <a:ln w="127000">
              <a:noFill/>
            </a:ln>
          </p:spPr>
        </p:pic>
        <p:pic>
          <p:nvPicPr>
            <p:cNvPr id="6" name="Grafik 28">
              <a:extLst>
                <a:ext uri="{FF2B5EF4-FFF2-40B4-BE49-F238E27FC236}">
                  <a16:creationId xmlns:a16="http://schemas.microsoft.com/office/drawing/2014/main" id="{DB473154-E0E0-4D9F-84F0-DE3D92E41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334882" y="1596091"/>
              <a:ext cx="1741038" cy="1741038"/>
            </a:xfrm>
            <a:prstGeom prst="rect">
              <a:avLst/>
            </a:prstGeom>
            <a:noFill/>
            <a:ln w="127000">
              <a:noFill/>
            </a:ln>
          </p:spPr>
        </p:pic>
        <p:pic>
          <p:nvPicPr>
            <p:cNvPr id="7" name="Grafik 29">
              <a:extLst>
                <a:ext uri="{FF2B5EF4-FFF2-40B4-BE49-F238E27FC236}">
                  <a16:creationId xmlns:a16="http://schemas.microsoft.com/office/drawing/2014/main" id="{2283FA1D-21DB-458E-B815-27B9865719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518281" y="3415112"/>
              <a:ext cx="1741038" cy="1741038"/>
            </a:xfrm>
            <a:prstGeom prst="rect">
              <a:avLst/>
            </a:prstGeom>
            <a:noFill/>
            <a:ln w="127000">
              <a:noFill/>
            </a:ln>
          </p:spPr>
        </p:pic>
        <p:pic>
          <p:nvPicPr>
            <p:cNvPr id="8" name="Grafik 30">
              <a:extLst>
                <a:ext uri="{FF2B5EF4-FFF2-40B4-BE49-F238E27FC236}">
                  <a16:creationId xmlns:a16="http://schemas.microsoft.com/office/drawing/2014/main" id="{C46D1C4E-0597-46C6-B48D-7031D58EAA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518370" y="1596091"/>
              <a:ext cx="1741038" cy="1741038"/>
            </a:xfrm>
            <a:prstGeom prst="rect">
              <a:avLst/>
            </a:prstGeom>
            <a:noFill/>
            <a:ln w="127000">
              <a:noFill/>
            </a:ln>
          </p:spPr>
        </p:pic>
        <p:pic>
          <p:nvPicPr>
            <p:cNvPr id="9" name="Grafik 31">
              <a:extLst>
                <a:ext uri="{FF2B5EF4-FFF2-40B4-BE49-F238E27FC236}">
                  <a16:creationId xmlns:a16="http://schemas.microsoft.com/office/drawing/2014/main" id="{E3D24FD5-C6CE-46EE-9D23-E1F8290B98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701724" y="3415112"/>
              <a:ext cx="1741038" cy="1741038"/>
            </a:xfrm>
            <a:prstGeom prst="rect">
              <a:avLst/>
            </a:prstGeom>
            <a:noFill/>
            <a:ln w="127000">
              <a:noFill/>
            </a:ln>
          </p:spPr>
        </p:pic>
        <p:pic>
          <p:nvPicPr>
            <p:cNvPr id="10" name="Grafik 32">
              <a:extLst>
                <a:ext uri="{FF2B5EF4-FFF2-40B4-BE49-F238E27FC236}">
                  <a16:creationId xmlns:a16="http://schemas.microsoft.com/office/drawing/2014/main" id="{019E5580-CF0E-458D-836E-720879A338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701857" y="1596091"/>
              <a:ext cx="1741038" cy="1741038"/>
            </a:xfrm>
            <a:prstGeom prst="rect">
              <a:avLst/>
            </a:prstGeom>
            <a:noFill/>
            <a:ln w="127000">
              <a:noFill/>
            </a:ln>
          </p:spPr>
        </p:pic>
        <p:pic>
          <p:nvPicPr>
            <p:cNvPr id="11" name="Grafik 33">
              <a:extLst>
                <a:ext uri="{FF2B5EF4-FFF2-40B4-BE49-F238E27FC236}">
                  <a16:creationId xmlns:a16="http://schemas.microsoft.com/office/drawing/2014/main" id="{127F468F-BC05-46B7-A86E-37223C78A9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885344" y="1596091"/>
              <a:ext cx="1741038" cy="1741038"/>
            </a:xfrm>
            <a:prstGeom prst="rect">
              <a:avLst/>
            </a:prstGeom>
            <a:noFill/>
            <a:ln w="127000">
              <a:noFill/>
            </a:ln>
          </p:spPr>
        </p:pic>
        <p:pic>
          <p:nvPicPr>
            <p:cNvPr id="12" name="Grafik 34">
              <a:extLst>
                <a:ext uri="{FF2B5EF4-FFF2-40B4-BE49-F238E27FC236}">
                  <a16:creationId xmlns:a16="http://schemas.microsoft.com/office/drawing/2014/main" id="{FAE900A2-51D2-4282-BF74-991B2FAAD5A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1885166" y="3415112"/>
              <a:ext cx="1741038" cy="1741038"/>
            </a:xfrm>
            <a:prstGeom prst="rect">
              <a:avLst/>
            </a:prstGeom>
            <a:noFill/>
            <a:ln w="127000">
              <a:noFill/>
            </a:ln>
          </p:spPr>
        </p:pic>
        <p:pic>
          <p:nvPicPr>
            <p:cNvPr id="13" name="Grafik 35">
              <a:extLst>
                <a:ext uri="{FF2B5EF4-FFF2-40B4-BE49-F238E27FC236}">
                  <a16:creationId xmlns:a16="http://schemas.microsoft.com/office/drawing/2014/main" id="{5DDEDCF7-5736-43E3-B0F9-EEE559074A7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63741" y="1596091"/>
              <a:ext cx="1741038" cy="1741038"/>
            </a:xfrm>
            <a:prstGeom prst="rect">
              <a:avLst/>
            </a:prstGeom>
            <a:noFill/>
            <a:ln w="127000">
              <a:noFill/>
            </a:ln>
          </p:spPr>
        </p:pic>
        <p:pic>
          <p:nvPicPr>
            <p:cNvPr id="14" name="Grafik 36">
              <a:extLst>
                <a:ext uri="{FF2B5EF4-FFF2-40B4-BE49-F238E27FC236}">
                  <a16:creationId xmlns:a16="http://schemas.microsoft.com/office/drawing/2014/main" id="{8E080C84-D297-48CE-A276-CDF20E121B5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63741" y="3429914"/>
              <a:ext cx="1741038" cy="1741038"/>
            </a:xfrm>
            <a:prstGeom prst="rect">
              <a:avLst/>
            </a:prstGeom>
            <a:noFill/>
            <a:ln w="127000">
              <a:noFill/>
            </a:ln>
          </p:spPr>
        </p:pic>
        <p:sp>
          <p:nvSpPr>
            <p:cNvPr id="15" name="Textfeld 15">
              <a:extLst>
                <a:ext uri="{FF2B5EF4-FFF2-40B4-BE49-F238E27FC236}">
                  <a16:creationId xmlns:a16="http://schemas.microsoft.com/office/drawing/2014/main" id="{5F9ED7E4-E6EC-4B1E-ABA3-7B95530CED70}"/>
                </a:ext>
              </a:extLst>
            </p:cNvPr>
            <p:cNvSpPr txBox="1"/>
            <p:nvPr/>
          </p:nvSpPr>
          <p:spPr>
            <a:xfrm>
              <a:off x="210465" y="5170953"/>
              <a:ext cx="1447591" cy="428238"/>
            </a:xfrm>
            <a:prstGeom prst="rect">
              <a:avLst/>
            </a:prstGeom>
            <a:noFill/>
          </p:spPr>
          <p:txBody>
            <a:bodyPr wrap="square" rtlCol="0">
              <a:spAutoFit/>
            </a:bodyPr>
            <a:lstStyle/>
            <a:p>
              <a:pPr algn="ctr"/>
              <a:r>
                <a:rPr lang="de-CH" sz="2667" dirty="0"/>
                <a:t>Reference</a:t>
              </a:r>
            </a:p>
          </p:txBody>
        </p:sp>
        <p:sp>
          <p:nvSpPr>
            <p:cNvPr id="16" name="Textfeld 38">
              <a:extLst>
                <a:ext uri="{FF2B5EF4-FFF2-40B4-BE49-F238E27FC236}">
                  <a16:creationId xmlns:a16="http://schemas.microsoft.com/office/drawing/2014/main" id="{5C5B38C1-0F0D-4C66-A789-176042108E56}"/>
                </a:ext>
              </a:extLst>
            </p:cNvPr>
            <p:cNvSpPr txBox="1"/>
            <p:nvPr/>
          </p:nvSpPr>
          <p:spPr>
            <a:xfrm>
              <a:off x="1885345" y="5170952"/>
              <a:ext cx="1740860" cy="1057404"/>
            </a:xfrm>
            <a:prstGeom prst="rect">
              <a:avLst/>
            </a:prstGeom>
            <a:noFill/>
          </p:spPr>
          <p:txBody>
            <a:bodyPr wrap="square" rtlCol="0">
              <a:spAutoFit/>
            </a:bodyPr>
            <a:lstStyle/>
            <a:p>
              <a:pPr algn="ctr"/>
              <a:r>
                <a:rPr lang="de-CH" sz="2667" b="1" dirty="0"/>
                <a:t>Advance recons.</a:t>
              </a:r>
              <a:br>
                <a:rPr lang="de-CH" sz="2667" b="1" dirty="0"/>
              </a:br>
              <a:r>
                <a:rPr lang="de-CH" sz="2133" dirty="0"/>
                <a:t>0.00126</a:t>
              </a:r>
              <a:endParaRPr lang="de-CH" sz="2133" b="1" dirty="0"/>
            </a:p>
          </p:txBody>
        </p:sp>
        <p:sp>
          <p:nvSpPr>
            <p:cNvPr id="17" name="Textfeld 39">
              <a:extLst>
                <a:ext uri="{FF2B5EF4-FFF2-40B4-BE49-F238E27FC236}">
                  <a16:creationId xmlns:a16="http://schemas.microsoft.com/office/drawing/2014/main" id="{FC39CC86-4BD2-4813-BCA4-2C84FF2FAE32}"/>
                </a:ext>
              </a:extLst>
            </p:cNvPr>
            <p:cNvSpPr txBox="1"/>
            <p:nvPr/>
          </p:nvSpPr>
          <p:spPr>
            <a:xfrm>
              <a:off x="3685791" y="5170953"/>
              <a:ext cx="1757104" cy="1057404"/>
            </a:xfrm>
            <a:prstGeom prst="rect">
              <a:avLst/>
            </a:prstGeom>
            <a:noFill/>
          </p:spPr>
          <p:txBody>
            <a:bodyPr wrap="square" rtlCol="0">
              <a:spAutoFit/>
            </a:bodyPr>
            <a:lstStyle/>
            <a:p>
              <a:pPr algn="ctr"/>
              <a:r>
                <a:rPr lang="de-CH" sz="2667" dirty="0"/>
                <a:t>PT + RDFC</a:t>
              </a:r>
            </a:p>
            <a:p>
              <a:pPr algn="ctr"/>
              <a:r>
                <a:rPr lang="de-CH" sz="2667" b="1" dirty="0"/>
                <a:t>(denoising)</a:t>
              </a:r>
              <a:br>
                <a:rPr lang="de-CH" sz="2667" dirty="0"/>
              </a:br>
              <a:r>
                <a:rPr lang="de-CH" sz="2133" dirty="0"/>
                <a:t>0.00142</a:t>
              </a:r>
            </a:p>
          </p:txBody>
        </p:sp>
        <p:sp>
          <p:nvSpPr>
            <p:cNvPr id="18" name="Textfeld 40">
              <a:extLst>
                <a:ext uri="{FF2B5EF4-FFF2-40B4-BE49-F238E27FC236}">
                  <a16:creationId xmlns:a16="http://schemas.microsoft.com/office/drawing/2014/main" id="{C54649BA-611E-4FAE-8DE8-05831060FFC7}"/>
                </a:ext>
              </a:extLst>
            </p:cNvPr>
            <p:cNvSpPr txBox="1"/>
            <p:nvPr/>
          </p:nvSpPr>
          <p:spPr>
            <a:xfrm>
              <a:off x="5664520" y="5170953"/>
              <a:ext cx="1447591" cy="707813"/>
            </a:xfrm>
            <a:prstGeom prst="rect">
              <a:avLst/>
            </a:prstGeom>
            <a:noFill/>
          </p:spPr>
          <p:txBody>
            <a:bodyPr wrap="square" rtlCol="0">
              <a:spAutoFit/>
            </a:bodyPr>
            <a:lstStyle/>
            <a:p>
              <a:pPr algn="ctr"/>
              <a:r>
                <a:rPr lang="de-CH" sz="2667" dirty="0"/>
                <a:t>G-PT (L1)</a:t>
              </a:r>
              <a:br>
                <a:rPr lang="de-CH" sz="2667" dirty="0"/>
              </a:br>
              <a:r>
                <a:rPr lang="de-CH" sz="2133" dirty="0"/>
                <a:t>0.00662</a:t>
              </a:r>
            </a:p>
          </p:txBody>
        </p:sp>
        <p:sp>
          <p:nvSpPr>
            <p:cNvPr id="19" name="Textfeld 41">
              <a:extLst>
                <a:ext uri="{FF2B5EF4-FFF2-40B4-BE49-F238E27FC236}">
                  <a16:creationId xmlns:a16="http://schemas.microsoft.com/office/drawing/2014/main" id="{42EF0429-391D-4F31-BC0F-E797CA7C3C31}"/>
                </a:ext>
              </a:extLst>
            </p:cNvPr>
            <p:cNvSpPr txBox="1"/>
            <p:nvPr/>
          </p:nvSpPr>
          <p:spPr>
            <a:xfrm>
              <a:off x="7545532" y="5170953"/>
              <a:ext cx="1447591" cy="707813"/>
            </a:xfrm>
            <a:prstGeom prst="rect">
              <a:avLst/>
            </a:prstGeom>
            <a:noFill/>
          </p:spPr>
          <p:txBody>
            <a:bodyPr wrap="square" rtlCol="0">
              <a:spAutoFit/>
            </a:bodyPr>
            <a:lstStyle/>
            <a:p>
              <a:pPr algn="ctr"/>
              <a:r>
                <a:rPr lang="de-CH" sz="2667" dirty="0"/>
                <a:t>PT</a:t>
              </a:r>
              <a:br>
                <a:rPr lang="de-CH" sz="2667" dirty="0"/>
              </a:br>
              <a:r>
                <a:rPr lang="de-CH" sz="2133" dirty="0"/>
                <a:t>0.05527</a:t>
              </a:r>
            </a:p>
          </p:txBody>
        </p:sp>
      </p:grpSp>
      <p:sp>
        <p:nvSpPr>
          <p:cNvPr id="2" name="Rectangle 1">
            <a:extLst>
              <a:ext uri="{FF2B5EF4-FFF2-40B4-BE49-F238E27FC236}">
                <a16:creationId xmlns:a16="http://schemas.microsoft.com/office/drawing/2014/main" id="{E6C9464E-6E21-4A0B-AA67-6BB05A7A8790}"/>
              </a:ext>
            </a:extLst>
          </p:cNvPr>
          <p:cNvSpPr/>
          <p:nvPr/>
        </p:nvSpPr>
        <p:spPr>
          <a:xfrm>
            <a:off x="8606200" y="487444"/>
            <a:ext cx="2914259" cy="523220"/>
          </a:xfrm>
          <a:prstGeom prst="rect">
            <a:avLst/>
          </a:prstGeom>
        </p:spPr>
        <p:txBody>
          <a:bodyPr wrap="none">
            <a:spAutoFit/>
          </a:bodyPr>
          <a:lstStyle/>
          <a:p>
            <a:pPr algn="ctr"/>
            <a:r>
              <a:rPr lang="de-CH" sz="2800" dirty="0"/>
              <a:t>[Manzi et al. 2016]</a:t>
            </a:r>
          </a:p>
        </p:txBody>
      </p:sp>
    </p:spTree>
    <p:extLst>
      <p:ext uri="{BB962C8B-B14F-4D97-AF65-F5344CB8AC3E}">
        <p14:creationId xmlns:p14="http://schemas.microsoft.com/office/powerpoint/2010/main" val="2856963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D8F72C-54A8-44F7-934F-A12CB6DCD8BF}"/>
              </a:ext>
            </a:extLst>
          </p:cNvPr>
          <p:cNvSpPr>
            <a:spLocks noGrp="1"/>
          </p:cNvSpPr>
          <p:nvPr>
            <p:ph sz="quarter" idx="10"/>
          </p:nvPr>
        </p:nvSpPr>
        <p:spPr/>
        <p:txBody>
          <a:bodyPr/>
          <a:lstStyle/>
          <a:p>
            <a:r>
              <a:rPr lang="en-SG" dirty="0"/>
              <a:t>Poisson reconstruction</a:t>
            </a:r>
          </a:p>
          <a:p>
            <a:r>
              <a:rPr lang="en-SG" dirty="0"/>
              <a:t>Control variate reconstruction</a:t>
            </a:r>
          </a:p>
          <a:p>
            <a:r>
              <a:rPr lang="en-SG" dirty="0"/>
              <a:t>Comparisons to image denoisers</a:t>
            </a:r>
          </a:p>
          <a:p>
            <a:endParaRPr lang="en-GB" dirty="0"/>
          </a:p>
        </p:txBody>
      </p:sp>
      <p:sp>
        <p:nvSpPr>
          <p:cNvPr id="3" name="Title 2">
            <a:extLst>
              <a:ext uri="{FF2B5EF4-FFF2-40B4-BE49-F238E27FC236}">
                <a16:creationId xmlns:a16="http://schemas.microsoft.com/office/drawing/2014/main" id="{0FD23377-84CC-435C-AB00-D285333A8D3B}"/>
              </a:ext>
            </a:extLst>
          </p:cNvPr>
          <p:cNvSpPr>
            <a:spLocks noGrp="1"/>
          </p:cNvSpPr>
          <p:nvPr>
            <p:ph type="title"/>
          </p:nvPr>
        </p:nvSpPr>
        <p:spPr/>
        <p:txBody>
          <a:bodyPr/>
          <a:lstStyle/>
          <a:p>
            <a:r>
              <a:rPr lang="en-SG" dirty="0"/>
              <a:t>SUMMARY</a:t>
            </a:r>
            <a:endParaRPr lang="en-GB" dirty="0"/>
          </a:p>
        </p:txBody>
      </p:sp>
    </p:spTree>
    <p:extLst>
      <p:ext uri="{BB962C8B-B14F-4D97-AF65-F5344CB8AC3E}">
        <p14:creationId xmlns:p14="http://schemas.microsoft.com/office/powerpoint/2010/main" val="17865579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2|15.6|6.5"/>
</p:tagLst>
</file>

<file path=ppt/theme/theme1.xml><?xml version="1.0" encoding="utf-8"?>
<a:theme xmlns:a="http://schemas.openxmlformats.org/drawingml/2006/main" name="SA2015_16by9_Powerpoint_Presentation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A2018_16by9_Powerpoint_Presentation_Template_whitev2" id="{9FD6E655-2A3C-4FAA-A748-6472027EAF19}" vid="{0D259C0B-5652-4B99-A0C0-847FCB3557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1_introduction</Template>
  <TotalTime>13223</TotalTime>
  <Words>1459</Words>
  <Application>Microsoft Office PowerPoint</Application>
  <PresentationFormat>Widescreen</PresentationFormat>
  <Paragraphs>210</Paragraphs>
  <Slides>23</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Open Sans</vt:lpstr>
      <vt:lpstr>Arial</vt:lpstr>
      <vt:lpstr>Verdana</vt:lpstr>
      <vt:lpstr>Open Sans </vt:lpstr>
      <vt:lpstr>Open Sans Semibold</vt:lpstr>
      <vt:lpstr>Cambria Math</vt:lpstr>
      <vt:lpstr>Calibri</vt:lpstr>
      <vt:lpstr>SA2015_16by9_Powerpoint_Presentation_Template</vt:lpstr>
      <vt:lpstr>PowerPoint Presentation</vt:lpstr>
      <vt:lpstr>IMAGE RECONSTRUCTION</vt:lpstr>
      <vt:lpstr>POISSON RECONSTRUCTION</vt:lpstr>
      <vt:lpstr>OUTLIERS IN THE RECONSTRUCTION</vt:lpstr>
      <vt:lpstr>IMAGE RECONSTRUCTION</vt:lpstr>
      <vt:lpstr>CONTROL VARIATE VS. POISSON</vt:lpstr>
      <vt:lpstr>CONTROL VARIATE VS. POISSON</vt:lpstr>
      <vt:lpstr>CONTROL VARIATE VS. POISSON</vt:lpstr>
      <vt:lpstr>CONTROL VARIATE VS. POISSON</vt:lpstr>
      <vt:lpstr>CONTROL VARIATE VS. POISSON</vt:lpstr>
      <vt:lpstr>CONTROL VARIATE VS. POISSON</vt:lpstr>
      <vt:lpstr>CONTROL VARIATE</vt:lpstr>
      <vt:lpstr>WEIGHTED RECONSTRUCTION</vt:lpstr>
      <vt:lpstr>WEIGHTED RECONSTRUCTION</vt:lpstr>
      <vt:lpstr>WEIGHTED RECONSTRUCTION</vt:lpstr>
      <vt:lpstr>WEIGHTED RECONSTRUCTION</vt:lpstr>
      <vt:lpstr>MONte CARLO DENOISERS</vt:lpstr>
      <vt:lpstr>MODERN DENOISERS</vt:lpstr>
      <vt:lpstr>MODERN DENOISERS</vt:lpstr>
      <vt:lpstr>PowerPoint Presentation</vt:lpstr>
      <vt:lpstr>UTILIZING FEATURE BUFFERS</vt:lpstr>
      <vt:lpstr>RESULTS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Gradient-domain Bidirectional Light Transport</dc:title>
  <dc:creator>Son Hua</dc:creator>
  <cp:lastModifiedBy>Son Hua</cp:lastModifiedBy>
  <cp:revision>452</cp:revision>
  <dcterms:created xsi:type="dcterms:W3CDTF">2017-09-18T02:33:39Z</dcterms:created>
  <dcterms:modified xsi:type="dcterms:W3CDTF">2019-05-07T18:58:02Z</dcterms:modified>
</cp:coreProperties>
</file>