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ink/ink1.xml" ContentType="application/inkml+xml"/>
  <Override PartName="/ppt/ink/ink2.xml" ContentType="application/inkml+xml"/>
  <Override PartName="/ppt/tags/tag12.xml" ContentType="application/vnd.openxmlformats-officedocument.presentationml.tags+xml"/>
  <Override PartName="/ppt/notesSlides/notesSlide23.xml" ContentType="application/vnd.openxmlformats-officedocument.presentationml.notesSlide+xml"/>
  <Override PartName="/ppt/tags/tag13.xml" ContentType="application/vnd.openxmlformats-officedocument.presentationml.tags+xml"/>
  <Override PartName="/ppt/notesSlides/notesSlide2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9.xml" ContentType="application/vnd.openxmlformats-officedocument.presentationml.notesSlide+xml"/>
  <Override PartName="/ppt/tags/tag3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45.xml" ContentType="application/vnd.openxmlformats-officedocument.presentationml.tags+xml"/>
  <Override PartName="/ppt/notesSlides/notesSlide46.xml" ContentType="application/vnd.openxmlformats-officedocument.presentationml.notesSlide+xml"/>
  <Override PartName="/ppt/tags/tag46.xml" ContentType="application/vnd.openxmlformats-officedocument.presentationml.tags+xml"/>
  <Override PartName="/ppt/notesSlides/notesSlide47.xml" ContentType="application/vnd.openxmlformats-officedocument.presentationml.notesSlide+xml"/>
  <Override PartName="/ppt/tags/tag47.xml" ContentType="application/vnd.openxmlformats-officedocument.presentationml.tags+xml"/>
  <Override PartName="/ppt/notesSlides/notesSlide48.xml" ContentType="application/vnd.openxmlformats-officedocument.presentationml.notesSlide+xml"/>
  <Override PartName="/ppt/tags/tag48.xml" ContentType="application/vnd.openxmlformats-officedocument.presentationml.tags+xml"/>
  <Override PartName="/ppt/notesSlides/notesSlide49.xml" ContentType="application/vnd.openxmlformats-officedocument.presentationml.notesSlide+xml"/>
  <Override PartName="/ppt/tags/tag49.xml" ContentType="application/vnd.openxmlformats-officedocument.presentationml.tags+xml"/>
  <Override PartName="/ppt/notesSlides/notesSlide50.xml" ContentType="application/vnd.openxmlformats-officedocument.presentationml.notesSlide+xml"/>
  <Override PartName="/ppt/tags/tag50.xml" ContentType="application/vnd.openxmlformats-officedocument.presentationml.tags+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72" r:id="rId1"/>
  </p:sldMasterIdLst>
  <p:notesMasterIdLst>
    <p:notesMasterId r:id="rId69"/>
  </p:notesMasterIdLst>
  <p:sldIdLst>
    <p:sldId id="370" r:id="rId2"/>
    <p:sldId id="897" r:id="rId3"/>
    <p:sldId id="925" r:id="rId4"/>
    <p:sldId id="941" r:id="rId5"/>
    <p:sldId id="845" r:id="rId6"/>
    <p:sldId id="846" r:id="rId7"/>
    <p:sldId id="855" r:id="rId8"/>
    <p:sldId id="856" r:id="rId9"/>
    <p:sldId id="857" r:id="rId10"/>
    <p:sldId id="852" r:id="rId11"/>
    <p:sldId id="858" r:id="rId12"/>
    <p:sldId id="576" r:id="rId13"/>
    <p:sldId id="600" r:id="rId14"/>
    <p:sldId id="622" r:id="rId15"/>
    <p:sldId id="626" r:id="rId16"/>
    <p:sldId id="334" r:id="rId17"/>
    <p:sldId id="886" r:id="rId18"/>
    <p:sldId id="887" r:id="rId19"/>
    <p:sldId id="369" r:id="rId20"/>
    <p:sldId id="888" r:id="rId21"/>
    <p:sldId id="267" r:id="rId22"/>
    <p:sldId id="268" r:id="rId23"/>
    <p:sldId id="269" r:id="rId24"/>
    <p:sldId id="270" r:id="rId25"/>
    <p:sldId id="950" r:id="rId26"/>
    <p:sldId id="883" r:id="rId27"/>
    <p:sldId id="889" r:id="rId28"/>
    <p:sldId id="951" r:id="rId29"/>
    <p:sldId id="958" r:id="rId30"/>
    <p:sldId id="956" r:id="rId31"/>
    <p:sldId id="957" r:id="rId32"/>
    <p:sldId id="891" r:id="rId33"/>
    <p:sldId id="307" r:id="rId34"/>
    <p:sldId id="293" r:id="rId35"/>
    <p:sldId id="294" r:id="rId36"/>
    <p:sldId id="295" r:id="rId37"/>
    <p:sldId id="309" r:id="rId38"/>
    <p:sldId id="275" r:id="rId39"/>
    <p:sldId id="885" r:id="rId40"/>
    <p:sldId id="341" r:id="rId41"/>
    <p:sldId id="364" r:id="rId42"/>
    <p:sldId id="355" r:id="rId43"/>
    <p:sldId id="366" r:id="rId44"/>
    <p:sldId id="367" r:id="rId45"/>
    <p:sldId id="874" r:id="rId46"/>
    <p:sldId id="385" r:id="rId47"/>
    <p:sldId id="363" r:id="rId48"/>
    <p:sldId id="936" r:id="rId49"/>
    <p:sldId id="959" r:id="rId50"/>
    <p:sldId id="960" r:id="rId51"/>
    <p:sldId id="961" r:id="rId52"/>
    <p:sldId id="944" r:id="rId53"/>
    <p:sldId id="943" r:id="rId54"/>
    <p:sldId id="946" r:id="rId55"/>
    <p:sldId id="947" r:id="rId56"/>
    <p:sldId id="935" r:id="rId57"/>
    <p:sldId id="945" r:id="rId58"/>
    <p:sldId id="949" r:id="rId59"/>
    <p:sldId id="948" r:id="rId60"/>
    <p:sldId id="376" r:id="rId61"/>
    <p:sldId id="932" r:id="rId62"/>
    <p:sldId id="875" r:id="rId63"/>
    <p:sldId id="876" r:id="rId64"/>
    <p:sldId id="879" r:id="rId65"/>
    <p:sldId id="877" r:id="rId66"/>
    <p:sldId id="881" r:id="rId67"/>
    <p:sldId id="878" r:id="rId68"/>
  </p:sldIdLst>
  <p:sldSz cx="12192000" cy="6858000"/>
  <p:notesSz cx="6858000" cy="9144000"/>
  <p:embeddedFontLst>
    <p:embeddedFont>
      <p:font typeface="Calibri" panose="020F0502020204030204" pitchFamily="34" charset="0"/>
      <p:regular r:id="rId70"/>
      <p:bold r:id="rId71"/>
      <p:italic r:id="rId72"/>
      <p:boldItalic r:id="rId73"/>
    </p:embeddedFont>
    <p:embeddedFont>
      <p:font typeface="Cambria Math" panose="02040503050406030204" pitchFamily="18" charset="0"/>
      <p:regular r:id="rId74"/>
    </p:embeddedFont>
    <p:embeddedFont>
      <p:font typeface="Verdana" panose="020B0604030504040204" pitchFamily="34" charset="0"/>
      <p:regular r:id="rId75"/>
      <p:bold r:id="rId76"/>
      <p:italic r:id="rId77"/>
      <p:boldItalic r:id="rId7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pos="1844" userDrawn="1">
          <p15:clr>
            <a:srgbClr val="A4A3A4"/>
          </p15:clr>
        </p15:guide>
        <p15:guide id="3"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en Gruson" initials="AG" lastIdx="9" clrIdx="0">
    <p:extLst>
      <p:ext uri="{19B8F6BF-5375-455C-9EA6-DF929625EA0E}">
        <p15:presenceInfo xmlns:p15="http://schemas.microsoft.com/office/powerpoint/2012/main" userId="56f094d6de07cb9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E46C0A"/>
    <a:srgbClr val="FF7F00"/>
    <a:srgbClr val="33A02C"/>
    <a:srgbClr val="6A3D9A"/>
    <a:srgbClr val="EEEEEC"/>
    <a:srgbClr val="248B91"/>
    <a:srgbClr val="FFC000"/>
    <a:srgbClr val="FFFFCC"/>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77823" autoAdjust="0"/>
  </p:normalViewPr>
  <p:slideViewPr>
    <p:cSldViewPr snapToGrid="0">
      <p:cViewPr varScale="1">
        <p:scale>
          <a:sx n="52" d="100"/>
          <a:sy n="52" d="100"/>
        </p:scale>
        <p:origin x="348" y="28"/>
      </p:cViewPr>
      <p:guideLst>
        <p:guide orient="horz" pos="1071"/>
        <p:guide pos="1844"/>
        <p:guide pos="388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4T08:10:08.677"/>
    </inkml:context>
    <inkml:brush xml:id="br0">
      <inkml:brushProperty name="width" value="0.21167" units="cm"/>
      <inkml:brushProperty name="height" value="0.21167" units="cm"/>
      <inkml:brushProperty name="color" value="#7F7F7F"/>
    </inkml:brush>
  </inkml:definitions>
  <inkml:trace contextRef="#ctx0" brushRef="#br0">10380 5785 2560,'-10'0'1056,"10"0"-576,0 0-64,-11 0 448,11 0-288,-10 0 0,10-12-192,-10 12-64,10 0-128,-10-12 32,10-1-128,-10 13 96,-1-13 0,11 13 288,0-11 64,-10 11-128,10 0 0,0 0-64,0 0 32,0 0 0,0 11 0,10 2-64,1 12-32,-1-13-96,0 14 32,0-1-128,0 12-64,11-11 0,0 12 32,9 0-32,1-1-32,10 14 96,0 10 0,0 2-128,10 0 32,-10 0 64,10 0 32,11 13-32,-1-1-64,11-1-64,-11 2-32,11 0 64,-10-14 0,20 2 96,-1-2 32,2 0-32,-2 1 32,-9-13-64,10 1 64,20 12-64,-20-13-32,11-12 96,-2 12 0,2-25-32,9 13 32,-10-14-64,1 3-32,9-16 32,11 1-32,-21 1 64,10-13 32,1 0-32,20 0-64,-21 0 32,0-13 32,11 13-32,0-12-32,10 1 32,-21-16 32,21 3-96,-10-1 0,30-13 96,-30 0 32,20-12-32,0 12 32,-10-12-64,-20 0-32,9-1 96,11-12 0,-21-11-32,1-1-64,-11-13 32,0-1 32,11 14 96,-21-25 128,-11-13 0,1 12 0,-21 0-32,11 2 63,-11-27-31,0 25 0,-10-12-160,0 14-96,0 10 64,-10-12 0,-11 13-32,1 13-64,-1 12 96,-10 1 64,1 12-64,-1 12-64,0 1-96,0 11 32,-10 14 32,0-1 64,0 0-192,0 13 32,0 0-384,0 0-96,-10 13-351,10 0-129,0-13-288,-10 12-32,0 0 160,10-12 128,0 14 32,0-14 96,-11 0-384,11 0-1152,11-14 416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4T08:10:12.328"/>
    </inkml:context>
    <inkml:brush xml:id="br0">
      <inkml:brushProperty name="width" value="0.21167" units="cm"/>
      <inkml:brushProperty name="height" value="0.21167" units="cm"/>
      <inkml:brushProperty name="color" value="#7F7F7F"/>
    </inkml:brush>
  </inkml:definitions>
  <inkml:trace contextRef="#ctx0" brushRef="#br0">15929 7136 3712,'0'0'1472,"0"0"-768,0 0-480,0 0 608,0 0-480,0 0 320,0 0-384,0 0 416,0 0-416,0 0 352,10 0-352,-10 0 192,10 0-256,-10 0-64,11-12-96,-11 12 96,10 0-96,-10 0-32,10-13 0,1 13-128,-11 0 64,10 0 320,0-13-192,-10 13 768,10 0-480,-10 0 736,11 0-640,-11 0 128,0 0-352,0 0-160,0 0-64,10 0-32,-10-12 0,10 12 64,-10-13-32,0 13 64,0 0-64,0 0 256,0 0-160,0 0 96,0 0-129,0 0-63,10 0 0,-10-12-32,10-1 0,1 13 0,-1-13 0,0 1 0,1-1 0,9 1 0,1-1 0,-11 1 0,10-1 0,-10 0-159,11-12 95,0 13-32,-11-14 32,10 1 64,-9 0-96,-1 13 64,0-14 32,0 1 0,0 14 0,1-2 0,-11 1 0,0 12 0,10-13 0,-10 13 0,0 0 0,0 0 0,0 0 64,0 0-96,0 13 0,0-1 32,0 1 0,10-2 0,-10 2 64,0-1-96,0 1 0,0 12-32,0-12 0,0-1 64,11 13 0,-11 1 0,0-14 0,0 13-96,10 13 64,-10-13 32,10 26 0,-10-14 0,10 1 0,1 0 0,-1-14 64,-10 14-32,10-13 64,-10-12-128,0 12 0,10-13-32,-10 1 0,0-1 64,0 1 64,0-13-32,0 13 64,0-13-64,0 0 64,0 0-64,0 12-32,0-12-128,0 0 0,0 0-512,0 0-128,0 0-736,0 0-256,0 0-3712,10 13 2240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1402C-262A-4003-94E6-305953E4BD9C}" type="datetimeFigureOut">
              <a:rPr lang="en-GB" smtClean="0"/>
              <a:t>08/05/2019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66A7F-3F97-42CC-9E77-44482FBCAE66}" type="slidenum">
              <a:rPr lang="en-GB" smtClean="0"/>
              <a:t>‹#›</a:t>
            </a:fld>
            <a:endParaRPr lang="en-GB"/>
          </a:p>
        </p:txBody>
      </p:sp>
    </p:spTree>
    <p:extLst>
      <p:ext uri="{BB962C8B-B14F-4D97-AF65-F5344CB8AC3E}">
        <p14:creationId xmlns:p14="http://schemas.microsoft.com/office/powerpoint/2010/main" val="4286865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Thank you Adrien for presenting the introduction and the fundamentals of gradient domain rendering. As we have learnt, two important tasks in gradient domain rendering is to sampling gradient efficiently and doing robust image reconstruction. In the next 45 minutes, I am going to talk about more advanced light transport algorithms for such two tasks. </a:t>
            </a:r>
          </a:p>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1</a:t>
            </a:fld>
            <a:endParaRPr lang="en-GB"/>
          </a:p>
        </p:txBody>
      </p:sp>
    </p:spTree>
    <p:extLst>
      <p:ext uri="{BB962C8B-B14F-4D97-AF65-F5344CB8AC3E}">
        <p14:creationId xmlns:p14="http://schemas.microsoft.com/office/powerpoint/2010/main" val="861081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quickly recap gradient sampling. </a:t>
            </a:r>
          </a:p>
        </p:txBody>
      </p:sp>
      <p:sp>
        <p:nvSpPr>
          <p:cNvPr id="4" name="Slide Number Placeholder 3"/>
          <p:cNvSpPr>
            <a:spLocks noGrp="1"/>
          </p:cNvSpPr>
          <p:nvPr>
            <p:ph type="sldNum" sz="quarter" idx="5"/>
          </p:nvPr>
        </p:nvSpPr>
        <p:spPr/>
        <p:txBody>
          <a:bodyPr/>
          <a:lstStyle/>
          <a:p>
            <a:fld id="{CCB66A7F-3F97-42CC-9E77-44482FBCAE66}" type="slidenum">
              <a:rPr lang="en-GB" smtClean="0"/>
              <a:t>2</a:t>
            </a:fld>
            <a:endParaRPr lang="en-GB"/>
          </a:p>
        </p:txBody>
      </p:sp>
    </p:spTree>
    <p:extLst>
      <p:ext uri="{BB962C8B-B14F-4D97-AF65-F5344CB8AC3E}">
        <p14:creationId xmlns:p14="http://schemas.microsoft.com/office/powerpoint/2010/main" val="28441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i-FI" baseline="0" dirty="0"/>
              <a:t>Before we go on, we will need some vertex manipulation. Here we classify all path vertices as either </a:t>
            </a:r>
            <a:r>
              <a:rPr lang="fi-FI" b="1" baseline="0" dirty="0"/>
              <a:t>specular</a:t>
            </a:r>
            <a:r>
              <a:rPr lang="fi-FI" baseline="0" dirty="0"/>
              <a:t>, or </a:t>
            </a:r>
            <a:r>
              <a:rPr lang="fi-FI" b="1" baseline="0" dirty="0"/>
              <a:t>diffuse</a:t>
            </a:r>
            <a:r>
              <a:rPr lang="fi-FI" baseline="0" dirty="0"/>
              <a:t>, based on a threshold on the roughness of the BRDF. </a:t>
            </a:r>
          </a:p>
          <a:p>
            <a:pPr marL="0" marR="0" indent="0" algn="l" defTabSz="457200" rtl="0" eaLnBrk="0" fontAlgn="base" latinLnBrk="0" hangingPunct="0">
              <a:lnSpc>
                <a:spcPct val="100000"/>
              </a:lnSpc>
              <a:spcBef>
                <a:spcPct val="30000"/>
              </a:spcBef>
              <a:spcAft>
                <a:spcPct val="0"/>
              </a:spcAft>
              <a:buClrTx/>
              <a:buSzTx/>
              <a:buFontTx/>
              <a:buNone/>
              <a:tabLst/>
              <a:defRPr/>
            </a:pPr>
            <a:endParaRPr lang="fi-FI" baseline="0" dirty="0"/>
          </a:p>
        </p:txBody>
      </p:sp>
      <p:sp>
        <p:nvSpPr>
          <p:cNvPr id="4" name="Slide Number Placeholder 3"/>
          <p:cNvSpPr>
            <a:spLocks noGrp="1"/>
          </p:cNvSpPr>
          <p:nvPr>
            <p:ph type="sldNum" sz="quarter" idx="5"/>
          </p:nvPr>
        </p:nvSpPr>
        <p:spPr/>
        <p:txBody>
          <a:bodyPr/>
          <a:lstStyle/>
          <a:p>
            <a:fld id="{CCB66A7F-3F97-42CC-9E77-44482FBCAE66}" type="slidenum">
              <a:rPr lang="en-GB" smtClean="0"/>
              <a:t>3</a:t>
            </a:fld>
            <a:endParaRPr lang="en-GB"/>
          </a:p>
        </p:txBody>
      </p:sp>
    </p:spTree>
    <p:extLst>
      <p:ext uri="{BB962C8B-B14F-4D97-AF65-F5344CB8AC3E}">
        <p14:creationId xmlns:p14="http://schemas.microsoft.com/office/powerpoint/2010/main" val="382231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i-FI" baseline="0" dirty="0"/>
              <a:t>We distinguish between two cases: </a:t>
            </a:r>
          </a:p>
          <a:p>
            <a:pPr marL="0" marR="0" indent="0" algn="l" defTabSz="457200" rtl="0" eaLnBrk="0" fontAlgn="base" latinLnBrk="0" hangingPunct="0">
              <a:lnSpc>
                <a:spcPct val="100000"/>
              </a:lnSpc>
              <a:spcBef>
                <a:spcPct val="30000"/>
              </a:spcBef>
              <a:spcAft>
                <a:spcPct val="0"/>
              </a:spcAft>
              <a:buClrTx/>
              <a:buSzTx/>
              <a:buFontTx/>
              <a:buNone/>
              <a:tabLst/>
              <a:defRPr/>
            </a:pPr>
            <a:endParaRPr lang="fi-FI" baseline="0" dirty="0"/>
          </a:p>
          <a:p>
            <a:pPr marL="0" marR="0" indent="0" algn="l" defTabSz="457200" rtl="0" eaLnBrk="0" fontAlgn="base" latinLnBrk="0" hangingPunct="0">
              <a:lnSpc>
                <a:spcPct val="100000"/>
              </a:lnSpc>
              <a:spcBef>
                <a:spcPct val="30000"/>
              </a:spcBef>
              <a:spcAft>
                <a:spcPct val="0"/>
              </a:spcAft>
              <a:buClrTx/>
              <a:buSzTx/>
              <a:buFontTx/>
              <a:buNone/>
              <a:tabLst/>
              <a:defRPr/>
            </a:pPr>
            <a:r>
              <a:rPr lang="fi-FI" baseline="0" dirty="0"/>
              <a:t>(1) If both the current base and offset vertices, shown in blue here, are non-specular, and the next vertex of the base path, shown in yellow, is also non-specular, then we reconnect the offset path to the base path. After this, we let the offset path follow the base path until we reach the light.</a:t>
            </a:r>
          </a:p>
          <a:p>
            <a:pPr marL="0" marR="0" indent="0" algn="l" defTabSz="457200" rtl="0" eaLnBrk="0" fontAlgn="base" latinLnBrk="0" hangingPunct="0">
              <a:lnSpc>
                <a:spcPct val="100000"/>
              </a:lnSpc>
              <a:spcBef>
                <a:spcPct val="30000"/>
              </a:spcBef>
              <a:spcAft>
                <a:spcPct val="0"/>
              </a:spcAft>
              <a:buClrTx/>
              <a:buSzTx/>
              <a:buFontTx/>
              <a:buNone/>
              <a:tabLst/>
              <a:defRPr/>
            </a:pPr>
            <a:endParaRPr lang="fi-FI" baseline="0" dirty="0"/>
          </a:p>
          <a:p>
            <a:pPr marL="0" marR="0" indent="0" algn="l" defTabSz="457200" rtl="0" eaLnBrk="0" fontAlgn="base" latinLnBrk="0" hangingPunct="0">
              <a:lnSpc>
                <a:spcPct val="100000"/>
              </a:lnSpc>
              <a:spcBef>
                <a:spcPct val="30000"/>
              </a:spcBef>
              <a:spcAft>
                <a:spcPct val="0"/>
              </a:spcAft>
              <a:buClrTx/>
              <a:buSzTx/>
              <a:buFontTx/>
              <a:buNone/>
              <a:tabLst/>
              <a:defRPr/>
            </a:pPr>
            <a:r>
              <a:rPr lang="fi-FI" baseline="0" dirty="0"/>
              <a:t>This leads to paths that are as similar as possible. As a result, the throughput difference will be small, because the vertices where the paths differ are non-specular.</a:t>
            </a:r>
          </a:p>
          <a:p>
            <a:pPr marL="0" marR="0" indent="0" algn="l" defTabSz="457200" rtl="0" eaLnBrk="0" fontAlgn="base" latinLnBrk="0" hangingPunct="0">
              <a:lnSpc>
                <a:spcPct val="100000"/>
              </a:lnSpc>
              <a:spcBef>
                <a:spcPct val="30000"/>
              </a:spcBef>
              <a:spcAft>
                <a:spcPct val="0"/>
              </a:spcAft>
              <a:buClrTx/>
              <a:buSzTx/>
              <a:buFontTx/>
              <a:buNone/>
              <a:tabLst/>
              <a:defRPr/>
            </a:pPr>
            <a:endParaRPr lang="fi-FI" baseline="0" dirty="0"/>
          </a:p>
          <a:p>
            <a:pPr marL="0" marR="0" indent="0" algn="l" defTabSz="457200" rtl="0" eaLnBrk="0" fontAlgn="base" latinLnBrk="0" hangingPunct="0">
              <a:lnSpc>
                <a:spcPct val="100000"/>
              </a:lnSpc>
              <a:spcBef>
                <a:spcPct val="30000"/>
              </a:spcBef>
              <a:spcAft>
                <a:spcPct val="0"/>
              </a:spcAft>
              <a:buClrTx/>
              <a:buSzTx/>
              <a:buFontTx/>
              <a:buNone/>
              <a:tabLst/>
              <a:defRPr/>
            </a:pPr>
            <a:r>
              <a:rPr lang="fi-FI" b="0" baseline="0" dirty="0"/>
              <a:t>(2) However,</a:t>
            </a:r>
            <a:r>
              <a:rPr lang="fi-FI" baseline="0" dirty="0"/>
              <a:t> for highly glossy materials, which we classify as specular, this direct reconnection strategy may not work well because the incoming and outgoing directions change when we reconnect, which might cause the BRDFs at the reconnection segment evaluated to zero.</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4</a:t>
            </a:fld>
            <a:endParaRPr lang="en-US" altLang="fi-FI"/>
          </a:p>
        </p:txBody>
      </p:sp>
    </p:spTree>
    <p:extLst>
      <p:ext uri="{BB962C8B-B14F-4D97-AF65-F5344CB8AC3E}">
        <p14:creationId xmlns:p14="http://schemas.microsoft.com/office/powerpoint/2010/main" val="2252187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baseline="0" dirty="0"/>
              <a:t>We address this issue by continuing to trace the offset path if we hit a vertex classified as specular.</a:t>
            </a:r>
          </a:p>
          <a:p>
            <a:endParaRPr lang="fi-FI" baseline="0" dirty="0"/>
          </a:p>
          <a:p>
            <a:r>
              <a:rPr lang="fi-FI" baseline="0" dirty="0"/>
              <a:t>Assume that we have shot this base path whose first vertex is at a specular surface. In this case, the offset path should have a similar BRDF value at the corresponding vertex. </a:t>
            </a:r>
          </a:p>
          <a:p>
            <a:endParaRPr lang="fi-FI" baseline="0" dirty="0"/>
          </a:p>
          <a:p>
            <a:r>
              <a:rPr lang="fi-FI" baseline="0" dirty="0"/>
              <a:t>We achieve this by copying the half-vector in local tangent coordinates, and this determines the direction of the next path segment.</a:t>
            </a:r>
          </a:p>
          <a:p>
            <a:endParaRPr lang="fi-FI"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5</a:t>
            </a:fld>
            <a:endParaRPr lang="en-US" altLang="fi-FI"/>
          </a:p>
        </p:txBody>
      </p:sp>
    </p:spTree>
    <p:extLst>
      <p:ext uri="{BB962C8B-B14F-4D97-AF65-F5344CB8AC3E}">
        <p14:creationId xmlns:p14="http://schemas.microsoft.com/office/powerpoint/2010/main" val="1667405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FI" baseline="0" dirty="0"/>
              <a:t>We continue by duplicating local half-vectors until we encounter two consecutive non-specular vertices in the base path, and the offset path is also sitting at a non-specular vertex. In this configuration we can safely reconnect to the base path.</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a:t>
            </a:fld>
            <a:endParaRPr lang="en-US" altLang="fi-FI"/>
          </a:p>
        </p:txBody>
      </p:sp>
    </p:spTree>
    <p:extLst>
      <p:ext uri="{BB962C8B-B14F-4D97-AF65-F5344CB8AC3E}">
        <p14:creationId xmlns:p14="http://schemas.microsoft.com/office/powerpoint/2010/main" val="3322822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in this way where we got a path X and we shift this base path to the right pixel using the shift mapping operator.</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7</a:t>
            </a:fld>
            <a:endParaRPr lang="en-US" altLang="fi-FI"/>
          </a:p>
        </p:txBody>
      </p:sp>
    </p:spTree>
    <p:extLst>
      <p:ext uri="{BB962C8B-B14F-4D97-AF65-F5344CB8AC3E}">
        <p14:creationId xmlns:p14="http://schemas.microsoft.com/office/powerpoint/2010/main" val="3350400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However, this same pair of path can be generated in the opposite way. </a:t>
            </a:r>
          </a:p>
          <a:p>
            <a:endParaRPr lang="en-US" dirty="0"/>
          </a:p>
          <a:p>
            <a:r>
              <a:rPr lang="en-US" dirty="0"/>
              <a:t>As there are two way to generate this given path, we can combine them using multiple importance sampling.  To evaluate the MIS weight we need to evaluate the pdf of the base and offset path.</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8</a:t>
            </a:fld>
            <a:endParaRPr lang="en-US" altLang="fi-FI"/>
          </a:p>
        </p:txBody>
      </p:sp>
    </p:spTree>
    <p:extLst>
      <p:ext uri="{BB962C8B-B14F-4D97-AF65-F5344CB8AC3E}">
        <p14:creationId xmlns:p14="http://schemas.microsoft.com/office/powerpoint/2010/main" val="3622416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However these probability can be small as its express the total probability to arrive to this particular vertex. So inside your practical implementation you want to avoid to have numerical instabilities. To reduce these instabilities, you can use double precision.</a:t>
            </a:r>
          </a:p>
          <a:p>
            <a:endParaRPr lang="en-US" dirty="0"/>
          </a:p>
          <a:p>
            <a:r>
              <a:rPr lang="en-US" dirty="0"/>
              <a:t>You can also add a small epsilon to the denominator. This will introduce a small be bias. But it is fine.</a:t>
            </a:r>
          </a:p>
          <a:p>
            <a:r>
              <a:rPr lang="en-US" dirty="0"/>
              <a:t> </a:t>
            </a:r>
          </a:p>
          <a:p>
            <a:r>
              <a:rPr lang="en-US" dirty="0"/>
              <a:t>Finally, you can re-arranging the term inside the MIS weight and storing the ratios of the pdfs. This will mitigate the instability.</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9</a:t>
            </a:fld>
            <a:endParaRPr lang="en-US" altLang="fi-FI"/>
          </a:p>
        </p:txBody>
      </p:sp>
    </p:spTree>
    <p:extLst>
      <p:ext uri="{BB962C8B-B14F-4D97-AF65-F5344CB8AC3E}">
        <p14:creationId xmlns:p14="http://schemas.microsoft.com/office/powerpoint/2010/main" val="1528380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thing to be carefully with an implementation of gradient-domain is </a:t>
            </a:r>
            <a:r>
              <a:rPr lang="en-US" b="1" dirty="0"/>
              <a:t>that a lot of times we have to deal with shift fail</a:t>
            </a:r>
            <a:r>
              <a:rPr lang="en-US" dirty="0"/>
              <a:t>. </a:t>
            </a:r>
          </a:p>
          <a:p>
            <a:endParaRPr lang="en-US" dirty="0"/>
          </a:p>
          <a:p>
            <a:r>
              <a:rPr lang="en-US" dirty="0"/>
              <a:t>For example the shift mapping can failed due to visibility test or due to the fact that the shift is not reversible. </a:t>
            </a:r>
          </a:p>
          <a:p>
            <a:endParaRPr lang="en-US" dirty="0"/>
          </a:p>
          <a:p>
            <a:r>
              <a:rPr lang="en-US" dirty="0"/>
              <a:t>To handle shift fails, we need to revert back to the finite difference to estimate the gradients. Handling this change of estimator can be a bit complicated if you need to managed it manually.</a:t>
            </a:r>
          </a:p>
          <a:p>
            <a:endParaRPr lang="en-US" dirty="0"/>
          </a:p>
          <a:p>
            <a:r>
              <a:rPr lang="en-US" dirty="0"/>
              <a:t>So one trick is to simply return offset path contribution as zero with MIS weight as 1. By doing so, the code revert back to finite difference only when we have some shift mapping failure. This way simplify the implementation.  </a:t>
            </a:r>
          </a:p>
          <a:p>
            <a:endParaRPr lang="en-US" dirty="0"/>
          </a:p>
          <a:p>
            <a:r>
              <a:rPr lang="en-US" dirty="0"/>
              <a:t>Note that in case of adaptive sampling, extra caution have to be done here as you need to proper normalize this gradient estimator. As the final gradient estimator will contain the gradient estimates using the shift mapping operator or finite difference.</a:t>
            </a:r>
            <a:endParaRPr lang="en-GB" dirty="0"/>
          </a:p>
          <a:p>
            <a:endParaRPr lang="en-US" dirty="0"/>
          </a:p>
        </p:txBody>
      </p:sp>
      <p:sp>
        <p:nvSpPr>
          <p:cNvPr id="4" name="Slide Number Placeholder 3"/>
          <p:cNvSpPr>
            <a:spLocks noGrp="1"/>
          </p:cNvSpPr>
          <p:nvPr>
            <p:ph type="sldNum" sz="quarter" idx="5"/>
          </p:nvPr>
        </p:nvSpPr>
        <p:spPr/>
        <p:txBody>
          <a:bodyPr/>
          <a:lstStyle/>
          <a:p>
            <a:fld id="{E4CB878E-9B86-47F0-9D2C-612578940ED5}" type="slidenum">
              <a:rPr lang="en-GB" smtClean="0"/>
              <a:t>10</a:t>
            </a:fld>
            <a:endParaRPr lang="en-GB"/>
          </a:p>
        </p:txBody>
      </p:sp>
    </p:spTree>
    <p:extLst>
      <p:ext uri="{BB962C8B-B14F-4D97-AF65-F5344CB8AC3E}">
        <p14:creationId xmlns:p14="http://schemas.microsoft.com/office/powerpoint/2010/main" val="3642665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fi-FI" baseline="0" dirty="0"/>
          </a:p>
          <a:p>
            <a:pPr marL="0" marR="0" indent="0" algn="l" defTabSz="457200" rtl="0" eaLnBrk="0" fontAlgn="base" latinLnBrk="0" hangingPunct="0">
              <a:lnSpc>
                <a:spcPct val="100000"/>
              </a:lnSpc>
              <a:spcBef>
                <a:spcPct val="30000"/>
              </a:spcBef>
              <a:spcAft>
                <a:spcPct val="0"/>
              </a:spcAft>
              <a:buClrTx/>
              <a:buSzTx/>
              <a:buFontTx/>
              <a:buNone/>
              <a:tabLst/>
              <a:defRPr/>
            </a:pPr>
            <a:endParaRPr lang="fi-FI"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11</a:t>
            </a:fld>
            <a:endParaRPr lang="en-US" altLang="fi-FI"/>
          </a:p>
        </p:txBody>
      </p:sp>
    </p:spTree>
    <p:extLst>
      <p:ext uri="{BB962C8B-B14F-4D97-AF65-F5344CB8AC3E}">
        <p14:creationId xmlns:p14="http://schemas.microsoft.com/office/powerpoint/2010/main" val="1860461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Plotting relative mean square error against time, w</a:t>
            </a:r>
            <a:r>
              <a:rPr lang="fi-FI" baseline="0" dirty="0"/>
              <a:t>e’re almost twelve times faster.</a:t>
            </a:r>
          </a:p>
          <a:p>
            <a:endParaRPr lang="fi-FI"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12</a:t>
            </a:fld>
            <a:endParaRPr lang="en-US" altLang="fi-FI"/>
          </a:p>
        </p:txBody>
      </p:sp>
    </p:spTree>
    <p:extLst>
      <p:ext uri="{BB962C8B-B14F-4D97-AF65-F5344CB8AC3E}">
        <p14:creationId xmlns:p14="http://schemas.microsoft.com/office/powerpoint/2010/main" val="1860461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The Door scene </a:t>
            </a:r>
            <a:r>
              <a:rPr lang="fi-FI" baseline="0" dirty="0"/>
              <a:t>is designed to be hard for path tracing since all light comes from another room through the slightly opened door.</a:t>
            </a:r>
          </a:p>
          <a:p>
            <a:endParaRPr lang="fi-FI" dirty="0"/>
          </a:p>
          <a:p>
            <a:r>
              <a:rPr lang="fi-FI" dirty="0"/>
              <a:t>Here too we produce a</a:t>
            </a:r>
            <a:r>
              <a:rPr lang="fi-FI" baseline="0" dirty="0"/>
              <a:t> significantly better image in equal time, despite the complexity of the light transport.</a:t>
            </a:r>
          </a:p>
          <a:p>
            <a:endParaRPr lang="fi-FI" baseline="0" dirty="0"/>
          </a:p>
          <a:p>
            <a:pPr marL="0" marR="0" indent="0" algn="l" defTabSz="457200" rtl="0" eaLnBrk="0" fontAlgn="base" latinLnBrk="0" hangingPunct="0">
              <a:lnSpc>
                <a:spcPct val="100000"/>
              </a:lnSpc>
              <a:spcBef>
                <a:spcPct val="30000"/>
              </a:spcBef>
              <a:spcAft>
                <a:spcPct val="0"/>
              </a:spcAft>
              <a:buClrTx/>
              <a:buSzTx/>
              <a:buFontTx/>
              <a:buNone/>
              <a:tabLst/>
              <a:defRPr/>
            </a:pPr>
            <a:r>
              <a:rPr lang="fi-FI" dirty="0"/>
              <a:t>The</a:t>
            </a:r>
            <a:r>
              <a:rPr lang="fi-FI" baseline="0" dirty="0"/>
              <a:t> speedup is roughly a factor of five.</a:t>
            </a:r>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13</a:t>
            </a:fld>
            <a:endParaRPr lang="en-US" altLang="fi-FI"/>
          </a:p>
        </p:txBody>
      </p:sp>
    </p:spTree>
    <p:extLst>
      <p:ext uri="{BB962C8B-B14F-4D97-AF65-F5344CB8AC3E}">
        <p14:creationId xmlns:p14="http://schemas.microsoft.com/office/powerpoint/2010/main" val="1860461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This</a:t>
            </a:r>
            <a:r>
              <a:rPr lang="fi-FI" baseline="0" dirty="0"/>
              <a:t> Kitchen scene is very challenging for the gradient path tracer with its glossy surfaces lit by a small and hard to reach light source.</a:t>
            </a:r>
          </a:p>
          <a:p>
            <a:endParaRPr lang="fi-FI" baseline="0" dirty="0"/>
          </a:p>
          <a:p>
            <a:r>
              <a:rPr lang="fi-FI" dirty="0"/>
              <a:t>Still, we</a:t>
            </a:r>
            <a:r>
              <a:rPr lang="fi-FI" baseline="0" dirty="0"/>
              <a:t> again </a:t>
            </a:r>
            <a:r>
              <a:rPr lang="fi-FI" dirty="0"/>
              <a:t>outperform</a:t>
            </a:r>
            <a:r>
              <a:rPr lang="fi-FI" baseline="0" dirty="0"/>
              <a:t> standard path tracing by a factor of five.</a:t>
            </a:r>
          </a:p>
          <a:p>
            <a:endParaRPr lang="fi-FI"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14</a:t>
            </a:fld>
            <a:endParaRPr lang="en-US" altLang="fi-FI"/>
          </a:p>
        </p:txBody>
      </p:sp>
    </p:spTree>
    <p:extLst>
      <p:ext uri="{BB962C8B-B14F-4D97-AF65-F5344CB8AC3E}">
        <p14:creationId xmlns:p14="http://schemas.microsoft.com/office/powerpoint/2010/main" val="2607164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i-FI" baseline="0" dirty="0"/>
              <a:t>We introduced gradient-domain path tracing, a relatively simple modification of standard path tracing that yields a significant benefit in image quality.</a:t>
            </a:r>
          </a:p>
          <a:p>
            <a:endParaRPr lang="fi-FI" dirty="0"/>
          </a:p>
          <a:p>
            <a:r>
              <a:rPr lang="fi-FI" dirty="0"/>
              <a:t>To see</a:t>
            </a:r>
            <a:r>
              <a:rPr lang="fi-FI" baseline="0" dirty="0"/>
              <a:t> the reasons for its initially surprising efficiency, w</a:t>
            </a:r>
            <a:r>
              <a:rPr lang="fi-FI" dirty="0"/>
              <a:t>e also presented</a:t>
            </a:r>
            <a:r>
              <a:rPr lang="fi-FI" baseline="0" dirty="0"/>
              <a:t> the first end-to-end frequency-domain analysis about gradient-domain rendering.</a:t>
            </a:r>
          </a:p>
          <a:p>
            <a:endParaRPr lang="fi-FI" baseline="0" dirty="0"/>
          </a:p>
          <a:p>
            <a:r>
              <a:rPr lang="fi-FI" baseline="0" dirty="0"/>
              <a:t>As for future work, we’d like to dynamically analyze the properties of the sampled signals to adaptively place more samples where they matter the most.</a:t>
            </a:r>
          </a:p>
          <a:p>
            <a:endParaRPr lang="fi-FI" baseline="0" dirty="0"/>
          </a:p>
          <a:p>
            <a:r>
              <a:rPr lang="fi-FI" baseline="0" dirty="0"/>
              <a:t>Also, we believe that many common methods could be improved by introducing gradient-domain versions of them. We will explore them in the next section.</a:t>
            </a:r>
          </a:p>
          <a:p>
            <a:endParaRPr lang="fi-FI"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15</a:t>
            </a:fld>
            <a:endParaRPr lang="en-US" altLang="fi-FI"/>
          </a:p>
        </p:txBody>
      </p:sp>
    </p:spTree>
    <p:extLst>
      <p:ext uri="{BB962C8B-B14F-4D97-AF65-F5344CB8AC3E}">
        <p14:creationId xmlns:p14="http://schemas.microsoft.com/office/powerpoint/2010/main" val="2725492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the classical rendering, there is two main types of techniques.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first one are path-based rendering approach that construct the path incrementally from the camera or the light by bouncing over the surfaces.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second type of rendering technique is density-based rendering techniques which have two main steps:</a:t>
            </a:r>
          </a:p>
          <a:p>
            <a:pPr marL="0" lvl="0" indent="0">
              <a:buFont typeface="Arial" panose="020B0604020202020204" pitchFamily="34" charset="0"/>
              <a:buNone/>
            </a:pPr>
            <a:r>
              <a:rPr lang="en-US" dirty="0"/>
              <a:t>First, several light path are generated from the light source and all their vertices are stored inside a spatial data structure. </a:t>
            </a:r>
          </a:p>
          <a:p>
            <a:pPr marL="0" indent="0">
              <a:buFont typeface="Arial" panose="020B0604020202020204" pitchFamily="34" charset="0"/>
              <a:buNone/>
            </a:pPr>
            <a:r>
              <a:rPr lang="en-US" dirty="0"/>
              <a:t>Second, a path is generated from the camera and at some point there is a density estimation. The density estimation gathers all neighboring light paths and merge them to create complete light paths that connect from camera to light.</a:t>
            </a:r>
          </a:p>
        </p:txBody>
      </p:sp>
      <p:sp>
        <p:nvSpPr>
          <p:cNvPr id="4" name="Slide Number Placeholder 3"/>
          <p:cNvSpPr>
            <a:spLocks noGrp="1"/>
          </p:cNvSpPr>
          <p:nvPr>
            <p:ph type="sldNum" sz="quarter" idx="10"/>
          </p:nvPr>
        </p:nvSpPr>
        <p:spPr/>
        <p:txBody>
          <a:bodyPr/>
          <a:lstStyle/>
          <a:p>
            <a:fld id="{7EDE3D69-16DA-46CF-BFCD-1A27B9377ED4}" type="slidenum">
              <a:rPr lang="de-CH" smtClean="0"/>
              <a:t>16</a:t>
            </a:fld>
            <a:endParaRPr lang="de-CH"/>
          </a:p>
        </p:txBody>
      </p:sp>
    </p:spTree>
    <p:extLst>
      <p:ext uri="{BB962C8B-B14F-4D97-AF65-F5344CB8AC3E}">
        <p14:creationId xmlns:p14="http://schemas.microsoft.com/office/powerpoint/2010/main" val="2573626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Inspiring by the fact that photon density estimation is robust to such light transport: Stochastic Progressive Photon Mapping (SPPM) [Hachisuka et al., 2009] works really well here, our goal in this section is to improve the robustness of gradient-domain techniques using photon density estimation as the primal technique.</a:t>
            </a:r>
          </a:p>
          <a:p>
            <a:endParaRPr lang="fr-FR" dirty="0"/>
          </a:p>
        </p:txBody>
      </p:sp>
      <p:sp>
        <p:nvSpPr>
          <p:cNvPr id="4" name="Slide Number Placeholder 3"/>
          <p:cNvSpPr>
            <a:spLocks noGrp="1"/>
          </p:cNvSpPr>
          <p:nvPr>
            <p:ph type="sldNum" sz="quarter" idx="5"/>
          </p:nvPr>
        </p:nvSpPr>
        <p:spPr/>
        <p:txBody>
          <a:bodyPr/>
          <a:lstStyle/>
          <a:p>
            <a:fld id="{CCB66A7F-3F97-42CC-9E77-44482FBCAE66}" type="slidenum">
              <a:rPr lang="en-GB" smtClean="0"/>
              <a:t>18</a:t>
            </a:fld>
            <a:endParaRPr lang="en-GB"/>
          </a:p>
        </p:txBody>
      </p:sp>
    </p:spTree>
    <p:extLst>
      <p:ext uri="{BB962C8B-B14F-4D97-AF65-F5344CB8AC3E}">
        <p14:creationId xmlns:p14="http://schemas.microsoft.com/office/powerpoint/2010/main" val="1597605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CCB66A7F-3F97-42CC-9E77-44482FBCAE66}" type="slidenum">
              <a:rPr lang="en-GB" smtClean="0"/>
              <a:t>19</a:t>
            </a:fld>
            <a:endParaRPr lang="en-GB"/>
          </a:p>
        </p:txBody>
      </p:sp>
    </p:spTree>
    <p:extLst>
      <p:ext uri="{BB962C8B-B14F-4D97-AF65-F5344CB8AC3E}">
        <p14:creationId xmlns:p14="http://schemas.microsoft.com/office/powerpoint/2010/main" val="575038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Let’s recap how photon density estimation creates a complete path. We first trace two independent </a:t>
            </a:r>
            <a:r>
              <a:rPr lang="en-US" dirty="0" err="1"/>
              <a:t>subpaths</a:t>
            </a:r>
            <a:r>
              <a:rPr lang="en-US" dirty="0"/>
              <a:t>, one from the camera and one from the light. A density estimation kernel is centered at the last vertex on the camera </a:t>
            </a:r>
            <a:r>
              <a:rPr lang="en-US" dirty="0" err="1"/>
              <a:t>subpath</a:t>
            </a:r>
            <a:r>
              <a:rPr lang="en-US" dirty="0"/>
              <a:t>, and gather energy from the light </a:t>
            </a:r>
            <a:r>
              <a:rPr lang="en-US" dirty="0" err="1"/>
              <a:t>subpath</a:t>
            </a:r>
            <a:r>
              <a:rPr lang="en-US" dirty="0"/>
              <a:t>. The kernel transfers energy from </a:t>
            </a:r>
            <a:r>
              <a:rPr lang="en-US" dirty="0" err="1"/>
              <a:t>y_s</a:t>
            </a:r>
            <a:r>
              <a:rPr lang="en-US" dirty="0"/>
              <a:t> to </a:t>
            </a:r>
            <a:r>
              <a:rPr lang="en-US" dirty="0" err="1"/>
              <a:t>z_t</a:t>
            </a:r>
            <a:r>
              <a:rPr lang="en-US" dirty="0"/>
              <a: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For gradient-domain rendering, we haven’t seen shift mapping for this type of path before. We need a mechanism to shift them.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Here we solve it using a hybrid shift mapping that has two steps.</a:t>
            </a:r>
          </a:p>
        </p:txBody>
      </p:sp>
      <p:sp>
        <p:nvSpPr>
          <p:cNvPr id="4" name="Slide Number Placeholder 3"/>
          <p:cNvSpPr>
            <a:spLocks noGrp="1"/>
          </p:cNvSpPr>
          <p:nvPr>
            <p:ph type="sldNum" sz="quarter" idx="10"/>
          </p:nvPr>
        </p:nvSpPr>
        <p:spPr/>
        <p:txBody>
          <a:bodyPr/>
          <a:lstStyle/>
          <a:p>
            <a:fld id="{7EDE3D69-16DA-46CF-BFCD-1A27B9377ED4}" type="slidenum">
              <a:rPr lang="de-CH" smtClean="0"/>
              <a:t>20</a:t>
            </a:fld>
            <a:endParaRPr lang="de-CH"/>
          </a:p>
        </p:txBody>
      </p:sp>
    </p:spTree>
    <p:extLst>
      <p:ext uri="{BB962C8B-B14F-4D97-AF65-F5344CB8AC3E}">
        <p14:creationId xmlns:p14="http://schemas.microsoft.com/office/powerpoint/2010/main" val="3639816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Let’s recap how photon density estimation creates a complete path. We first trace two independent </a:t>
            </a:r>
            <a:r>
              <a:rPr lang="en-US" dirty="0" err="1"/>
              <a:t>subpaths</a:t>
            </a:r>
            <a:r>
              <a:rPr lang="en-US" dirty="0"/>
              <a:t>, one from the camera and one from the light. A density estimation kernel is centered at the last vertex on the camera </a:t>
            </a:r>
            <a:r>
              <a:rPr lang="en-US" dirty="0" err="1"/>
              <a:t>subpath</a:t>
            </a:r>
            <a:r>
              <a:rPr lang="en-US" dirty="0"/>
              <a:t>, and gather energy from the light </a:t>
            </a:r>
            <a:r>
              <a:rPr lang="en-US" dirty="0" err="1"/>
              <a:t>subpath</a:t>
            </a:r>
            <a:r>
              <a:rPr lang="en-US" dirty="0"/>
              <a:t>. The kernel transfers energy from </a:t>
            </a:r>
            <a:r>
              <a:rPr lang="en-US" dirty="0" err="1"/>
              <a:t>y_s</a:t>
            </a:r>
            <a:r>
              <a:rPr lang="en-US" dirty="0"/>
              <a:t> to </a:t>
            </a:r>
            <a:r>
              <a:rPr lang="en-US" dirty="0" err="1"/>
              <a:t>z_t</a:t>
            </a:r>
            <a:r>
              <a:rPr lang="en-US" dirty="0"/>
              <a: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For gradient-domain rendering, we haven’t seen shift mapping for this type of path before. We need a mechanism to shift them.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Here we solve it using a hybrid shift mapping that has two steps.</a:t>
            </a:r>
          </a:p>
        </p:txBody>
      </p:sp>
      <p:sp>
        <p:nvSpPr>
          <p:cNvPr id="4" name="Slide Number Placeholder 3"/>
          <p:cNvSpPr>
            <a:spLocks noGrp="1"/>
          </p:cNvSpPr>
          <p:nvPr>
            <p:ph type="sldNum" sz="quarter" idx="10"/>
          </p:nvPr>
        </p:nvSpPr>
        <p:spPr/>
        <p:txBody>
          <a:bodyPr/>
          <a:lstStyle/>
          <a:p>
            <a:fld id="{7EDE3D69-16DA-46CF-BFCD-1A27B9377ED4}" type="slidenum">
              <a:rPr lang="de-CH" smtClean="0"/>
              <a:t>21</a:t>
            </a:fld>
            <a:endParaRPr lang="de-CH"/>
          </a:p>
        </p:txBody>
      </p:sp>
    </p:spTree>
    <p:extLst>
      <p:ext uri="{BB962C8B-B14F-4D97-AF65-F5344CB8AC3E}">
        <p14:creationId xmlns:p14="http://schemas.microsoft.com/office/powerpoint/2010/main" val="501906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first step of our shift mapping is to shift the camera path. For clarity, we denote vertices starting from the camera on the camera </a:t>
            </a:r>
            <a:r>
              <a:rPr lang="en-US" dirty="0" err="1"/>
              <a:t>subpath</a:t>
            </a:r>
            <a:r>
              <a:rPr lang="en-US" dirty="0"/>
              <a:t> as from z_0 to </a:t>
            </a:r>
            <a:r>
              <a:rPr lang="en-US" dirty="0" err="1"/>
              <a:t>z_t</a:t>
            </a:r>
            <a:r>
              <a:rPr lang="en-US" dirty="0"/>
              <a:t>, and vertices starting from the light on the light </a:t>
            </a:r>
            <a:r>
              <a:rPr lang="en-US" dirty="0" err="1"/>
              <a:t>subpath</a:t>
            </a:r>
            <a:r>
              <a:rPr lang="en-US" dirty="0"/>
              <a:t> as from y_0 to </a:t>
            </a:r>
            <a:r>
              <a:rPr lang="en-US" dirty="0" err="1"/>
              <a:t>y_s</a:t>
            </a:r>
            <a:r>
              <a:rPr lang="en-US" dirty="0"/>
              <a: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Note that similar to the final gathering step in photon mapping, when we generate the base camera path, if we encounter not enough smooth surface, we bounce over it until reach a diffuse surface.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Then generating the offset camera path is greatly similar to gradient-domain path tracing. The difference here is that we only bounce over not enough smooth surface until we hit a diffuse surface instead of a light. To determine the outgoing direction, we copy the local half vector from the base path. This scheme is simple and able to create coherent offset camera path.</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After this first step, we have the offset camera path now. Let’s proceed to the next step.</a:t>
            </a:r>
          </a:p>
        </p:txBody>
      </p:sp>
      <p:sp>
        <p:nvSpPr>
          <p:cNvPr id="4" name="Slide Number Placeholder 3"/>
          <p:cNvSpPr>
            <a:spLocks noGrp="1"/>
          </p:cNvSpPr>
          <p:nvPr>
            <p:ph type="sldNum" sz="quarter" idx="10"/>
          </p:nvPr>
        </p:nvSpPr>
        <p:spPr/>
        <p:txBody>
          <a:bodyPr/>
          <a:lstStyle/>
          <a:p>
            <a:fld id="{7EDE3D69-16DA-46CF-BFCD-1A27B9377ED4}" type="slidenum">
              <a:rPr lang="de-CH" smtClean="0"/>
              <a:t>22</a:t>
            </a:fld>
            <a:endParaRPr lang="de-CH"/>
          </a:p>
        </p:txBody>
      </p:sp>
    </p:spTree>
    <p:extLst>
      <p:ext uri="{BB962C8B-B14F-4D97-AF65-F5344CB8AC3E}">
        <p14:creationId xmlns:p14="http://schemas.microsoft.com/office/powerpoint/2010/main" val="3257719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During the second step, we want to ensure the shift photon to lie inside photon density kernel.</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To ensure that we maintain the relative position of the photon to the last vertex on the camera path in the shift. This determines the offset photon position.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However, as this procedure cannot ensure that the offset photon to lie on a surface, we trace an additional ray from the parent photon to project it to the nearest surface.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EDE3D69-16DA-46CF-BFCD-1A27B9377ED4}" type="slidenum">
              <a:rPr lang="de-CH" smtClean="0"/>
              <a:t>23</a:t>
            </a:fld>
            <a:endParaRPr lang="de-CH"/>
          </a:p>
        </p:txBody>
      </p:sp>
    </p:spTree>
    <p:extLst>
      <p:ext uri="{BB962C8B-B14F-4D97-AF65-F5344CB8AC3E}">
        <p14:creationId xmlns:p14="http://schemas.microsoft.com/office/powerpoint/2010/main" val="2037767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this step, we have two cases.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first case is when the parent photon is lying on a diffuse or mostly diffuse surface. In case, we can directly do a reconnection.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second case is when the parent photon is on a specular or nearly specular surface. In this case, we have to construct a path between the offset photon location and the first diffuse parent, here denoted as </a:t>
            </a:r>
            <a:r>
              <a:rPr lang="en-US" dirty="0" err="1"/>
              <a:t>y_b</a:t>
            </a:r>
            <a:r>
              <a:rPr lang="en-US" dirty="0"/>
              <a:t>. These two points are our constraints and we can use manifold exploration [Jakob et al., 2012] to order to generate the vertices in between. </a:t>
            </a:r>
          </a:p>
        </p:txBody>
      </p:sp>
      <p:sp>
        <p:nvSpPr>
          <p:cNvPr id="4" name="Slide Number Placeholder 3"/>
          <p:cNvSpPr>
            <a:spLocks noGrp="1"/>
          </p:cNvSpPr>
          <p:nvPr>
            <p:ph type="sldNum" sz="quarter" idx="10"/>
          </p:nvPr>
        </p:nvSpPr>
        <p:spPr/>
        <p:txBody>
          <a:bodyPr/>
          <a:lstStyle/>
          <a:p>
            <a:fld id="{7EDE3D69-16DA-46CF-BFCD-1A27B9377ED4}" type="slidenum">
              <a:rPr lang="de-CH" smtClean="0"/>
              <a:t>24</a:t>
            </a:fld>
            <a:endParaRPr lang="de-CH"/>
          </a:p>
        </p:txBody>
      </p:sp>
    </p:spTree>
    <p:extLst>
      <p:ext uri="{BB962C8B-B14F-4D97-AF65-F5344CB8AC3E}">
        <p14:creationId xmlns:p14="http://schemas.microsoft.com/office/powerpoint/2010/main" val="1348871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this step, we have two cases.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first case is when the parent photon is lying on a diffuse or mostly diffuse surface. In case, we can directly do a reconnection.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second case is when the parent photon is on a specular or nearly specular surface. In this case, we have to construct a path between the offset photon location and the first diffuse parent, here denoted as </a:t>
            </a:r>
            <a:r>
              <a:rPr lang="en-US" dirty="0" err="1"/>
              <a:t>y_b</a:t>
            </a:r>
            <a:r>
              <a:rPr lang="en-US" dirty="0"/>
              <a:t>. These two points are our constraints and we can use manifold exploration [Jakob et al., 2012] to order to generate the vertices in between. </a:t>
            </a:r>
          </a:p>
        </p:txBody>
      </p:sp>
      <p:sp>
        <p:nvSpPr>
          <p:cNvPr id="4" name="Slide Number Placeholder 3"/>
          <p:cNvSpPr>
            <a:spLocks noGrp="1"/>
          </p:cNvSpPr>
          <p:nvPr>
            <p:ph type="sldNum" sz="quarter" idx="10"/>
          </p:nvPr>
        </p:nvSpPr>
        <p:spPr/>
        <p:txBody>
          <a:bodyPr/>
          <a:lstStyle/>
          <a:p>
            <a:fld id="{7EDE3D69-16DA-46CF-BFCD-1A27B9377ED4}" type="slidenum">
              <a:rPr lang="de-CH" smtClean="0"/>
              <a:t>25</a:t>
            </a:fld>
            <a:endParaRPr lang="de-CH"/>
          </a:p>
        </p:txBody>
      </p:sp>
    </p:spTree>
    <p:extLst>
      <p:ext uri="{BB962C8B-B14F-4D97-AF65-F5344CB8AC3E}">
        <p14:creationId xmlns:p14="http://schemas.microsoft.com/office/powerpoint/2010/main" val="2059681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27</a:t>
            </a:fld>
            <a:endParaRPr lang="en-GB"/>
          </a:p>
        </p:txBody>
      </p:sp>
    </p:spTree>
    <p:extLst>
      <p:ext uri="{BB962C8B-B14F-4D97-AF65-F5344CB8AC3E}">
        <p14:creationId xmlns:p14="http://schemas.microsoft.com/office/powerpoint/2010/main" val="4083428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28</a:t>
            </a:fld>
            <a:endParaRPr lang="en-GB"/>
          </a:p>
        </p:txBody>
      </p:sp>
    </p:spTree>
    <p:extLst>
      <p:ext uri="{BB962C8B-B14F-4D97-AF65-F5344CB8AC3E}">
        <p14:creationId xmlns:p14="http://schemas.microsoft.com/office/powerpoint/2010/main" val="91392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29</a:t>
            </a:fld>
            <a:endParaRPr lang="en-GB"/>
          </a:p>
        </p:txBody>
      </p:sp>
    </p:spTree>
    <p:extLst>
      <p:ext uri="{BB962C8B-B14F-4D97-AF65-F5344CB8AC3E}">
        <p14:creationId xmlns:p14="http://schemas.microsoft.com/office/powerpoint/2010/main" val="2173279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30</a:t>
            </a:fld>
            <a:endParaRPr lang="en-GB"/>
          </a:p>
        </p:txBody>
      </p:sp>
    </p:spTree>
    <p:extLst>
      <p:ext uri="{BB962C8B-B14F-4D97-AF65-F5344CB8AC3E}">
        <p14:creationId xmlns:p14="http://schemas.microsoft.com/office/powerpoint/2010/main" val="1472507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31</a:t>
            </a:fld>
            <a:endParaRPr lang="en-GB"/>
          </a:p>
        </p:txBody>
      </p:sp>
    </p:spTree>
    <p:extLst>
      <p:ext uri="{BB962C8B-B14F-4D97-AF65-F5344CB8AC3E}">
        <p14:creationId xmlns:p14="http://schemas.microsoft.com/office/powerpoint/2010/main" val="1847221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this step, we have two cases.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first case is when the parent photon is lying on a diffuse or mostly diffuse surface. In case, we can directly do a reconnection.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second case is when the parent photon is on a specular or nearly specular surface. In this case, we have to construct a path between the offset photon location and the first diffuse parent, here denoted as </a:t>
            </a:r>
            <a:r>
              <a:rPr lang="en-US" dirty="0" err="1"/>
              <a:t>y_b</a:t>
            </a:r>
            <a:r>
              <a:rPr lang="en-US" dirty="0"/>
              <a:t>. These two points are our constraints and we can use manifold exploration [Jakob et al., 2012] to order to generate the vertices in between. </a:t>
            </a:r>
          </a:p>
        </p:txBody>
      </p:sp>
      <p:sp>
        <p:nvSpPr>
          <p:cNvPr id="4" name="Slide Number Placeholder 3"/>
          <p:cNvSpPr>
            <a:spLocks noGrp="1"/>
          </p:cNvSpPr>
          <p:nvPr>
            <p:ph type="sldNum" sz="quarter" idx="10"/>
          </p:nvPr>
        </p:nvSpPr>
        <p:spPr/>
        <p:txBody>
          <a:bodyPr/>
          <a:lstStyle/>
          <a:p>
            <a:fld id="{7EDE3D69-16DA-46CF-BFCD-1A27B9377ED4}" type="slidenum">
              <a:rPr lang="de-CH" smtClean="0"/>
              <a:t>32</a:t>
            </a:fld>
            <a:endParaRPr lang="de-CH"/>
          </a:p>
        </p:txBody>
      </p:sp>
    </p:spTree>
    <p:extLst>
      <p:ext uri="{BB962C8B-B14F-4D97-AF65-F5344CB8AC3E}">
        <p14:creationId xmlns:p14="http://schemas.microsoft.com/office/powerpoint/2010/main" val="2247927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After these three steps, we have generated a pair of base and offset path for estimating the image-space gradients.</a:t>
            </a:r>
          </a:p>
        </p:txBody>
      </p:sp>
      <p:sp>
        <p:nvSpPr>
          <p:cNvPr id="4" name="Slide Number Placeholder 3"/>
          <p:cNvSpPr>
            <a:spLocks noGrp="1"/>
          </p:cNvSpPr>
          <p:nvPr>
            <p:ph type="sldNum" sz="quarter" idx="10"/>
          </p:nvPr>
        </p:nvSpPr>
        <p:spPr/>
        <p:txBody>
          <a:bodyPr/>
          <a:lstStyle/>
          <a:p>
            <a:fld id="{7EDE3D69-16DA-46CF-BFCD-1A27B9377ED4}" type="slidenum">
              <a:rPr lang="de-CH" smtClean="0"/>
              <a:t>33</a:t>
            </a:fld>
            <a:endParaRPr lang="de-CH"/>
          </a:p>
        </p:txBody>
      </p:sp>
    </p:spTree>
    <p:extLst>
      <p:ext uri="{BB962C8B-B14F-4D97-AF65-F5344CB8AC3E}">
        <p14:creationId xmlns:p14="http://schemas.microsoft.com/office/powerpoint/2010/main" val="1198443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comparison, as the scene have a lot of SDS path, SPPM handles them quite well despite some uniform noise in the image.</a:t>
            </a:r>
          </a:p>
        </p:txBody>
      </p:sp>
      <p:sp>
        <p:nvSpPr>
          <p:cNvPr id="4" name="Slide Number Placeholder 3"/>
          <p:cNvSpPr>
            <a:spLocks noGrp="1"/>
          </p:cNvSpPr>
          <p:nvPr>
            <p:ph type="sldNum" sz="quarter" idx="10"/>
          </p:nvPr>
        </p:nvSpPr>
        <p:spPr/>
        <p:txBody>
          <a:bodyPr/>
          <a:lstStyle/>
          <a:p>
            <a:fld id="{7EDE3D69-16DA-46CF-BFCD-1A27B9377ED4}" type="slidenum">
              <a:rPr lang="de-CH" smtClean="0"/>
              <a:t>34</a:t>
            </a:fld>
            <a:endParaRPr lang="de-CH"/>
          </a:p>
        </p:txBody>
      </p:sp>
    </p:spTree>
    <p:extLst>
      <p:ext uri="{BB962C8B-B14F-4D97-AF65-F5344CB8AC3E}">
        <p14:creationId xmlns:p14="http://schemas.microsoft.com/office/powerpoint/2010/main" val="1565913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G-PM makes it possible to remove all the noise in the SDS path and direct path (second and third column). </a:t>
            </a:r>
          </a:p>
          <a:p>
            <a:endParaRPr lang="en-US" dirty="0"/>
          </a:p>
          <a:p>
            <a:r>
              <a:rPr lang="en-US" dirty="0"/>
              <a:t>However, for the difficult caustic (first column), the noise is slightly higher as here the light path are complicated and manifold exploration failed to generate the correct offset light path. The results is slightly worse than classical SPPM in this region.</a:t>
            </a:r>
          </a:p>
        </p:txBody>
      </p:sp>
      <p:sp>
        <p:nvSpPr>
          <p:cNvPr id="4" name="Slide Number Placeholder 3"/>
          <p:cNvSpPr>
            <a:spLocks noGrp="1"/>
          </p:cNvSpPr>
          <p:nvPr>
            <p:ph type="sldNum" sz="quarter" idx="10"/>
          </p:nvPr>
        </p:nvSpPr>
        <p:spPr/>
        <p:txBody>
          <a:bodyPr/>
          <a:lstStyle/>
          <a:p>
            <a:fld id="{7EDE3D69-16DA-46CF-BFCD-1A27B9377ED4}" type="slidenum">
              <a:rPr lang="de-CH" smtClean="0"/>
              <a:t>35</a:t>
            </a:fld>
            <a:endParaRPr lang="de-CH"/>
          </a:p>
        </p:txBody>
      </p:sp>
    </p:spTree>
    <p:extLst>
      <p:ext uri="{BB962C8B-B14F-4D97-AF65-F5344CB8AC3E}">
        <p14:creationId xmlns:p14="http://schemas.microsoft.com/office/powerpoint/2010/main" val="1719674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Despite that, G-PM is still the closest to the reference. </a:t>
            </a:r>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36</a:t>
            </a:fld>
            <a:endParaRPr lang="en-GB"/>
          </a:p>
        </p:txBody>
      </p:sp>
    </p:spTree>
    <p:extLst>
      <p:ext uri="{BB962C8B-B14F-4D97-AF65-F5344CB8AC3E}">
        <p14:creationId xmlns:p14="http://schemas.microsoft.com/office/powerpoint/2010/main" val="31213355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terms of convergence, G-PM still improves over SPPM. </a:t>
            </a:r>
          </a:p>
        </p:txBody>
      </p:sp>
      <p:sp>
        <p:nvSpPr>
          <p:cNvPr id="4" name="Slide Number Placeholder 3"/>
          <p:cNvSpPr>
            <a:spLocks noGrp="1"/>
          </p:cNvSpPr>
          <p:nvPr>
            <p:ph type="sldNum" sz="quarter" idx="10"/>
          </p:nvPr>
        </p:nvSpPr>
        <p:spPr/>
        <p:txBody>
          <a:bodyPr/>
          <a:lstStyle/>
          <a:p>
            <a:fld id="{7EDE3D69-16DA-46CF-BFCD-1A27B9377ED4}" type="slidenum">
              <a:rPr lang="de-CH" smtClean="0"/>
              <a:t>37</a:t>
            </a:fld>
            <a:endParaRPr lang="de-CH"/>
          </a:p>
        </p:txBody>
      </p:sp>
    </p:spTree>
    <p:extLst>
      <p:ext uri="{BB962C8B-B14F-4D97-AF65-F5344CB8AC3E}">
        <p14:creationId xmlns:p14="http://schemas.microsoft.com/office/powerpoint/2010/main" val="3966800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 limitation of G-PM is that it is not efficient in handling glossy surfaces. A possible solution is to add more bidirectional path sampling techniques, resulting in gradient bidirectional path tracing (G-BDPT). </a:t>
            </a:r>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38</a:t>
            </a:fld>
            <a:endParaRPr lang="en-GB"/>
          </a:p>
        </p:txBody>
      </p:sp>
    </p:spTree>
    <p:extLst>
      <p:ext uri="{BB962C8B-B14F-4D97-AF65-F5344CB8AC3E}">
        <p14:creationId xmlns:p14="http://schemas.microsoft.com/office/powerpoint/2010/main" val="3983160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CCB66A7F-3F97-42CC-9E77-44482FBCAE66}" type="slidenum">
              <a:rPr lang="en-GB" smtClean="0"/>
              <a:t>39</a:t>
            </a:fld>
            <a:endParaRPr lang="en-GB"/>
          </a:p>
        </p:txBody>
      </p:sp>
    </p:spTree>
    <p:extLst>
      <p:ext uri="{BB962C8B-B14F-4D97-AF65-F5344CB8AC3E}">
        <p14:creationId xmlns:p14="http://schemas.microsoft.com/office/powerpoint/2010/main" val="24714368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CH" dirty="0"/>
              <a:t>Now</a:t>
            </a:r>
            <a:r>
              <a:rPr lang="de-CH" baseline="0" dirty="0"/>
              <a:t> that we have the fundamentals of gradient-rendering, let us recap BDPT:</a:t>
            </a:r>
          </a:p>
          <a:p>
            <a:endParaRPr lang="de-CH" baseline="0" dirty="0"/>
          </a:p>
          <a:p>
            <a:r>
              <a:rPr lang="de-CH" baseline="0" dirty="0"/>
              <a:t>BDPT first traces two subpaths, one from the eye and one from the light, and both may be incomplete. By connecting these subpaths we can generate complete light paths. Connections can be done between arbitrary pairs of vertices and hence a large amount of paths can be generated from two subpaths. </a:t>
            </a:r>
          </a:p>
          <a:p>
            <a:endParaRPr lang="de-CH" baseline="0" dirty="0"/>
          </a:p>
          <a:p>
            <a:r>
              <a:rPr lang="de-CH" baseline="0" dirty="0"/>
              <a:t>Note that the overhead per connected path is only one additional ray that must be traced which makes this way of sampling very efficient. </a:t>
            </a:r>
          </a:p>
          <a:p>
            <a:endParaRPr lang="de-CH" baseline="0" dirty="0"/>
          </a:p>
          <a:p>
            <a:r>
              <a:rPr lang="de-CH" baseline="0" dirty="0"/>
              <a:t>Note that some of the connected paths directly connect to the eye and intersect the image plane at a different position. Therefore they may contribute to different pixels in the image.</a:t>
            </a:r>
          </a:p>
        </p:txBody>
      </p:sp>
      <p:sp>
        <p:nvSpPr>
          <p:cNvPr id="4" name="Foliennummernplatzhalter 3"/>
          <p:cNvSpPr>
            <a:spLocks noGrp="1"/>
          </p:cNvSpPr>
          <p:nvPr>
            <p:ph type="sldNum" sz="quarter" idx="10"/>
          </p:nvPr>
        </p:nvSpPr>
        <p:spPr/>
        <p:txBody>
          <a:bodyPr/>
          <a:lstStyle/>
          <a:p>
            <a:fld id="{916962E0-E89A-40A6-AD26-1A4697E3A242}" type="slidenum">
              <a:rPr lang="en-US" smtClean="0"/>
              <a:t>40</a:t>
            </a:fld>
            <a:endParaRPr lang="en-US"/>
          </a:p>
        </p:txBody>
      </p:sp>
    </p:spTree>
    <p:extLst>
      <p:ext uri="{BB962C8B-B14F-4D97-AF65-F5344CB8AC3E}">
        <p14:creationId xmlns:p14="http://schemas.microsoft.com/office/powerpoint/2010/main" val="3844032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When</a:t>
            </a:r>
            <a:r>
              <a:rPr lang="en-US" baseline="0" dirty="0"/>
              <a:t> combining this with gradient-domain rendering, the first question that arises is how to compute gradients of such a set of paths, since path-samples are not generated individually anymore. </a:t>
            </a:r>
          </a:p>
          <a:p>
            <a:endParaRPr lang="en-US" baseline="0" dirty="0"/>
          </a:p>
          <a:p>
            <a:r>
              <a:rPr lang="en-US" baseline="0" dirty="0"/>
              <a:t>The simplest way is to generate a gradient sample for each connected path by creating a offset path individually for each connection strategy. This is however prohibitively expensive since the number of connected paths grows quadratically with the number of vertices in the </a:t>
            </a:r>
            <a:r>
              <a:rPr lang="en-US" baseline="0" dirty="0" err="1"/>
              <a:t>subpaths</a:t>
            </a:r>
            <a:r>
              <a:rPr lang="en-US" baseline="0" dirty="0"/>
              <a:t>.</a:t>
            </a:r>
          </a:p>
        </p:txBody>
      </p:sp>
      <p:sp>
        <p:nvSpPr>
          <p:cNvPr id="4" name="Foliennummernplatzhalter 3"/>
          <p:cNvSpPr>
            <a:spLocks noGrp="1"/>
          </p:cNvSpPr>
          <p:nvPr>
            <p:ph type="sldNum" sz="quarter" idx="10"/>
          </p:nvPr>
        </p:nvSpPr>
        <p:spPr/>
        <p:txBody>
          <a:bodyPr/>
          <a:lstStyle/>
          <a:p>
            <a:fld id="{916962E0-E89A-40A6-AD26-1A4697E3A242}" type="slidenum">
              <a:rPr lang="en-US" smtClean="0"/>
              <a:t>41</a:t>
            </a:fld>
            <a:endParaRPr lang="en-US"/>
          </a:p>
        </p:txBody>
      </p:sp>
    </p:spTree>
    <p:extLst>
      <p:ext uri="{BB962C8B-B14F-4D97-AF65-F5344CB8AC3E}">
        <p14:creationId xmlns:p14="http://schemas.microsoft.com/office/powerpoint/2010/main" val="6302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CH" dirty="0"/>
              <a:t>So we need to think about this</a:t>
            </a:r>
            <a:r>
              <a:rPr lang="de-CH" baseline="0" dirty="0"/>
              <a:t> can be done more efficiently. We need to think about whether there are parts of such shifted paths that can be reused between the different connected paths. In order to simplify the problem, let us look at subsets of the whole set separately.</a:t>
            </a:r>
          </a:p>
          <a:p>
            <a:endParaRPr lang="de-CH" baseline="0" dirty="0"/>
          </a:p>
          <a:p>
            <a:r>
              <a:rPr lang="de-CH" baseline="0" dirty="0"/>
              <a:t>For now, let’s assume a diffuse scene. </a:t>
            </a:r>
          </a:p>
          <a:p>
            <a:endParaRPr lang="de-CH" baseline="0" dirty="0"/>
          </a:p>
          <a:p>
            <a:r>
              <a:rPr lang="de-CH" baseline="0" dirty="0"/>
              <a:t>First, let us look at connection paths that connect to the second or later vertex of the eye path. In this example we have only two such paths, but again note that in more realistic setups we have much more strategies.</a:t>
            </a:r>
          </a:p>
          <a:p>
            <a:endParaRPr lang="de-CH" baseline="0" dirty="0"/>
          </a:p>
          <a:p>
            <a:r>
              <a:rPr lang="de-CH" baseline="0" dirty="0"/>
              <a:t>Here the upper path has this offset path. And the lower path has a different offset path. </a:t>
            </a:r>
          </a:p>
          <a:p>
            <a:endParaRPr lang="de-CH" baseline="0" dirty="0"/>
          </a:p>
          <a:p>
            <a:r>
              <a:rPr lang="de-CH" baseline="0" dirty="0"/>
              <a:t>If we compare both offset paths we see that the parts of the shift that aren’t equal to the base path, are actually the same for both connection paths. We can therefore compute this shared part of the offset path once and reuse it for all such connection strategies.</a:t>
            </a:r>
          </a:p>
        </p:txBody>
      </p:sp>
      <p:sp>
        <p:nvSpPr>
          <p:cNvPr id="4" name="Foliennummernplatzhalter 3"/>
          <p:cNvSpPr>
            <a:spLocks noGrp="1"/>
          </p:cNvSpPr>
          <p:nvPr>
            <p:ph type="sldNum" sz="quarter" idx="10"/>
          </p:nvPr>
        </p:nvSpPr>
        <p:spPr/>
        <p:txBody>
          <a:bodyPr/>
          <a:lstStyle/>
          <a:p>
            <a:fld id="{916962E0-E89A-40A6-AD26-1A4697E3A242}" type="slidenum">
              <a:rPr lang="en-US" smtClean="0"/>
              <a:t>42</a:t>
            </a:fld>
            <a:endParaRPr lang="en-US"/>
          </a:p>
        </p:txBody>
      </p:sp>
    </p:spTree>
    <p:extLst>
      <p:ext uri="{BB962C8B-B14F-4D97-AF65-F5344CB8AC3E}">
        <p14:creationId xmlns:p14="http://schemas.microsoft.com/office/powerpoint/2010/main" val="38440320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CH" dirty="0"/>
              <a:t>Let us</a:t>
            </a:r>
            <a:r>
              <a:rPr lang="de-CH" baseline="0" dirty="0"/>
              <a:t> now look at connection paths that connect to the primary vertex of the eye path.</a:t>
            </a:r>
          </a:p>
          <a:p>
            <a:endParaRPr lang="de-CH" baseline="0" dirty="0"/>
          </a:p>
          <a:p>
            <a:r>
              <a:rPr lang="de-CH" baseline="0" dirty="0"/>
              <a:t>Here again let us first look at the offset path of the base path at the top, and now at the offset path of the base path at the bottom. </a:t>
            </a:r>
          </a:p>
          <a:p>
            <a:r>
              <a:rPr lang="de-CH" baseline="0" dirty="0"/>
              <a:t>There we see that only the primary ray of the offset path is shared for these paths. The ray that reconnects to the base path must be computed for each such strategy separately.</a:t>
            </a:r>
            <a:endParaRPr lang="en-US" dirty="0"/>
          </a:p>
        </p:txBody>
      </p:sp>
      <p:sp>
        <p:nvSpPr>
          <p:cNvPr id="4" name="Foliennummernplatzhalter 3"/>
          <p:cNvSpPr>
            <a:spLocks noGrp="1"/>
          </p:cNvSpPr>
          <p:nvPr>
            <p:ph type="sldNum" sz="quarter" idx="10"/>
          </p:nvPr>
        </p:nvSpPr>
        <p:spPr/>
        <p:txBody>
          <a:bodyPr/>
          <a:lstStyle/>
          <a:p>
            <a:fld id="{916962E0-E89A-40A6-AD26-1A4697E3A242}" type="slidenum">
              <a:rPr lang="en-US" smtClean="0"/>
              <a:t>43</a:t>
            </a:fld>
            <a:endParaRPr lang="en-US"/>
          </a:p>
        </p:txBody>
      </p:sp>
    </p:spTree>
    <p:extLst>
      <p:ext uri="{BB962C8B-B14F-4D97-AF65-F5344CB8AC3E}">
        <p14:creationId xmlns:p14="http://schemas.microsoft.com/office/powerpoint/2010/main" val="33513009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CH" baseline="0" dirty="0"/>
              <a:t>The last subset of the paths that we look at are light tracing paths; These are stategies that connect directly to the eye. This type of paths is important to compute caustics and therefore we also want to compute gradient samples for them. </a:t>
            </a:r>
          </a:p>
          <a:p>
            <a:endParaRPr lang="de-CH" baseline="0" dirty="0"/>
          </a:p>
          <a:p>
            <a:r>
              <a:rPr lang="de-CH" baseline="0" dirty="0"/>
              <a:t>Since the base paths of light tracing paths contribute to different pixels, their offset paths might be completely different from each other, therefore we must compute the entire offsetpath for each light tracing path from scratch! This is not very efficient, but since only a small fraction of all connection strategies are light tracing paths, this is still affordable.</a:t>
            </a:r>
          </a:p>
          <a:p>
            <a:endParaRPr lang="de-CH" baseline="0" dirty="0"/>
          </a:p>
          <a:p>
            <a:r>
              <a:rPr lang="de-CH" baseline="0" dirty="0"/>
              <a:t>As a sidenote: Our explanations are only valid for diffuse paths, as soon as specularity comes into play, the efficient gradient sampling becomes slightly more complicated. In general, we have to employ manifold exploration [Jakob et al., 2012] for generating the offset path.</a:t>
            </a:r>
          </a:p>
        </p:txBody>
      </p:sp>
      <p:sp>
        <p:nvSpPr>
          <p:cNvPr id="4" name="Foliennummernplatzhalter 3"/>
          <p:cNvSpPr>
            <a:spLocks noGrp="1"/>
          </p:cNvSpPr>
          <p:nvPr>
            <p:ph type="sldNum" sz="quarter" idx="10"/>
          </p:nvPr>
        </p:nvSpPr>
        <p:spPr/>
        <p:txBody>
          <a:bodyPr/>
          <a:lstStyle/>
          <a:p>
            <a:fld id="{916962E0-E89A-40A6-AD26-1A4697E3A242}" type="slidenum">
              <a:rPr lang="en-US" smtClean="0"/>
              <a:t>44</a:t>
            </a:fld>
            <a:endParaRPr lang="en-US"/>
          </a:p>
        </p:txBody>
      </p:sp>
    </p:spTree>
    <p:extLst>
      <p:ext uri="{BB962C8B-B14F-4D97-AF65-F5344CB8AC3E}">
        <p14:creationId xmlns:p14="http://schemas.microsoft.com/office/powerpoint/2010/main" val="5853086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45</a:t>
            </a:fld>
            <a:endParaRPr lang="en-US" altLang="fi-FI"/>
          </a:p>
        </p:txBody>
      </p:sp>
    </p:spTree>
    <p:extLst>
      <p:ext uri="{BB962C8B-B14F-4D97-AF65-F5344CB8AC3E}">
        <p14:creationId xmlns:p14="http://schemas.microsoft.com/office/powerpoint/2010/main" val="34301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b="0" dirty="0"/>
              <a:t>Another</a:t>
            </a:r>
            <a:r>
              <a:rPr lang="en-US" b="0" baseline="0" dirty="0"/>
              <a:t> example is to compare PT and BDPT with and without gradient-domain rendering in a simple scene with caustics and indirect illumination.</a:t>
            </a:r>
          </a:p>
          <a:p>
            <a:r>
              <a:rPr lang="en-US" b="0" baseline="0" dirty="0"/>
              <a:t>With PT the scene is resolved very badly and suffers from extensive noise because next event estimation fails most of the time.</a:t>
            </a:r>
          </a:p>
          <a:p>
            <a:r>
              <a:rPr lang="en-US" b="0" baseline="0" dirty="0"/>
              <a:t>G-PT successfully removes most noise coming from diffuse </a:t>
            </a:r>
            <a:r>
              <a:rPr lang="en-US" b="0" baseline="0" dirty="0" err="1"/>
              <a:t>interreflections</a:t>
            </a:r>
            <a:r>
              <a:rPr lang="en-US" b="0" baseline="0" dirty="0"/>
              <a:t>, but fails at removing noise from caustics, which are seen as bright outlies in the image. BDPT is much better for rendering this scene because it can connect more often to the light source and resolve caustics better, but still not as good in  denoising diffuse interreflections as G-PT. </a:t>
            </a:r>
          </a:p>
          <a:p>
            <a:endParaRPr lang="en-US" b="0" baseline="0" dirty="0"/>
          </a:p>
          <a:p>
            <a:r>
              <a:rPr lang="en-US" b="0" baseline="0" dirty="0"/>
              <a:t>By contrast, G-BDPT has similar denoising functionality as G-PT but also succeeds at denoising caustics.</a:t>
            </a:r>
          </a:p>
          <a:p>
            <a:endParaRPr lang="en-US" b="0" baseline="0" dirty="0"/>
          </a:p>
          <a:p>
            <a:r>
              <a:rPr lang="en-US" b="0" baseline="0" dirty="0"/>
              <a:t>Looking at convergence plots for this scene with compared </a:t>
            </a:r>
            <a:r>
              <a:rPr lang="en-US" b="0" baseline="0" dirty="0" err="1"/>
              <a:t>relMSE</a:t>
            </a:r>
            <a:r>
              <a:rPr lang="en-US" b="0" baseline="0" dirty="0"/>
              <a:t> over time, we see that at equal time G-PT outperforms PT by a factor of 10, but is similar in terms of quality as BDPT. G-BDPT now improves upon BDPT again by a factor of 5. </a:t>
            </a:r>
          </a:p>
          <a:p>
            <a:endParaRPr lang="en-US" b="0" baseline="0" dirty="0"/>
          </a:p>
          <a:p>
            <a:r>
              <a:rPr lang="en-US" b="0" baseline="0" dirty="0"/>
              <a:t>In general G-BDPT directly outperforms G-PT in scenes where the underlying BDPT sampler is better than PT.</a:t>
            </a:r>
            <a:endParaRPr lang="en-US" b="1" dirty="0"/>
          </a:p>
        </p:txBody>
      </p:sp>
      <p:sp>
        <p:nvSpPr>
          <p:cNvPr id="4" name="Foliennummernplatzhalter 3"/>
          <p:cNvSpPr>
            <a:spLocks noGrp="1"/>
          </p:cNvSpPr>
          <p:nvPr>
            <p:ph type="sldNum" sz="quarter" idx="10"/>
          </p:nvPr>
        </p:nvSpPr>
        <p:spPr/>
        <p:txBody>
          <a:bodyPr/>
          <a:lstStyle/>
          <a:p>
            <a:fld id="{916962E0-E89A-40A6-AD26-1A4697E3A242}" type="slidenum">
              <a:rPr lang="en-US" smtClean="0"/>
              <a:t>47</a:t>
            </a:fld>
            <a:endParaRPr lang="en-US"/>
          </a:p>
        </p:txBody>
      </p:sp>
    </p:spTree>
    <p:extLst>
      <p:ext uri="{BB962C8B-B14F-4D97-AF65-F5344CB8AC3E}">
        <p14:creationId xmlns:p14="http://schemas.microsoft.com/office/powerpoint/2010/main" val="2258407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In this section, we explored two bidirectional light transport algorithms for gradient-domain rendering: bidirectional path tracing and photon density estimation. A combination of them is also possible with gradient-domain vertex connection and merging. </a:t>
            </a:r>
          </a:p>
          <a:p>
            <a:endParaRPr lang="en-SG" dirty="0"/>
          </a:p>
          <a:p>
            <a:r>
              <a:rPr lang="en-SG" dirty="0"/>
              <a:t>We show that adding gradient estimation and image reconstruction to such algorithms show a boost in convergence.</a:t>
            </a:r>
          </a:p>
        </p:txBody>
      </p:sp>
      <p:sp>
        <p:nvSpPr>
          <p:cNvPr id="4" name="Slide Number Placeholder 3"/>
          <p:cNvSpPr>
            <a:spLocks noGrp="1"/>
          </p:cNvSpPr>
          <p:nvPr>
            <p:ph type="sldNum" sz="quarter" idx="5"/>
          </p:nvPr>
        </p:nvSpPr>
        <p:spPr/>
        <p:txBody>
          <a:bodyPr/>
          <a:lstStyle/>
          <a:p>
            <a:fld id="{CCB66A7F-3F97-42CC-9E77-44482FBCAE66}" type="slidenum">
              <a:rPr lang="en-GB" smtClean="0"/>
              <a:t>60</a:t>
            </a:fld>
            <a:endParaRPr lang="en-GB"/>
          </a:p>
        </p:txBody>
      </p:sp>
    </p:spTree>
    <p:extLst>
      <p:ext uri="{BB962C8B-B14F-4D97-AF65-F5344CB8AC3E}">
        <p14:creationId xmlns:p14="http://schemas.microsoft.com/office/powerpoint/2010/main" val="22829787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62</a:t>
            </a:fld>
            <a:endParaRPr lang="en-US" altLang="fi-FI"/>
          </a:p>
        </p:txBody>
      </p:sp>
    </p:spTree>
    <p:extLst>
      <p:ext uri="{BB962C8B-B14F-4D97-AF65-F5344CB8AC3E}">
        <p14:creationId xmlns:p14="http://schemas.microsoft.com/office/powerpoint/2010/main" val="18280670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63</a:t>
            </a:fld>
            <a:endParaRPr lang="en-US" altLang="fi-FI"/>
          </a:p>
        </p:txBody>
      </p:sp>
    </p:spTree>
    <p:extLst>
      <p:ext uri="{BB962C8B-B14F-4D97-AF65-F5344CB8AC3E}">
        <p14:creationId xmlns:p14="http://schemas.microsoft.com/office/powerpoint/2010/main" val="16080365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64</a:t>
            </a:fld>
            <a:endParaRPr lang="en-US" altLang="fi-FI"/>
          </a:p>
        </p:txBody>
      </p:sp>
    </p:spTree>
    <p:extLst>
      <p:ext uri="{BB962C8B-B14F-4D97-AF65-F5344CB8AC3E}">
        <p14:creationId xmlns:p14="http://schemas.microsoft.com/office/powerpoint/2010/main" val="37714827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65</a:t>
            </a:fld>
            <a:endParaRPr lang="en-US" altLang="fi-FI"/>
          </a:p>
        </p:txBody>
      </p:sp>
    </p:spTree>
    <p:extLst>
      <p:ext uri="{BB962C8B-B14F-4D97-AF65-F5344CB8AC3E}">
        <p14:creationId xmlns:p14="http://schemas.microsoft.com/office/powerpoint/2010/main" val="11814616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66</a:t>
            </a:fld>
            <a:endParaRPr lang="en-US" altLang="fi-FI"/>
          </a:p>
        </p:txBody>
      </p:sp>
    </p:spTree>
    <p:extLst>
      <p:ext uri="{BB962C8B-B14F-4D97-AF65-F5344CB8AC3E}">
        <p14:creationId xmlns:p14="http://schemas.microsoft.com/office/powerpoint/2010/main" val="12399295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67</a:t>
            </a:fld>
            <a:endParaRPr lang="en-US" altLang="fi-FI"/>
          </a:p>
        </p:txBody>
      </p:sp>
    </p:spTree>
    <p:extLst>
      <p:ext uri="{BB962C8B-B14F-4D97-AF65-F5344CB8AC3E}">
        <p14:creationId xmlns:p14="http://schemas.microsoft.com/office/powerpoint/2010/main" val="30039918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2" name="Content Placeholder 11"/>
          <p:cNvSpPr>
            <a:spLocks noGrp="1"/>
          </p:cNvSpPr>
          <p:nvPr>
            <p:ph sz="quarter" idx="13" hasCustomPrompt="1"/>
          </p:nvPr>
        </p:nvSpPr>
        <p:spPr>
          <a:xfrm>
            <a:off x="395024" y="1647571"/>
            <a:ext cx="11242625" cy="2866516"/>
          </a:xfrm>
        </p:spPr>
        <p:txBody>
          <a:bodyPr>
            <a:normAutofit/>
          </a:bodyPr>
          <a:lstStyle>
            <a:lvl1pPr marL="0" indent="0" algn="ctr">
              <a:buNone/>
              <a:defRPr sz="48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Title or Logo</a:t>
            </a:r>
          </a:p>
        </p:txBody>
      </p:sp>
      <p:grpSp>
        <p:nvGrpSpPr>
          <p:cNvPr id="63" name="Group 62">
            <a:extLst>
              <a:ext uri="{FF2B5EF4-FFF2-40B4-BE49-F238E27FC236}">
                <a16:creationId xmlns:a16="http://schemas.microsoft.com/office/drawing/2014/main" id="{2E89C3AC-749D-4E64-AF56-C5467E72D444}"/>
              </a:ext>
            </a:extLst>
          </p:cNvPr>
          <p:cNvGrpSpPr/>
          <p:nvPr/>
        </p:nvGrpSpPr>
        <p:grpSpPr>
          <a:xfrm>
            <a:off x="-11293" y="-16387"/>
            <a:ext cx="12203293" cy="6897141"/>
            <a:chOff x="-8470" y="-12291"/>
            <a:chExt cx="12200472" cy="6895547"/>
          </a:xfrm>
        </p:grpSpPr>
        <p:grpSp>
          <p:nvGrpSpPr>
            <p:cNvPr id="49" name="Gruppo 44">
              <a:extLst>
                <a:ext uri="{FF2B5EF4-FFF2-40B4-BE49-F238E27FC236}">
                  <a16:creationId xmlns:a16="http://schemas.microsoft.com/office/drawing/2014/main" id="{07F831D7-A483-4E31-804A-A00870F8F98C}"/>
                </a:ext>
              </a:extLst>
            </p:cNvPr>
            <p:cNvGrpSpPr/>
            <p:nvPr userDrawn="1"/>
          </p:nvGrpSpPr>
          <p:grpSpPr>
            <a:xfrm>
              <a:off x="10298397" y="4547129"/>
              <a:ext cx="1800726" cy="2126733"/>
              <a:chOff x="11125199" y="5592763"/>
              <a:chExt cx="905377" cy="1069288"/>
            </a:xfrm>
          </p:grpSpPr>
          <p:pic>
            <p:nvPicPr>
              <p:cNvPr id="50" name="Immagine 9">
                <a:extLst>
                  <a:ext uri="{FF2B5EF4-FFF2-40B4-BE49-F238E27FC236}">
                    <a16:creationId xmlns:a16="http://schemas.microsoft.com/office/drawing/2014/main" id="{0783DFAC-AADA-40C2-A482-292A74DBE1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82458" y="5670264"/>
                <a:ext cx="648118" cy="991787"/>
              </a:xfrm>
              <a:prstGeom prst="rect">
                <a:avLst/>
              </a:prstGeom>
            </p:spPr>
          </p:pic>
          <p:sp>
            <p:nvSpPr>
              <p:cNvPr id="51" name="Triangolo isoscele 18">
                <a:extLst>
                  <a:ext uri="{FF2B5EF4-FFF2-40B4-BE49-F238E27FC236}">
                    <a16:creationId xmlns:a16="http://schemas.microsoft.com/office/drawing/2014/main" id="{599841F9-BC48-487E-A74F-3951E3054C55}"/>
                  </a:ext>
                </a:extLst>
              </p:cNvPr>
              <p:cNvSpPr/>
              <p:nvPr userDrawn="1"/>
            </p:nvSpPr>
            <p:spPr>
              <a:xfrm rot="5400000">
                <a:off x="11215743" y="5502219"/>
                <a:ext cx="338554" cy="519642"/>
              </a:xfrm>
              <a:prstGeom prst="triangle">
                <a:avLst/>
              </a:prstGeom>
              <a:gradFill flip="none" rotWithShape="1">
                <a:gsLst>
                  <a:gs pos="0">
                    <a:srgbClr val="FF8552"/>
                  </a:gs>
                  <a:gs pos="56000">
                    <a:srgbClr val="FF8552">
                      <a:tint val="44500"/>
                      <a:satMod val="160000"/>
                    </a:srgbClr>
                  </a:gs>
                  <a:gs pos="83000">
                    <a:srgbClr val="FF8552">
                      <a:tint val="23500"/>
                      <a:satMod val="160000"/>
                      <a:alpha val="0"/>
                    </a:srgbClr>
                  </a:gs>
                </a:gsLst>
                <a:lin ang="5400000" scaled="0"/>
                <a:tileRect/>
              </a:gra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nvGrpSpPr>
            <p:cNvPr id="53" name="Gruppo 40">
              <a:extLst>
                <a:ext uri="{FF2B5EF4-FFF2-40B4-BE49-F238E27FC236}">
                  <a16:creationId xmlns:a16="http://schemas.microsoft.com/office/drawing/2014/main" id="{7AEF3B19-3138-4390-B376-6D2F8BAF40BB}"/>
                </a:ext>
              </a:extLst>
            </p:cNvPr>
            <p:cNvGrpSpPr/>
            <p:nvPr userDrawn="1"/>
          </p:nvGrpSpPr>
          <p:grpSpPr>
            <a:xfrm>
              <a:off x="-8470" y="-12291"/>
              <a:ext cx="12200472" cy="6895547"/>
              <a:chOff x="-8470" y="-12291"/>
              <a:chExt cx="12200472" cy="6895547"/>
            </a:xfrm>
          </p:grpSpPr>
          <p:sp>
            <p:nvSpPr>
              <p:cNvPr id="54" name="Triangolo isoscele 37">
                <a:extLst>
                  <a:ext uri="{FF2B5EF4-FFF2-40B4-BE49-F238E27FC236}">
                    <a16:creationId xmlns:a16="http://schemas.microsoft.com/office/drawing/2014/main" id="{1B1C21A1-E5B9-4546-8CEE-693D807B2C57}"/>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5" name="Triangolo isoscele 36">
                <a:extLst>
                  <a:ext uri="{FF2B5EF4-FFF2-40B4-BE49-F238E27FC236}">
                    <a16:creationId xmlns:a16="http://schemas.microsoft.com/office/drawing/2014/main" id="{DB53210E-CE99-47AB-87A2-267534AA4333}"/>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6" name="Triangolo isoscele 35">
                <a:extLst>
                  <a:ext uri="{FF2B5EF4-FFF2-40B4-BE49-F238E27FC236}">
                    <a16:creationId xmlns:a16="http://schemas.microsoft.com/office/drawing/2014/main" id="{9FAA4873-4E18-4D21-B6A6-A63019E6EA5C}"/>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7" name="Triangolo isoscele 27">
                <a:extLst>
                  <a:ext uri="{FF2B5EF4-FFF2-40B4-BE49-F238E27FC236}">
                    <a16:creationId xmlns:a16="http://schemas.microsoft.com/office/drawing/2014/main" id="{9B76E9F3-930D-409E-A62F-F3384D1E831E}"/>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8" name="Triangolo isoscele 30">
                <a:extLst>
                  <a:ext uri="{FF2B5EF4-FFF2-40B4-BE49-F238E27FC236}">
                    <a16:creationId xmlns:a16="http://schemas.microsoft.com/office/drawing/2014/main" id="{2A239118-E93C-4324-9B27-45763D87E0DC}"/>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9" name="Triangolo isoscele 31">
                <a:extLst>
                  <a:ext uri="{FF2B5EF4-FFF2-40B4-BE49-F238E27FC236}">
                    <a16:creationId xmlns:a16="http://schemas.microsoft.com/office/drawing/2014/main" id="{6C6877CC-8EE6-456E-9712-753C38D1F888}"/>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60" name="Triangolo isoscele 25">
                <a:extLst>
                  <a:ext uri="{FF2B5EF4-FFF2-40B4-BE49-F238E27FC236}">
                    <a16:creationId xmlns:a16="http://schemas.microsoft.com/office/drawing/2014/main" id="{8032637D-BF07-44F7-87FA-51B91801F830}"/>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61" name="Triangolo isoscele 28">
                <a:extLst>
                  <a:ext uri="{FF2B5EF4-FFF2-40B4-BE49-F238E27FC236}">
                    <a16:creationId xmlns:a16="http://schemas.microsoft.com/office/drawing/2014/main" id="{0AA50A9D-C3EB-4E53-A540-7BC5015B8C75}"/>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
          <p:nvSpPr>
            <p:cNvPr id="62" name="CasellaDiTesto 42">
              <a:extLst>
                <a:ext uri="{FF2B5EF4-FFF2-40B4-BE49-F238E27FC236}">
                  <a16:creationId xmlns:a16="http://schemas.microsoft.com/office/drawing/2014/main" id="{046E3736-5479-41A5-B2B0-AD2BEB3C65C0}"/>
                </a:ext>
              </a:extLst>
            </p:cNvPr>
            <p:cNvSpPr txBox="1"/>
            <p:nvPr userDrawn="1"/>
          </p:nvSpPr>
          <p:spPr>
            <a:xfrm>
              <a:off x="3482643" y="5842815"/>
              <a:ext cx="7327423" cy="584640"/>
            </a:xfrm>
            <a:prstGeom prst="rect">
              <a:avLst/>
            </a:prstGeom>
            <a:noFill/>
            <a:ln>
              <a:noFill/>
            </a:ln>
          </p:spPr>
          <p:txBody>
            <a:bodyPr wrap="square" rtlCol="0">
              <a:spAutoFit/>
            </a:bodyPr>
            <a:lstStyle/>
            <a:p>
              <a:pPr marL="0" marR="0" lvl="0" indent="0" algn="r" defTabSz="121917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rgbClr val="7F97AA"/>
                  </a:solidFill>
                  <a:effectLst/>
                  <a:uLnTx/>
                  <a:uFillTx/>
                </a:rPr>
                <a:t>The 40th Annual Conference of the European Association for Computer Graphics</a:t>
              </a:r>
              <a:br>
                <a:rPr kumimoji="0" lang="it-IT" sz="1600" b="0" i="0" u="none" strike="noStrike" kern="0" cap="none" spc="0" normalizeH="0" baseline="0" noProof="0" dirty="0">
                  <a:ln>
                    <a:noFill/>
                  </a:ln>
                  <a:solidFill>
                    <a:srgbClr val="7F97AA"/>
                  </a:solidFill>
                  <a:effectLst/>
                  <a:uLnTx/>
                  <a:uFillTx/>
                </a:rPr>
              </a:br>
              <a:r>
                <a:rPr kumimoji="0" lang="it-IT" sz="1600" b="0" i="0" u="none" strike="noStrike" kern="0" cap="none" spc="0" normalizeH="0" baseline="0" noProof="0" dirty="0">
                  <a:ln>
                    <a:noFill/>
                  </a:ln>
                  <a:solidFill>
                    <a:srgbClr val="7F97AA"/>
                  </a:solidFill>
                  <a:effectLst/>
                  <a:uLnTx/>
                  <a:uFillTx/>
                </a:rPr>
                <a:t>May 6-10, Genova, Italy</a:t>
              </a:r>
            </a:p>
          </p:txBody>
        </p:sp>
        <p:pic>
          <p:nvPicPr>
            <p:cNvPr id="52" name="Immagine 17">
              <a:extLst>
                <a:ext uri="{FF2B5EF4-FFF2-40B4-BE49-F238E27FC236}">
                  <a16:creationId xmlns:a16="http://schemas.microsoft.com/office/drawing/2014/main" id="{53877B9F-4383-466E-B858-E16FEAA4AE6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4548" y="5829740"/>
              <a:ext cx="2563486" cy="621276"/>
            </a:xfrm>
            <a:prstGeom prst="rect">
              <a:avLst/>
            </a:prstGeom>
          </p:spPr>
        </p:pic>
      </p:grpSp>
    </p:spTree>
    <p:extLst>
      <p:ext uri="{BB962C8B-B14F-4D97-AF65-F5344CB8AC3E}">
        <p14:creationId xmlns:p14="http://schemas.microsoft.com/office/powerpoint/2010/main" val="285915401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21" name="Content Placeholder 18"/>
          <p:cNvSpPr>
            <a:spLocks noGrp="1"/>
          </p:cNvSpPr>
          <p:nvPr>
            <p:ph sz="quarter" idx="10" hasCustomPrompt="1"/>
          </p:nvPr>
        </p:nvSpPr>
        <p:spPr>
          <a:xfrm>
            <a:off x="794230" y="1647570"/>
            <a:ext cx="10603541" cy="3731684"/>
          </a:xfrm>
        </p:spPr>
        <p:txBody>
          <a:bodyPr/>
          <a:lstStyle>
            <a:lvl1pPr marL="609585"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1219170"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67635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2285943"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89552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p:cNvSpPr>
            <a:spLocks noGrp="1"/>
          </p:cNvSpPr>
          <p:nvPr>
            <p:ph type="title"/>
          </p:nvPr>
        </p:nvSpPr>
        <p:spPr>
          <a:xfrm>
            <a:off x="794230" y="491210"/>
            <a:ext cx="10603541" cy="667933"/>
          </a:xfrm>
        </p:spPr>
        <p:txBody>
          <a:bodyPr>
            <a:noAutofit/>
          </a:bodyPr>
          <a:lstStyle>
            <a:lvl1pPr algn="l">
              <a:lnSpc>
                <a:spcPct val="100000"/>
              </a:lnSpc>
              <a:defRPr sz="3333"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US" dirty="0"/>
          </a:p>
        </p:txBody>
      </p:sp>
      <p:grpSp>
        <p:nvGrpSpPr>
          <p:cNvPr id="3" name="Group 2">
            <a:extLst>
              <a:ext uri="{FF2B5EF4-FFF2-40B4-BE49-F238E27FC236}">
                <a16:creationId xmlns:a16="http://schemas.microsoft.com/office/drawing/2014/main" id="{D6FE2136-F2E9-461E-9D35-3F561E0ADF7A}"/>
              </a:ext>
            </a:extLst>
          </p:cNvPr>
          <p:cNvGrpSpPr/>
          <p:nvPr/>
        </p:nvGrpSpPr>
        <p:grpSpPr>
          <a:xfrm>
            <a:off x="-11293" y="-15542"/>
            <a:ext cx="12203293" cy="6896508"/>
            <a:chOff x="-8470" y="-11657"/>
            <a:chExt cx="12200472" cy="6894913"/>
          </a:xfrm>
        </p:grpSpPr>
        <p:grpSp>
          <p:nvGrpSpPr>
            <p:cNvPr id="5" name="Gruppo 14">
              <a:extLst>
                <a:ext uri="{FF2B5EF4-FFF2-40B4-BE49-F238E27FC236}">
                  <a16:creationId xmlns:a16="http://schemas.microsoft.com/office/drawing/2014/main" id="{11136CE0-EDD6-43AE-A6F9-C5073E00B67C}"/>
                </a:ext>
              </a:extLst>
            </p:cNvPr>
            <p:cNvGrpSpPr/>
            <p:nvPr userDrawn="1"/>
          </p:nvGrpSpPr>
          <p:grpSpPr>
            <a:xfrm>
              <a:off x="-8470" y="-11657"/>
              <a:ext cx="12200472" cy="6894913"/>
              <a:chOff x="-8470" y="-11657"/>
              <a:chExt cx="12200472" cy="6894913"/>
            </a:xfrm>
          </p:grpSpPr>
          <p:sp>
            <p:nvSpPr>
              <p:cNvPr id="6" name="Triangolo isoscele 16">
                <a:extLst>
                  <a:ext uri="{FF2B5EF4-FFF2-40B4-BE49-F238E27FC236}">
                    <a16:creationId xmlns:a16="http://schemas.microsoft.com/office/drawing/2014/main" id="{FDD664BE-7663-43AE-BF46-03C940BD9F0F}"/>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17">
                <a:extLst>
                  <a:ext uri="{FF2B5EF4-FFF2-40B4-BE49-F238E27FC236}">
                    <a16:creationId xmlns:a16="http://schemas.microsoft.com/office/drawing/2014/main" id="{C1685596-8DD9-4971-A71C-6B304569973B}"/>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19">
                <a:extLst>
                  <a:ext uri="{FF2B5EF4-FFF2-40B4-BE49-F238E27FC236}">
                    <a16:creationId xmlns:a16="http://schemas.microsoft.com/office/drawing/2014/main" id="{237EA0C7-49BE-4F6C-8511-76E2784C9468}"/>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20">
                <a:extLst>
                  <a:ext uri="{FF2B5EF4-FFF2-40B4-BE49-F238E27FC236}">
                    <a16:creationId xmlns:a16="http://schemas.microsoft.com/office/drawing/2014/main" id="{D92A2807-9931-4A6F-AB3A-A501679E2212}"/>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21">
                <a:extLst>
                  <a:ext uri="{FF2B5EF4-FFF2-40B4-BE49-F238E27FC236}">
                    <a16:creationId xmlns:a16="http://schemas.microsoft.com/office/drawing/2014/main" id="{E06EA24F-CEF7-41E8-9629-E5F09D1B5B78}"/>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1" name="Triangolo isoscele 22">
                <a:extLst>
                  <a:ext uri="{FF2B5EF4-FFF2-40B4-BE49-F238E27FC236}">
                    <a16:creationId xmlns:a16="http://schemas.microsoft.com/office/drawing/2014/main" id="{B69BB6E6-0CA8-4A6E-B17F-10CD70F88474}"/>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12" name="Immagine 23">
              <a:extLst>
                <a:ext uri="{FF2B5EF4-FFF2-40B4-BE49-F238E27FC236}">
                  <a16:creationId xmlns:a16="http://schemas.microsoft.com/office/drawing/2014/main" id="{999FE0FF-A6FB-42FA-9DE7-669F3F6045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16" y="6169420"/>
              <a:ext cx="906778" cy="566736"/>
            </a:xfrm>
            <a:prstGeom prst="rect">
              <a:avLst/>
            </a:prstGeom>
          </p:spPr>
        </p:pic>
      </p:grpSp>
    </p:spTree>
    <p:extLst>
      <p:ext uri="{BB962C8B-B14F-4D97-AF65-F5344CB8AC3E}">
        <p14:creationId xmlns:p14="http://schemas.microsoft.com/office/powerpoint/2010/main" val="227199147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ntent Slide">
    <p:spTree>
      <p:nvGrpSpPr>
        <p:cNvPr id="1" name=""/>
        <p:cNvGrpSpPr/>
        <p:nvPr/>
      </p:nvGrpSpPr>
      <p:grpSpPr>
        <a:xfrm>
          <a:off x="0" y="0"/>
          <a:ext cx="0" cy="0"/>
          <a:chOff x="0" y="0"/>
          <a:chExt cx="0" cy="0"/>
        </a:xfrm>
      </p:grpSpPr>
      <p:sp>
        <p:nvSpPr>
          <p:cNvPr id="21" name="Content Placeholder 18"/>
          <p:cNvSpPr>
            <a:spLocks noGrp="1"/>
          </p:cNvSpPr>
          <p:nvPr>
            <p:ph sz="quarter" idx="10" hasCustomPrompt="1"/>
          </p:nvPr>
        </p:nvSpPr>
        <p:spPr>
          <a:xfrm>
            <a:off x="794230" y="1647570"/>
            <a:ext cx="10603541" cy="3731684"/>
          </a:xfrm>
        </p:spPr>
        <p:txBody>
          <a:bodyPr/>
          <a:lstStyle>
            <a:lvl1pPr marL="609585"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1219170"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67635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2285943"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89552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p:cNvSpPr>
            <a:spLocks noGrp="1"/>
          </p:cNvSpPr>
          <p:nvPr>
            <p:ph type="title"/>
          </p:nvPr>
        </p:nvSpPr>
        <p:spPr>
          <a:xfrm>
            <a:off x="794230" y="491210"/>
            <a:ext cx="10603541" cy="667933"/>
          </a:xfrm>
        </p:spPr>
        <p:txBody>
          <a:bodyPr>
            <a:noAutofit/>
          </a:bodyPr>
          <a:lstStyle>
            <a:lvl1pPr algn="l">
              <a:lnSpc>
                <a:spcPct val="100000"/>
              </a:lnSpc>
              <a:defRPr sz="3333"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US" dirty="0"/>
          </a:p>
        </p:txBody>
      </p:sp>
      <p:grpSp>
        <p:nvGrpSpPr>
          <p:cNvPr id="5" name="Gruppo 14">
            <a:extLst>
              <a:ext uri="{FF2B5EF4-FFF2-40B4-BE49-F238E27FC236}">
                <a16:creationId xmlns:a16="http://schemas.microsoft.com/office/drawing/2014/main" id="{11136CE0-EDD6-43AE-A6F9-C5073E00B67C}"/>
              </a:ext>
            </a:extLst>
          </p:cNvPr>
          <p:cNvGrpSpPr/>
          <p:nvPr/>
        </p:nvGrpSpPr>
        <p:grpSpPr>
          <a:xfrm>
            <a:off x="-11293" y="-15542"/>
            <a:ext cx="12203293" cy="6896508"/>
            <a:chOff x="-8470" y="-11657"/>
            <a:chExt cx="12200472" cy="6894913"/>
          </a:xfrm>
        </p:grpSpPr>
        <p:sp>
          <p:nvSpPr>
            <p:cNvPr id="6" name="Triangolo isoscele 16">
              <a:extLst>
                <a:ext uri="{FF2B5EF4-FFF2-40B4-BE49-F238E27FC236}">
                  <a16:creationId xmlns:a16="http://schemas.microsoft.com/office/drawing/2014/main" id="{FDD664BE-7663-43AE-BF46-03C940BD9F0F}"/>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17">
              <a:extLst>
                <a:ext uri="{FF2B5EF4-FFF2-40B4-BE49-F238E27FC236}">
                  <a16:creationId xmlns:a16="http://schemas.microsoft.com/office/drawing/2014/main" id="{C1685596-8DD9-4971-A71C-6B304569973B}"/>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19">
              <a:extLst>
                <a:ext uri="{FF2B5EF4-FFF2-40B4-BE49-F238E27FC236}">
                  <a16:creationId xmlns:a16="http://schemas.microsoft.com/office/drawing/2014/main" id="{237EA0C7-49BE-4F6C-8511-76E2784C9468}"/>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20">
              <a:extLst>
                <a:ext uri="{FF2B5EF4-FFF2-40B4-BE49-F238E27FC236}">
                  <a16:creationId xmlns:a16="http://schemas.microsoft.com/office/drawing/2014/main" id="{D92A2807-9931-4A6F-AB3A-A501679E2212}"/>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21">
              <a:extLst>
                <a:ext uri="{FF2B5EF4-FFF2-40B4-BE49-F238E27FC236}">
                  <a16:creationId xmlns:a16="http://schemas.microsoft.com/office/drawing/2014/main" id="{E06EA24F-CEF7-41E8-9629-E5F09D1B5B78}"/>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1" name="Triangolo isoscele 22">
              <a:extLst>
                <a:ext uri="{FF2B5EF4-FFF2-40B4-BE49-F238E27FC236}">
                  <a16:creationId xmlns:a16="http://schemas.microsoft.com/office/drawing/2014/main" id="{B69BB6E6-0CA8-4A6E-B17F-10CD70F88474}"/>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2082846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Separator">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794231" y="2451729"/>
            <a:ext cx="10603541" cy="2123363"/>
          </a:xfrm>
        </p:spPr>
        <p:txBody>
          <a:bodyPr>
            <a:normAutofit/>
          </a:bodyPr>
          <a:lstStyle>
            <a:lvl1pPr marL="0" indent="0" algn="ctr">
              <a:buNone/>
              <a:defRPr sz="48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Slide Separator Title</a:t>
            </a:r>
          </a:p>
        </p:txBody>
      </p:sp>
      <p:grpSp>
        <p:nvGrpSpPr>
          <p:cNvPr id="15" name="Gruppo 6">
            <a:extLst>
              <a:ext uri="{FF2B5EF4-FFF2-40B4-BE49-F238E27FC236}">
                <a16:creationId xmlns:a16="http://schemas.microsoft.com/office/drawing/2014/main" id="{1EA2E03B-E689-4260-A642-4909A098D03F}"/>
              </a:ext>
            </a:extLst>
          </p:cNvPr>
          <p:cNvGrpSpPr/>
          <p:nvPr/>
        </p:nvGrpSpPr>
        <p:grpSpPr>
          <a:xfrm>
            <a:off x="-11293" y="-16386"/>
            <a:ext cx="12203293" cy="6897141"/>
            <a:chOff x="-8470" y="-12291"/>
            <a:chExt cx="12200472" cy="6895547"/>
          </a:xfrm>
        </p:grpSpPr>
        <p:sp>
          <p:nvSpPr>
            <p:cNvPr id="16" name="Triangolo isoscele 7">
              <a:extLst>
                <a:ext uri="{FF2B5EF4-FFF2-40B4-BE49-F238E27FC236}">
                  <a16:creationId xmlns:a16="http://schemas.microsoft.com/office/drawing/2014/main" id="{66C708AD-9904-4653-90B1-58FB76AC8B9C}"/>
                </a:ext>
              </a:extLst>
            </p:cNvPr>
            <p:cNvSpPr/>
            <p:nvPr userDrawn="1"/>
          </p:nvSpPr>
          <p:spPr>
            <a:xfrm rot="5400000">
              <a:off x="4390033" y="2103897"/>
              <a:ext cx="372400" cy="9169406"/>
            </a:xfrm>
            <a:prstGeom prst="triangle">
              <a:avLst>
                <a:gd name="adj" fmla="val 98838"/>
              </a:avLst>
            </a:prstGeom>
            <a:solidFill>
              <a:srgbClr val="72C1B8">
                <a:alpha val="60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7" name="Triangolo isoscele 8">
              <a:extLst>
                <a:ext uri="{FF2B5EF4-FFF2-40B4-BE49-F238E27FC236}">
                  <a16:creationId xmlns:a16="http://schemas.microsoft.com/office/drawing/2014/main" id="{7CC713D6-5C03-48E7-9A77-59511F912934}"/>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9" name="Triangolo isoscele 9">
              <a:extLst>
                <a:ext uri="{FF2B5EF4-FFF2-40B4-BE49-F238E27FC236}">
                  <a16:creationId xmlns:a16="http://schemas.microsoft.com/office/drawing/2014/main" id="{5E432F10-EE39-4DB8-8B33-5905D3F684BD}"/>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0" name="Triangolo isoscele 10">
              <a:extLst>
                <a:ext uri="{FF2B5EF4-FFF2-40B4-BE49-F238E27FC236}">
                  <a16:creationId xmlns:a16="http://schemas.microsoft.com/office/drawing/2014/main" id="{C730619C-0FEF-40AF-946C-6F688C7AB521}"/>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1" name="Triangolo isoscele 11">
              <a:extLst>
                <a:ext uri="{FF2B5EF4-FFF2-40B4-BE49-F238E27FC236}">
                  <a16:creationId xmlns:a16="http://schemas.microsoft.com/office/drawing/2014/main" id="{A2555DBA-1CA1-424F-95E1-923FEA5AE143}"/>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2" name="Triangolo isoscele 12">
              <a:extLst>
                <a:ext uri="{FF2B5EF4-FFF2-40B4-BE49-F238E27FC236}">
                  <a16:creationId xmlns:a16="http://schemas.microsoft.com/office/drawing/2014/main" id="{6EEE8E95-0E04-4438-8286-26F97455D265}"/>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3" name="Triangolo isoscele 13">
              <a:extLst>
                <a:ext uri="{FF2B5EF4-FFF2-40B4-BE49-F238E27FC236}">
                  <a16:creationId xmlns:a16="http://schemas.microsoft.com/office/drawing/2014/main" id="{A4F77AB6-CFFD-4FC7-9E83-72C1B962EFA0}"/>
                </a:ext>
              </a:extLst>
            </p:cNvPr>
            <p:cNvSpPr/>
            <p:nvPr userDrawn="1"/>
          </p:nvSpPr>
          <p:spPr>
            <a:xfrm rot="5400000">
              <a:off x="2224092" y="-2224093"/>
              <a:ext cx="597947" cy="5046133"/>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4" name="Triangolo isoscele 14">
              <a:extLst>
                <a:ext uri="{FF2B5EF4-FFF2-40B4-BE49-F238E27FC236}">
                  <a16:creationId xmlns:a16="http://schemas.microsoft.com/office/drawing/2014/main" id="{9CB6268F-B6E0-484E-B830-4904B5C05FA9}"/>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26" name="Immagine 23">
            <a:extLst>
              <a:ext uri="{FF2B5EF4-FFF2-40B4-BE49-F238E27FC236}">
                <a16:creationId xmlns:a16="http://schemas.microsoft.com/office/drawing/2014/main" id="{6413DD32-1BE7-408D-B31E-A369CE65CD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19" y="6166964"/>
            <a:ext cx="906988" cy="566867"/>
          </a:xfrm>
          <a:prstGeom prst="rect">
            <a:avLst/>
          </a:prstGeom>
        </p:spPr>
      </p:pic>
    </p:spTree>
    <p:extLst>
      <p:ext uri="{BB962C8B-B14F-4D97-AF65-F5344CB8AC3E}">
        <p14:creationId xmlns:p14="http://schemas.microsoft.com/office/powerpoint/2010/main" val="9566330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Slide">
    <p:spTree>
      <p:nvGrpSpPr>
        <p:cNvPr id="1" name=""/>
        <p:cNvGrpSpPr/>
        <p:nvPr/>
      </p:nvGrpSpPr>
      <p:grpSpPr>
        <a:xfrm>
          <a:off x="0" y="0"/>
          <a:ext cx="0" cy="0"/>
          <a:chOff x="0" y="0"/>
          <a:chExt cx="0" cy="0"/>
        </a:xfrm>
      </p:grpSpPr>
      <p:sp>
        <p:nvSpPr>
          <p:cNvPr id="26" name="Text Placeholder 14"/>
          <p:cNvSpPr>
            <a:spLocks noGrp="1"/>
          </p:cNvSpPr>
          <p:nvPr>
            <p:ph type="body" sz="quarter" idx="11" hasCustomPrompt="1"/>
          </p:nvPr>
        </p:nvSpPr>
        <p:spPr>
          <a:xfrm>
            <a:off x="5901791" y="1647570"/>
            <a:ext cx="5834035" cy="1331887"/>
          </a:xfrm>
        </p:spPr>
        <p:txBody>
          <a:bodyPr>
            <a:normAutofit/>
          </a:bodyPr>
          <a:lstStyle>
            <a:lvl1pPr marL="0" indent="0">
              <a:buNone/>
              <a:defRPr sz="2667" b="1" i="0" cap="all"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Ending Text</a:t>
            </a:r>
          </a:p>
        </p:txBody>
      </p:sp>
      <p:sp>
        <p:nvSpPr>
          <p:cNvPr id="27" name="Text Placeholder 14"/>
          <p:cNvSpPr>
            <a:spLocks noGrp="1"/>
          </p:cNvSpPr>
          <p:nvPr>
            <p:ph type="body" sz="quarter" idx="12" hasCustomPrompt="1"/>
          </p:nvPr>
        </p:nvSpPr>
        <p:spPr>
          <a:xfrm>
            <a:off x="5901791" y="3628104"/>
            <a:ext cx="5834035" cy="2146397"/>
          </a:xfrm>
        </p:spPr>
        <p:txBody>
          <a:bodyPr>
            <a:normAutofit/>
          </a:bodyPr>
          <a:lstStyle>
            <a:lvl1pPr marL="0" indent="0">
              <a:buNone/>
              <a:defRPr sz="2667" b="0" i="0" cap="none" baseline="0">
                <a:solidFill>
                  <a:srgbClr val="545454"/>
                </a:solidFill>
                <a:latin typeface="Open Sans "/>
                <a:cs typeface="Arial"/>
              </a:defRPr>
            </a:lvl1pPr>
          </a:lstStyle>
          <a:p>
            <a:pPr lvl="0"/>
            <a:r>
              <a:rPr lang="en-US" dirty="0"/>
              <a:t>Contact Information</a:t>
            </a:r>
          </a:p>
        </p:txBody>
      </p:sp>
      <p:grpSp>
        <p:nvGrpSpPr>
          <p:cNvPr id="6" name="Group 5">
            <a:extLst>
              <a:ext uri="{FF2B5EF4-FFF2-40B4-BE49-F238E27FC236}">
                <a16:creationId xmlns:a16="http://schemas.microsoft.com/office/drawing/2014/main" id="{E1379721-A53F-4436-B037-7BDA455D4E23}"/>
              </a:ext>
            </a:extLst>
          </p:cNvPr>
          <p:cNvGrpSpPr/>
          <p:nvPr/>
        </p:nvGrpSpPr>
        <p:grpSpPr>
          <a:xfrm>
            <a:off x="-11294" y="-16387"/>
            <a:ext cx="12225875" cy="6909904"/>
            <a:chOff x="-8470" y="-12291"/>
            <a:chExt cx="12200472" cy="6895547"/>
          </a:xfrm>
        </p:grpSpPr>
        <p:pic>
          <p:nvPicPr>
            <p:cNvPr id="7" name="Immagine 17">
              <a:extLst>
                <a:ext uri="{FF2B5EF4-FFF2-40B4-BE49-F238E27FC236}">
                  <a16:creationId xmlns:a16="http://schemas.microsoft.com/office/drawing/2014/main" id="{9350E72D-10BF-4976-A9AF-261D78FEAF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8241" y="2714521"/>
              <a:ext cx="3579238" cy="867450"/>
            </a:xfrm>
            <a:prstGeom prst="rect">
              <a:avLst/>
            </a:prstGeom>
          </p:spPr>
        </p:pic>
        <p:grpSp>
          <p:nvGrpSpPr>
            <p:cNvPr id="8" name="Gruppo 40">
              <a:extLst>
                <a:ext uri="{FF2B5EF4-FFF2-40B4-BE49-F238E27FC236}">
                  <a16:creationId xmlns:a16="http://schemas.microsoft.com/office/drawing/2014/main" id="{BC3F2578-55A7-4506-B728-3073E9946462}"/>
                </a:ext>
              </a:extLst>
            </p:cNvPr>
            <p:cNvGrpSpPr/>
            <p:nvPr userDrawn="1"/>
          </p:nvGrpSpPr>
          <p:grpSpPr>
            <a:xfrm>
              <a:off x="-8470" y="-12291"/>
              <a:ext cx="12200472" cy="6895547"/>
              <a:chOff x="-8470" y="-12291"/>
              <a:chExt cx="12200472" cy="6895547"/>
            </a:xfrm>
          </p:grpSpPr>
          <p:sp>
            <p:nvSpPr>
              <p:cNvPr id="9" name="Triangolo isoscele 37">
                <a:extLst>
                  <a:ext uri="{FF2B5EF4-FFF2-40B4-BE49-F238E27FC236}">
                    <a16:creationId xmlns:a16="http://schemas.microsoft.com/office/drawing/2014/main" id="{E9129138-BBAE-4DEE-897B-B36E270F347B}"/>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36">
                <a:extLst>
                  <a:ext uri="{FF2B5EF4-FFF2-40B4-BE49-F238E27FC236}">
                    <a16:creationId xmlns:a16="http://schemas.microsoft.com/office/drawing/2014/main" id="{F4F6DF67-A0DF-4E6E-A3A1-EC0CAC55CDF8}"/>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1" name="Triangolo isoscele 35">
                <a:extLst>
                  <a:ext uri="{FF2B5EF4-FFF2-40B4-BE49-F238E27FC236}">
                    <a16:creationId xmlns:a16="http://schemas.microsoft.com/office/drawing/2014/main" id="{E113677F-B141-4EFD-B6C4-E12493318752}"/>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2" name="Triangolo isoscele 27">
                <a:extLst>
                  <a:ext uri="{FF2B5EF4-FFF2-40B4-BE49-F238E27FC236}">
                    <a16:creationId xmlns:a16="http://schemas.microsoft.com/office/drawing/2014/main" id="{F2ECDFB0-73E0-4A3A-9886-0CC6D05B5DCE}"/>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3" name="Triangolo isoscele 30">
                <a:extLst>
                  <a:ext uri="{FF2B5EF4-FFF2-40B4-BE49-F238E27FC236}">
                    <a16:creationId xmlns:a16="http://schemas.microsoft.com/office/drawing/2014/main" id="{3E5ADACB-5CAF-48CF-9B42-6B76333A40B7}"/>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31">
                <a:extLst>
                  <a:ext uri="{FF2B5EF4-FFF2-40B4-BE49-F238E27FC236}">
                    <a16:creationId xmlns:a16="http://schemas.microsoft.com/office/drawing/2014/main" id="{CD666228-0434-4699-B962-D2AB64CDAD8E}"/>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5" name="Triangolo isoscele 25">
                <a:extLst>
                  <a:ext uri="{FF2B5EF4-FFF2-40B4-BE49-F238E27FC236}">
                    <a16:creationId xmlns:a16="http://schemas.microsoft.com/office/drawing/2014/main" id="{8C8EC955-DB7E-4C9B-BFBD-E6A14F4BC38D}"/>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6" name="Triangolo isoscele 28">
                <a:extLst>
                  <a:ext uri="{FF2B5EF4-FFF2-40B4-BE49-F238E27FC236}">
                    <a16:creationId xmlns:a16="http://schemas.microsoft.com/office/drawing/2014/main" id="{56CC4258-CC1B-4001-926B-7CA28926ECE5}"/>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sp>
        <p:nvSpPr>
          <p:cNvPr id="17" name="CasellaDiTesto 42">
            <a:extLst>
              <a:ext uri="{FF2B5EF4-FFF2-40B4-BE49-F238E27FC236}">
                <a16:creationId xmlns:a16="http://schemas.microsoft.com/office/drawing/2014/main" id="{104211FA-8E2E-4D7E-B0E5-59222C848BA5}"/>
              </a:ext>
            </a:extLst>
          </p:cNvPr>
          <p:cNvSpPr txBox="1"/>
          <p:nvPr/>
        </p:nvSpPr>
        <p:spPr>
          <a:xfrm>
            <a:off x="456175" y="3904818"/>
            <a:ext cx="5187447" cy="584775"/>
          </a:xfrm>
          <a:prstGeom prst="rect">
            <a:avLst/>
          </a:prstGeom>
          <a:noFill/>
          <a:ln>
            <a:noFill/>
          </a:ln>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rgbClr val="7F97AA"/>
                </a:solidFill>
                <a:effectLst/>
                <a:uLnTx/>
                <a:uFillTx/>
              </a:rPr>
              <a:t>The 40th Annual Conference of the European Association for Computer Graphics, May 6-10, Genova, Italy</a:t>
            </a:r>
          </a:p>
        </p:txBody>
      </p:sp>
    </p:spTree>
    <p:extLst>
      <p:ext uri="{BB962C8B-B14F-4D97-AF65-F5344CB8AC3E}">
        <p14:creationId xmlns:p14="http://schemas.microsoft.com/office/powerpoint/2010/main" val="116934976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60377" y="22814"/>
            <a:ext cx="11287124" cy="834437"/>
          </a:xfrm>
          <a:prstGeom prst="rect">
            <a:avLst/>
          </a:prstGeom>
        </p:spPr>
      </p:pic>
      <p:sp>
        <p:nvSpPr>
          <p:cNvPr id="8" name="Title 1"/>
          <p:cNvSpPr>
            <a:spLocks noGrp="1"/>
          </p:cNvSpPr>
          <p:nvPr>
            <p:ph type="title"/>
          </p:nvPr>
        </p:nvSpPr>
        <p:spPr>
          <a:xfrm>
            <a:off x="521595" y="66677"/>
            <a:ext cx="11117511" cy="749801"/>
          </a:xfrm>
          <a:prstGeom prst="rect">
            <a:avLst/>
          </a:prstGeom>
          <a:solidFill>
            <a:srgbClr val="185C72">
              <a:alpha val="60000"/>
            </a:srgbClr>
          </a:solidFill>
          <a:ln>
            <a:noFill/>
          </a:ln>
        </p:spPr>
        <p:txBody>
          <a:bodyPr anchor="ctr"/>
          <a:lstStyle>
            <a:lvl1pPr>
              <a:defRPr lang="de-CH" sz="3200" dirty="0">
                <a:solidFill>
                  <a:schemeClr val="bg1"/>
                </a:solidFill>
              </a:defRPr>
            </a:lvl1pPr>
          </a:lstStyle>
          <a:p>
            <a:pPr lvl="0" algn="ctr"/>
            <a:r>
              <a:rPr lang="en-US" dirty="0"/>
              <a:t>Click to edit Master title style</a:t>
            </a:r>
            <a:endParaRPr lang="de-CH" dirty="0"/>
          </a:p>
        </p:txBody>
      </p:sp>
      <p:sp>
        <p:nvSpPr>
          <p:cNvPr id="9" name="Content Placeholder 2"/>
          <p:cNvSpPr>
            <a:spLocks noGrp="1"/>
          </p:cNvSpPr>
          <p:nvPr>
            <p:ph idx="1"/>
          </p:nvPr>
        </p:nvSpPr>
        <p:spPr>
          <a:xfrm>
            <a:off x="357187" y="1023520"/>
            <a:ext cx="11542713" cy="4719554"/>
          </a:xfrm>
          <a:prstGeom prst="rect">
            <a:avLst/>
          </a:prstGeom>
        </p:spPr>
        <p:txBody>
          <a:bodyPr/>
          <a:lstStyle>
            <a:lvl1pPr>
              <a:defRPr>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a:defRPr>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a:defRPr>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CH" dirty="0"/>
          </a:p>
        </p:txBody>
      </p:sp>
      <p:sp>
        <p:nvSpPr>
          <p:cNvPr id="10" name="Footer Placeholder 4"/>
          <p:cNvSpPr>
            <a:spLocks noGrp="1"/>
          </p:cNvSpPr>
          <p:nvPr>
            <p:ph type="ftr" sz="quarter" idx="11"/>
          </p:nvPr>
        </p:nvSpPr>
        <p:spPr>
          <a:xfrm>
            <a:off x="4267200" y="6086475"/>
            <a:ext cx="6950243" cy="685800"/>
          </a:xfrm>
          <a:prstGeom prst="rect">
            <a:avLst/>
          </a:prstGeom>
        </p:spPr>
        <p:txBody>
          <a:bodyPr anchor="ctr"/>
          <a:lstStyle>
            <a:lvl1pPr>
              <a:defRPr sz="1400">
                <a:solidFill>
                  <a:srgbClr val="185C72"/>
                </a:solidFill>
                <a:latin typeface="Verdana" panose="020B0604030504040204" pitchFamily="34" charset="0"/>
                <a:ea typeface="Verdana" panose="020B0604030504040204" pitchFamily="34" charset="0"/>
                <a:cs typeface="Verdana" panose="020B0604030504040204" pitchFamily="34" charset="0"/>
              </a:defRPr>
            </a:lvl1pPr>
          </a:lstStyle>
          <a:p>
            <a:endParaRPr lang="de-CH" dirty="0"/>
          </a:p>
        </p:txBody>
      </p:sp>
      <p:sp>
        <p:nvSpPr>
          <p:cNvPr id="11" name="Slide Number Placeholder 5"/>
          <p:cNvSpPr>
            <a:spLocks noGrp="1"/>
          </p:cNvSpPr>
          <p:nvPr>
            <p:ph type="sldNum" sz="quarter" idx="12"/>
          </p:nvPr>
        </p:nvSpPr>
        <p:spPr>
          <a:xfrm>
            <a:off x="11217443" y="6086475"/>
            <a:ext cx="689811" cy="685800"/>
          </a:xfrm>
          <a:prstGeom prst="rect">
            <a:avLst/>
          </a:prstGeom>
        </p:spPr>
        <p:txBody>
          <a:bodyPr anchor="ctr"/>
          <a:lstStyle>
            <a:lvl1pPr algn="r">
              <a:defRPr sz="1400">
                <a:solidFill>
                  <a:srgbClr val="185C72"/>
                </a:solidFill>
                <a:latin typeface="Verdana" panose="020B0604030504040204" pitchFamily="34" charset="0"/>
                <a:ea typeface="Verdana" panose="020B0604030504040204" pitchFamily="34" charset="0"/>
                <a:cs typeface="Verdana" panose="020B0604030504040204" pitchFamily="34" charset="0"/>
              </a:defRPr>
            </a:lvl1pPr>
          </a:lstStyle>
          <a:p>
            <a:fld id="{3B5F642D-6A31-4596-8C22-CC368C1BDF36}" type="slidenum">
              <a:rPr lang="de-CH" smtClean="0"/>
              <a:pPr/>
              <a:t>‹#›</a:t>
            </a:fld>
            <a:endParaRPr lang="de-CH" dirty="0"/>
          </a:p>
        </p:txBody>
      </p:sp>
    </p:spTree>
    <p:extLst>
      <p:ext uri="{BB962C8B-B14F-4D97-AF65-F5344CB8AC3E}">
        <p14:creationId xmlns:p14="http://schemas.microsoft.com/office/powerpoint/2010/main" val="1926769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C7B09B-E667-408A-B79A-4EDF623208E1}"/>
              </a:ext>
            </a:extLst>
          </p:cNvPr>
          <p:cNvSpPr>
            <a:spLocks noGrp="1"/>
          </p:cNvSpPr>
          <p:nvPr>
            <p:ph type="dt" sz="half" idx="10"/>
          </p:nvPr>
        </p:nvSpPr>
        <p:spPr/>
        <p:txBody>
          <a:bodyPr/>
          <a:lstStyle/>
          <a:p>
            <a:fld id="{36DDAA02-AF7A-4792-80FA-21064B3C5350}" type="datetime1">
              <a:rPr lang="en-GB" smtClean="0"/>
              <a:t>08/05/2019</a:t>
            </a:fld>
            <a:endParaRPr lang="en-GB"/>
          </a:p>
        </p:txBody>
      </p:sp>
      <p:sp>
        <p:nvSpPr>
          <p:cNvPr id="3" name="Footer Placeholder 2">
            <a:extLst>
              <a:ext uri="{FF2B5EF4-FFF2-40B4-BE49-F238E27FC236}">
                <a16:creationId xmlns:a16="http://schemas.microsoft.com/office/drawing/2014/main" id="{4C2314CD-7DB1-4098-A836-EF5AEE4E3D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8EDF30-1646-4E61-97EC-498DF3DE2DF7}"/>
              </a:ext>
            </a:extLst>
          </p:cNvPr>
          <p:cNvSpPr>
            <a:spLocks noGrp="1"/>
          </p:cNvSpPr>
          <p:nvPr>
            <p:ph type="sldNum" sz="quarter" idx="12"/>
          </p:nvPr>
        </p:nvSpPr>
        <p:spPr/>
        <p:txBody>
          <a:bodyPr/>
          <a:lstStyle/>
          <a:p>
            <a:fld id="{FD392A1A-B5AB-4E5C-8413-2A0AEA0B90E8}" type="slidenum">
              <a:rPr lang="en-GB" smtClean="0"/>
              <a:t>‹#›</a:t>
            </a:fld>
            <a:endParaRPr lang="en-GB"/>
          </a:p>
        </p:txBody>
      </p:sp>
    </p:spTree>
    <p:extLst>
      <p:ext uri="{BB962C8B-B14F-4D97-AF65-F5344CB8AC3E}">
        <p14:creationId xmlns:p14="http://schemas.microsoft.com/office/powerpoint/2010/main" val="213960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asic Layout">
    <p:bg>
      <p:bgPr>
        <a:solidFill>
          <a:schemeClr val="bg2"/>
        </a:solidFill>
        <a:effectLst/>
      </p:bgPr>
    </p:bg>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defRPr>
                <a:solidFill>
                  <a:srgbClr val="000000"/>
                </a:solidFill>
              </a:defRPr>
            </a:lvl1pPr>
          </a:lstStyle>
          <a:p>
            <a:endParaRPr lang="en-US" altLang="fi-FI" dirty="0"/>
          </a:p>
        </p:txBody>
      </p:sp>
      <p:sp>
        <p:nvSpPr>
          <p:cNvPr id="12" name="Footer Placeholder 11"/>
          <p:cNvSpPr>
            <a:spLocks noGrp="1"/>
          </p:cNvSpPr>
          <p:nvPr>
            <p:ph type="ftr" sz="quarter" idx="11"/>
          </p:nvPr>
        </p:nvSpPr>
        <p:spPr/>
        <p:txBody>
          <a:bodyPr/>
          <a:lstStyle>
            <a:lvl1pPr>
              <a:defRPr>
                <a:solidFill>
                  <a:srgbClr val="000000"/>
                </a:solidFill>
              </a:defRPr>
            </a:lvl1pPr>
          </a:lstStyle>
          <a:p>
            <a:pPr>
              <a:defRPr/>
            </a:pPr>
            <a:endParaRPr lang="en-US" dirty="0"/>
          </a:p>
        </p:txBody>
      </p:sp>
      <p:sp>
        <p:nvSpPr>
          <p:cNvPr id="13" name="Slide Number Placeholder 12"/>
          <p:cNvSpPr>
            <a:spLocks noGrp="1"/>
          </p:cNvSpPr>
          <p:nvPr>
            <p:ph type="sldNum" sz="quarter" idx="12"/>
          </p:nvPr>
        </p:nvSpPr>
        <p:spPr/>
        <p:txBody>
          <a:bodyPr/>
          <a:lstStyle>
            <a:lvl1pPr>
              <a:defRPr>
                <a:solidFill>
                  <a:srgbClr val="FF0000"/>
                </a:solidFill>
              </a:defRPr>
            </a:lvl1pPr>
          </a:lstStyle>
          <a:p>
            <a:fld id="{1BF733FE-B12D-4178-8228-3BEB23DC5626}" type="slidenum">
              <a:rPr lang="en-US" altLang="fi-FI" smtClean="0"/>
              <a:pPr/>
              <a:t>‹#›</a:t>
            </a:fld>
            <a:endParaRPr lang="en-US" altLang="fi-FI" dirty="0"/>
          </a:p>
        </p:txBody>
      </p:sp>
      <p:sp>
        <p:nvSpPr>
          <p:cNvPr id="15" name="Content Placeholder 2"/>
          <p:cNvSpPr>
            <a:spLocks noGrp="1"/>
          </p:cNvSpPr>
          <p:nvPr>
            <p:ph idx="13"/>
          </p:nvPr>
        </p:nvSpPr>
        <p:spPr>
          <a:xfrm>
            <a:off x="0" y="1600201"/>
            <a:ext cx="10972800" cy="4525433"/>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6"/>
          <p:cNvSpPr>
            <a:spLocks noGrp="1"/>
          </p:cNvSpPr>
          <p:nvPr>
            <p:ph type="title"/>
          </p:nvPr>
        </p:nvSpPr>
        <p:spPr>
          <a:xfrm>
            <a:off x="0" y="1"/>
            <a:ext cx="12192000" cy="1206500"/>
          </a:xfrm>
          <a:noFill/>
          <a:ln>
            <a:noFill/>
          </a:ln>
          <a:extLst/>
        </p:spPr>
        <p:txBody>
          <a:bodyPr vert="horz" wrap="square" lIns="91440" tIns="45720" rIns="91440" bIns="45720" numCol="1" anchor="ctr" anchorCtr="0" compatLnSpc="1">
            <a:prstTxWarp prst="textNoShape">
              <a:avLst/>
            </a:prstTxWarp>
          </a:bodyPr>
          <a:lstStyle>
            <a:lvl1pPr algn="l">
              <a:defRPr lang="fi-FI" dirty="0">
                <a:solidFill>
                  <a:srgbClr val="000000"/>
                </a:solidFill>
              </a:defRPr>
            </a:lvl1pPr>
          </a:lstStyle>
          <a:p>
            <a:pPr lvl="0" algn="l"/>
            <a:r>
              <a:rPr lang="en-US" dirty="0"/>
              <a:t>Click to edit Master title style</a:t>
            </a:r>
            <a:endParaRPr lang="fi-FI" dirty="0"/>
          </a:p>
        </p:txBody>
      </p:sp>
    </p:spTree>
    <p:extLst>
      <p:ext uri="{BB962C8B-B14F-4D97-AF65-F5344CB8AC3E}">
        <p14:creationId xmlns:p14="http://schemas.microsoft.com/office/powerpoint/2010/main" val="61790597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esult Image Pair">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0" y="0"/>
            <a:ext cx="6096000" cy="6858000"/>
          </a:xfrm>
        </p:spPr>
        <p:txBody>
          <a:bodyPr rtlCol="0">
            <a:normAutofit/>
          </a:bodyPr>
          <a:lstStyle>
            <a:lvl1pPr marL="0" indent="0">
              <a:buNone/>
              <a:defRPr sz="4267">
                <a:solidFill>
                  <a:srgbClr val="000000"/>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dirty="0"/>
              <a:t>Click icon to add picture</a:t>
            </a:r>
          </a:p>
        </p:txBody>
      </p:sp>
      <p:sp>
        <p:nvSpPr>
          <p:cNvPr id="3" name="Date Placeholder 3"/>
          <p:cNvSpPr>
            <a:spLocks noGrp="1"/>
          </p:cNvSpPr>
          <p:nvPr>
            <p:ph type="dt" sz="half" idx="10"/>
          </p:nvPr>
        </p:nvSpPr>
        <p:spPr/>
        <p:txBody>
          <a:bodyPr/>
          <a:lstStyle>
            <a:lvl1pPr>
              <a:defRPr/>
            </a:lvl1pPr>
          </a:lstStyle>
          <a:p>
            <a:endParaRPr lang="en-US" altLang="fi-FI"/>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B0B407E7-3A6C-44B6-ADAB-31AD73D40FA0}" type="slidenum">
              <a:rPr lang="en-US" altLang="fi-FI"/>
              <a:pPr/>
              <a:t>‹#›</a:t>
            </a:fld>
            <a:endParaRPr lang="en-US" altLang="fi-FI"/>
          </a:p>
        </p:txBody>
      </p:sp>
      <p:sp>
        <p:nvSpPr>
          <p:cNvPr id="9" name="Text Placeholder 8"/>
          <p:cNvSpPr>
            <a:spLocks noGrp="1"/>
          </p:cNvSpPr>
          <p:nvPr>
            <p:ph type="body" sz="quarter" idx="14" hasCustomPrompt="1"/>
          </p:nvPr>
        </p:nvSpPr>
        <p:spPr>
          <a:xfrm>
            <a:off x="0" y="6069295"/>
            <a:ext cx="6096000" cy="788707"/>
          </a:xfrm>
          <a:noFill/>
        </p:spPr>
        <p:txBody>
          <a:bodyPr/>
          <a:lstStyle>
            <a:lvl1pPr marL="0" indent="0">
              <a:buNone/>
              <a:defRPr lang="en-US" sz="4267" b="1" kern="1200" baseline="0" dirty="0" smtClean="0">
                <a:ln>
                  <a:noFill/>
                </a:ln>
                <a:solidFill>
                  <a:srgbClr val="000000"/>
                </a:solidFill>
                <a:effectLst>
                  <a:outerShdw blurRad="50800" dist="38100" dir="2700000" algn="tl" rotWithShape="0">
                    <a:prstClr val="black">
                      <a:alpha val="40000"/>
                    </a:prstClr>
                  </a:outerShdw>
                </a:effectLst>
                <a:latin typeface="+mj-lt"/>
                <a:ea typeface="ＭＳ Ｐゴシック" pitchFamily="-108" charset="-128"/>
                <a:cs typeface="ＭＳ Ｐゴシック" pitchFamily="-108" charset="-128"/>
              </a:defRPr>
            </a:lvl1pPr>
          </a:lstStyle>
          <a:p>
            <a:pPr lvl="0"/>
            <a:r>
              <a:rPr lang="en-US" dirty="0"/>
              <a:t>Click to edit Master  text styles</a:t>
            </a:r>
          </a:p>
        </p:txBody>
      </p:sp>
      <p:sp>
        <p:nvSpPr>
          <p:cNvPr id="7" name="Picture Placeholder 2"/>
          <p:cNvSpPr>
            <a:spLocks noGrp="1"/>
          </p:cNvSpPr>
          <p:nvPr>
            <p:ph type="pic" idx="15"/>
          </p:nvPr>
        </p:nvSpPr>
        <p:spPr>
          <a:xfrm>
            <a:off x="6096000" y="0"/>
            <a:ext cx="6096000" cy="6858000"/>
          </a:xfrm>
        </p:spPr>
        <p:txBody>
          <a:bodyPr rtlCol="0">
            <a:normAutofit/>
          </a:bodyPr>
          <a:lstStyle>
            <a:lvl1pPr marL="0" indent="0">
              <a:buNone/>
              <a:defRPr sz="4267">
                <a:solidFill>
                  <a:srgbClr val="000000"/>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dirty="0"/>
              <a:t>Click icon to add picture</a:t>
            </a:r>
          </a:p>
        </p:txBody>
      </p:sp>
      <p:sp>
        <p:nvSpPr>
          <p:cNvPr id="8" name="Text Placeholder 8"/>
          <p:cNvSpPr>
            <a:spLocks noGrp="1"/>
          </p:cNvSpPr>
          <p:nvPr>
            <p:ph type="body" sz="quarter" idx="16"/>
          </p:nvPr>
        </p:nvSpPr>
        <p:spPr>
          <a:xfrm>
            <a:off x="6096001" y="6069296"/>
            <a:ext cx="6096000" cy="788705"/>
          </a:xfrm>
          <a:noFill/>
        </p:spPr>
        <p:txBody>
          <a:bodyPr/>
          <a:lstStyle>
            <a:lvl1pPr marL="0" indent="0" algn="r">
              <a:buNone/>
              <a:defRPr lang="en-US" sz="4267" b="1" kern="1200" baseline="0" dirty="0" smtClean="0">
                <a:ln>
                  <a:noFill/>
                </a:ln>
                <a:solidFill>
                  <a:srgbClr val="000000"/>
                </a:solidFill>
                <a:effectLst>
                  <a:outerShdw blurRad="50800" dist="38100" dir="2700000" algn="tl" rotWithShape="0">
                    <a:prstClr val="black">
                      <a:alpha val="40000"/>
                    </a:prstClr>
                  </a:outerShdw>
                </a:effectLst>
                <a:latin typeface="+mj-lt"/>
                <a:ea typeface="ＭＳ Ｐゴシック" pitchFamily="-108" charset="-128"/>
                <a:cs typeface="ＭＳ Ｐゴシック" pitchFamily="-108" charset="-128"/>
              </a:defRPr>
            </a:lvl1pPr>
          </a:lstStyle>
          <a:p>
            <a:pPr lvl="0"/>
            <a:r>
              <a:rPr lang="en-US" dirty="0"/>
              <a:t>Click to edit Master text styles</a:t>
            </a:r>
          </a:p>
        </p:txBody>
      </p:sp>
      <p:cxnSp>
        <p:nvCxnSpPr>
          <p:cNvPr id="10" name="Straight Connector 9"/>
          <p:cNvCxnSpPr/>
          <p:nvPr userDrawn="1"/>
        </p:nvCxnSpPr>
        <p:spPr>
          <a:xfrm>
            <a:off x="6096001" y="0"/>
            <a:ext cx="1" cy="685800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02354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F6EE36E-696E-4116-BBD3-92045C5D70C3}" type="datetime1">
              <a:rPr lang="en-GB" smtClean="0"/>
              <a:t>08/05/2019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392A1A-B5AB-4E5C-8413-2A0AEA0B90E8}" type="slidenum">
              <a:rPr lang="en-GB" smtClean="0"/>
              <a:t>‹#›</a:t>
            </a:fld>
            <a:endParaRPr lang="en-GB"/>
          </a:p>
        </p:txBody>
      </p:sp>
    </p:spTree>
    <p:extLst>
      <p:ext uri="{BB962C8B-B14F-4D97-AF65-F5344CB8AC3E}">
        <p14:creationId xmlns:p14="http://schemas.microsoft.com/office/powerpoint/2010/main" val="40244873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69" r:id="rId6"/>
    <p:sldLayoutId id="2147483678" r:id="rId7"/>
    <p:sldLayoutId id="2147483679" r:id="rId8"/>
    <p:sldLayoutId id="2147483680" r:id="rId9"/>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10.png"/><Relationship Id="rId4" Type="http://schemas.openxmlformats.org/officeDocument/2006/relationships/image" Target="../media/image30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9.sv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9.sv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011.png"/><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111.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1011.png"/><Relationship Id="rId5" Type="http://schemas.openxmlformats.org/officeDocument/2006/relationships/image" Target="../media/image7.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1.sv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20.png"/><Relationship Id="rId5" Type="http://schemas.openxmlformats.org/officeDocument/2006/relationships/image" Target="../media/image18.sv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1.sv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1.sv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1.sv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customXml" Target="../ink/ink2.xml"/><Relationship Id="rId3" Type="http://schemas.openxmlformats.org/officeDocument/2006/relationships/notesSlide" Target="../notesSlides/notesSlide22.xml"/><Relationship Id="rId7" Type="http://schemas.openxmlformats.org/officeDocument/2006/relationships/image" Target="../media/image36.png"/><Relationship Id="rId12" Type="http://schemas.openxmlformats.org/officeDocument/2006/relationships/image" Target="NUL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35.png"/><Relationship Id="rId11" Type="http://schemas.openxmlformats.org/officeDocument/2006/relationships/customXml" Target="../ink/ink1.xml"/><Relationship Id="rId5" Type="http://schemas.openxmlformats.org/officeDocument/2006/relationships/image" Target="../media/image25.svg"/><Relationship Id="rId10" Type="http://schemas.openxmlformats.org/officeDocument/2006/relationships/image" Target="../media/image68.png"/><Relationship Id="rId4" Type="http://schemas.openxmlformats.org/officeDocument/2006/relationships/image" Target="../media/image24.png"/><Relationship Id="rId9" Type="http://schemas.openxmlformats.org/officeDocument/2006/relationships/image" Target="../media/image38.png"/><Relationship Id="rId14"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510.png"/><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7.svg"/><Relationship Id="rId10" Type="http://schemas.openxmlformats.org/officeDocument/2006/relationships/image" Target="../media/image54.png"/><Relationship Id="rId4" Type="http://schemas.openxmlformats.org/officeDocument/2006/relationships/image" Target="../media/image26.png"/><Relationship Id="rId9"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24.xml"/><Relationship Id="rId7" Type="http://schemas.openxmlformats.org/officeDocument/2006/relationships/image" Target="../media/image390.png"/><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380.png"/><Relationship Id="rId5" Type="http://schemas.openxmlformats.org/officeDocument/2006/relationships/image" Target="../media/image27.sv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16.xml"/><Relationship Id="rId7"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31.png"/><Relationship Id="rId5" Type="http://schemas.openxmlformats.org/officeDocument/2006/relationships/tags" Target="../tags/tag18.xml"/><Relationship Id="rId10" Type="http://schemas.openxmlformats.org/officeDocument/2006/relationships/image" Target="../media/image30.png"/><Relationship Id="rId4" Type="http://schemas.openxmlformats.org/officeDocument/2006/relationships/tags" Target="../tags/tag17.xml"/><Relationship Id="rId9"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22.xml"/><Relationship Id="rId7" Type="http://schemas.openxmlformats.org/officeDocument/2006/relationships/image" Target="../media/image28.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5.xml"/><Relationship Id="rId5" Type="http://schemas.openxmlformats.org/officeDocument/2006/relationships/slideLayout" Target="../slideLayouts/slideLayout2.xml"/><Relationship Id="rId10" Type="http://schemas.openxmlformats.org/officeDocument/2006/relationships/image" Target="../media/image32.png"/><Relationship Id="rId4" Type="http://schemas.openxmlformats.org/officeDocument/2006/relationships/tags" Target="../tags/tag23.xml"/><Relationship Id="rId9" Type="http://schemas.openxmlformats.org/officeDocument/2006/relationships/image" Target="../media/image30.png"/></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26.xml"/><Relationship Id="rId7" Type="http://schemas.openxmlformats.org/officeDocument/2006/relationships/image" Target="../media/image29.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8.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29.xml"/><Relationship Id="rId7" Type="http://schemas.openxmlformats.org/officeDocument/2006/relationships/image" Target="../media/image29.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8.png"/><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32.xml"/><Relationship Id="rId7" Type="http://schemas.openxmlformats.org/officeDocument/2006/relationships/image" Target="../media/image29.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8.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35.xml"/><Relationship Id="rId7" Type="http://schemas.openxmlformats.org/officeDocument/2006/relationships/image" Target="../media/image29.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8.png"/><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30.xml"/><Relationship Id="rId7" Type="http://schemas.openxmlformats.org/officeDocument/2006/relationships/image" Target="../media/image390.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80.png"/><Relationship Id="rId5" Type="http://schemas.openxmlformats.org/officeDocument/2006/relationships/image" Target="../media/image27.sv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39.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3.png"/><Relationship Id="rId7"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45.png"/></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3.png"/><Relationship Id="rId7" Type="http://schemas.openxmlformats.org/officeDocument/2006/relationships/image" Target="../media/image43.png"/><Relationship Id="rId12"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8.png"/><Relationship Id="rId5" Type="http://schemas.openxmlformats.org/officeDocument/2006/relationships/image" Target="../media/image39.png"/><Relationship Id="rId10" Type="http://schemas.openxmlformats.org/officeDocument/2006/relationships/image" Target="../media/image47.png"/><Relationship Id="rId4" Type="http://schemas.openxmlformats.org/officeDocument/2006/relationships/image" Target="../media/image34.png"/><Relationship Id="rId9"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notesSlide" Target="../notesSlides/notesSlide36.xml"/><Relationship Id="rId7" Type="http://schemas.openxmlformats.org/officeDocument/2006/relationships/image" Target="../media/image55.pn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8.png"/><Relationship Id="rId4" Type="http://schemas.openxmlformats.org/officeDocument/2006/relationships/image" Target="../media/image50.png"/><Relationship Id="rId9" Type="http://schemas.openxmlformats.org/officeDocument/2006/relationships/image" Target="../media/image5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7.jpe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notesSlide" Target="../notesSlides/notesSlide44.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7.jpeg"/><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7.jpeg"/><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7.jpeg"/><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7.jpe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7.jpeg"/><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A16E0-7A0C-41B3-B914-9C54528A22F3}"/>
              </a:ext>
            </a:extLst>
          </p:cNvPr>
          <p:cNvSpPr>
            <a:spLocks noGrp="1"/>
          </p:cNvSpPr>
          <p:nvPr>
            <p:ph sz="quarter" idx="13"/>
          </p:nvPr>
        </p:nvSpPr>
        <p:spPr/>
        <p:txBody>
          <a:bodyPr/>
          <a:lstStyle/>
          <a:p>
            <a:r>
              <a:rPr lang="en-GB" dirty="0"/>
              <a:t>Gradient-domain </a:t>
            </a:r>
            <a:br>
              <a:rPr lang="en-GB" dirty="0"/>
            </a:br>
            <a:r>
              <a:rPr lang="en-GB" dirty="0"/>
              <a:t>Light Transport Algorithms</a:t>
            </a:r>
          </a:p>
        </p:txBody>
      </p:sp>
      <p:sp>
        <p:nvSpPr>
          <p:cNvPr id="2" name="TextBox 1">
            <a:extLst>
              <a:ext uri="{FF2B5EF4-FFF2-40B4-BE49-F238E27FC236}">
                <a16:creationId xmlns:a16="http://schemas.microsoft.com/office/drawing/2014/main" id="{CC4F50A6-9617-4E70-A4BE-7F093FE0E941}"/>
              </a:ext>
            </a:extLst>
          </p:cNvPr>
          <p:cNvSpPr txBox="1"/>
          <p:nvPr/>
        </p:nvSpPr>
        <p:spPr>
          <a:xfrm>
            <a:off x="4064546" y="3975478"/>
            <a:ext cx="4062907" cy="1077218"/>
          </a:xfrm>
          <a:prstGeom prst="rect">
            <a:avLst/>
          </a:prstGeom>
          <a:noFill/>
        </p:spPr>
        <p:txBody>
          <a:bodyPr wrap="none" rtlCol="0">
            <a:spAutoFit/>
          </a:bodyPr>
          <a:lstStyle/>
          <a:p>
            <a:pPr algn="ctr"/>
            <a:r>
              <a:rPr lang="en-SG" sz="3200" dirty="0" err="1">
                <a:solidFill>
                  <a:schemeClr val="tx1">
                    <a:lumMod val="65000"/>
                    <a:lumOff val="35000"/>
                  </a:schemeClr>
                </a:solidFill>
              </a:rPr>
              <a:t>Binh</a:t>
            </a:r>
            <a:r>
              <a:rPr lang="en-SG" sz="3200" dirty="0">
                <a:solidFill>
                  <a:schemeClr val="tx1">
                    <a:lumMod val="65000"/>
                    <a:lumOff val="35000"/>
                  </a:schemeClr>
                </a:solidFill>
              </a:rPr>
              <a:t>-Son Hua</a:t>
            </a:r>
          </a:p>
          <a:p>
            <a:pPr algn="ctr"/>
            <a:r>
              <a:rPr lang="en-SG" sz="3200" dirty="0">
                <a:solidFill>
                  <a:schemeClr val="tx1">
                    <a:lumMod val="65000"/>
                    <a:lumOff val="35000"/>
                  </a:schemeClr>
                </a:solidFill>
              </a:rPr>
              <a:t>The University of Tokyo</a:t>
            </a:r>
            <a:endParaRPr lang="en-GB" sz="3200" dirty="0">
              <a:solidFill>
                <a:schemeClr val="tx1">
                  <a:lumMod val="65000"/>
                  <a:lumOff val="35000"/>
                </a:schemeClr>
              </a:solidFill>
            </a:endParaRPr>
          </a:p>
        </p:txBody>
      </p:sp>
    </p:spTree>
    <p:extLst>
      <p:ext uri="{BB962C8B-B14F-4D97-AF65-F5344CB8AC3E}">
        <p14:creationId xmlns:p14="http://schemas.microsoft.com/office/powerpoint/2010/main" val="352297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A36C12-493B-4E1E-8756-EA03E274ABD3}"/>
              </a:ext>
            </a:extLst>
          </p:cNvPr>
          <p:cNvSpPr>
            <a:spLocks noGrp="1"/>
          </p:cNvSpPr>
          <p:nvPr>
            <p:ph sz="quarter" idx="10"/>
          </p:nvPr>
        </p:nvSpPr>
        <p:spPr>
          <a:xfrm>
            <a:off x="794230" y="1483640"/>
            <a:ext cx="11208027" cy="1727533"/>
          </a:xfrm>
        </p:spPr>
        <p:txBody>
          <a:bodyPr>
            <a:normAutofit fontScale="70000" lnSpcReduction="20000"/>
          </a:bodyPr>
          <a:lstStyle/>
          <a:p>
            <a:r>
              <a:rPr lang="en-US" dirty="0"/>
              <a:t>Goal: to maximize sparsity, pair of paths needs to be as similar (</a:t>
            </a:r>
            <a:r>
              <a:rPr lang="en-US" b="1" dirty="0"/>
              <a:t>correlated</a:t>
            </a:r>
            <a:r>
              <a:rPr lang="en-US" dirty="0"/>
              <a:t>) as possible</a:t>
            </a:r>
          </a:p>
          <a:p>
            <a:r>
              <a:rPr lang="en-US" dirty="0"/>
              <a:t>Approach using </a:t>
            </a:r>
            <a:r>
              <a:rPr lang="en-US" b="1" dirty="0"/>
              <a:t>shift mapping</a:t>
            </a:r>
            <a:r>
              <a:rPr lang="en-US" dirty="0"/>
              <a:t>: first sample </a:t>
            </a:r>
            <a:r>
              <a:rPr lang="en-US" b="1" dirty="0"/>
              <a:t>base path </a:t>
            </a:r>
            <a:r>
              <a:rPr lang="en-US" dirty="0"/>
              <a:t>(</a:t>
            </a:r>
            <a:r>
              <a:rPr lang="en-US" b="1" dirty="0">
                <a:solidFill>
                  <a:srgbClr val="33A02C"/>
                </a:solidFill>
              </a:rPr>
              <a:t>-</a:t>
            </a:r>
            <a:r>
              <a:rPr lang="en-US" dirty="0"/>
              <a:t>), then construct </a:t>
            </a:r>
            <a:r>
              <a:rPr lang="en-US" b="1" dirty="0"/>
              <a:t>offset path</a:t>
            </a:r>
            <a:r>
              <a:rPr lang="en-US" dirty="0"/>
              <a:t> (</a:t>
            </a:r>
            <a:r>
              <a:rPr lang="en-US" b="1" dirty="0">
                <a:solidFill>
                  <a:srgbClr val="C00000"/>
                </a:solidFill>
              </a:rPr>
              <a:t>+</a:t>
            </a:r>
            <a:r>
              <a:rPr lang="en-US" dirty="0"/>
              <a:t>) that is as similar as possible</a:t>
            </a:r>
          </a:p>
        </p:txBody>
      </p:sp>
      <p:sp>
        <p:nvSpPr>
          <p:cNvPr id="3" name="Title 2">
            <a:extLst>
              <a:ext uri="{FF2B5EF4-FFF2-40B4-BE49-F238E27FC236}">
                <a16:creationId xmlns:a16="http://schemas.microsoft.com/office/drawing/2014/main" id="{127F08BC-5BB9-42E1-9282-DE0E4A242269}"/>
              </a:ext>
            </a:extLst>
          </p:cNvPr>
          <p:cNvSpPr>
            <a:spLocks noGrp="1"/>
          </p:cNvSpPr>
          <p:nvPr>
            <p:ph type="title"/>
          </p:nvPr>
        </p:nvSpPr>
        <p:spPr/>
        <p:txBody>
          <a:bodyPr/>
          <a:lstStyle/>
          <a:p>
            <a:r>
              <a:rPr lang="en-US" dirty="0"/>
              <a:t>Sampling Gradients</a:t>
            </a:r>
          </a:p>
        </p:txBody>
      </p:sp>
      <p:sp>
        <p:nvSpPr>
          <p:cNvPr id="179" name="Slide Number Placeholder 178">
            <a:extLst>
              <a:ext uri="{FF2B5EF4-FFF2-40B4-BE49-F238E27FC236}">
                <a16:creationId xmlns:a16="http://schemas.microsoft.com/office/drawing/2014/main" id="{B9F6223B-7FF5-4232-9814-E1DF9B0B6FFA}"/>
              </a:ext>
            </a:extLst>
          </p:cNvPr>
          <p:cNvSpPr>
            <a:spLocks noGrp="1"/>
          </p:cNvSpPr>
          <p:nvPr>
            <p:ph type="sldNum" sz="quarter" idx="4294967295"/>
          </p:nvPr>
        </p:nvSpPr>
        <p:spPr>
          <a:xfrm>
            <a:off x="9347200" y="6356350"/>
            <a:ext cx="2844800" cy="365125"/>
          </a:xfrm>
        </p:spPr>
        <p:txBody>
          <a:bodyPr/>
          <a:lstStyle/>
          <a:p>
            <a:fld id="{FD392A1A-B5AB-4E5C-8413-2A0AEA0B90E8}" type="slidenum">
              <a:rPr lang="en-GB" smtClean="0"/>
              <a:t>2</a:t>
            </a:fld>
            <a:endParaRPr lang="en-GB"/>
          </a:p>
        </p:txBody>
      </p:sp>
      <p:grpSp>
        <p:nvGrpSpPr>
          <p:cNvPr id="177" name="Group 176">
            <a:extLst>
              <a:ext uri="{FF2B5EF4-FFF2-40B4-BE49-F238E27FC236}">
                <a16:creationId xmlns:a16="http://schemas.microsoft.com/office/drawing/2014/main" id="{1EB7935B-ED3A-49D5-BAEA-1DDD321D05F6}"/>
              </a:ext>
            </a:extLst>
          </p:cNvPr>
          <p:cNvGrpSpPr/>
          <p:nvPr/>
        </p:nvGrpSpPr>
        <p:grpSpPr>
          <a:xfrm>
            <a:off x="2087597" y="3082320"/>
            <a:ext cx="5133321" cy="3386782"/>
            <a:chOff x="1837368" y="208010"/>
            <a:chExt cx="9214529" cy="6079418"/>
          </a:xfrm>
        </p:grpSpPr>
        <p:pic>
          <p:nvPicPr>
            <p:cNvPr id="5" name="Integrand MLT">
              <a:extLst>
                <a:ext uri="{FF2B5EF4-FFF2-40B4-BE49-F238E27FC236}">
                  <a16:creationId xmlns:a16="http://schemas.microsoft.com/office/drawing/2014/main" id="{690B733B-A61E-4871-A900-D714284D0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239" y="918989"/>
              <a:ext cx="8176768" cy="5304047"/>
            </a:xfrm>
            <a:prstGeom prst="rect">
              <a:avLst/>
            </a:prstGeom>
          </p:spPr>
        </p:pic>
        <p:grpSp>
          <p:nvGrpSpPr>
            <p:cNvPr id="7" name="G-PT Sample">
              <a:extLst>
                <a:ext uri="{FF2B5EF4-FFF2-40B4-BE49-F238E27FC236}">
                  <a16:creationId xmlns:a16="http://schemas.microsoft.com/office/drawing/2014/main" id="{2A7F1CE0-0257-4017-B6EB-4662B2DD6E8D}"/>
                </a:ext>
              </a:extLst>
            </p:cNvPr>
            <p:cNvGrpSpPr/>
            <p:nvPr/>
          </p:nvGrpSpPr>
          <p:grpSpPr>
            <a:xfrm>
              <a:off x="2884076" y="2175792"/>
              <a:ext cx="707868" cy="212167"/>
              <a:chOff x="2162397" y="4005736"/>
              <a:chExt cx="557923" cy="167146"/>
            </a:xfrm>
          </p:grpSpPr>
          <p:cxnSp>
            <p:nvCxnSpPr>
              <p:cNvPr id="8" name="G-MLT Diff Connector">
                <a:extLst>
                  <a:ext uri="{FF2B5EF4-FFF2-40B4-BE49-F238E27FC236}">
                    <a16:creationId xmlns:a16="http://schemas.microsoft.com/office/drawing/2014/main" id="{A14360C5-92C6-4201-AEC4-1805697D86DD}"/>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G-MLT Dot Red">
                <a:extLst>
                  <a:ext uri="{FF2B5EF4-FFF2-40B4-BE49-F238E27FC236}">
                    <a16:creationId xmlns:a16="http://schemas.microsoft.com/office/drawing/2014/main" id="{7C20A703-9825-4664-B02D-E0CFBEF8163F}"/>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0" name="G-MLT Dot Green">
                <a:extLst>
                  <a:ext uri="{FF2B5EF4-FFF2-40B4-BE49-F238E27FC236}">
                    <a16:creationId xmlns:a16="http://schemas.microsoft.com/office/drawing/2014/main" id="{86D76790-E4C7-4ACA-BFEC-CDD59DECE0C9}"/>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1" name="G-MLT Plus">
                <a:extLst>
                  <a:ext uri="{FF2B5EF4-FFF2-40B4-BE49-F238E27FC236}">
                    <a16:creationId xmlns:a16="http://schemas.microsoft.com/office/drawing/2014/main" id="{B9289578-E24B-484E-ADE7-FFCB36C5ECDD}"/>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2" name="G-MLT Minus">
                <a:extLst>
                  <a:ext uri="{FF2B5EF4-FFF2-40B4-BE49-F238E27FC236}">
                    <a16:creationId xmlns:a16="http://schemas.microsoft.com/office/drawing/2014/main" id="{27DBF8CB-9DF1-4CF7-B502-A372E8F5B1AB}"/>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3" name="G-PT Sample">
              <a:extLst>
                <a:ext uri="{FF2B5EF4-FFF2-40B4-BE49-F238E27FC236}">
                  <a16:creationId xmlns:a16="http://schemas.microsoft.com/office/drawing/2014/main" id="{396B8B67-DD09-4F86-887D-7EADB4E9A00E}"/>
                </a:ext>
              </a:extLst>
            </p:cNvPr>
            <p:cNvGrpSpPr/>
            <p:nvPr/>
          </p:nvGrpSpPr>
          <p:grpSpPr>
            <a:xfrm>
              <a:off x="2676583" y="5245761"/>
              <a:ext cx="707868" cy="212167"/>
              <a:chOff x="2162397" y="4005736"/>
              <a:chExt cx="557923" cy="167146"/>
            </a:xfrm>
          </p:grpSpPr>
          <p:cxnSp>
            <p:nvCxnSpPr>
              <p:cNvPr id="14" name="G-MLT Diff Connector">
                <a:extLst>
                  <a:ext uri="{FF2B5EF4-FFF2-40B4-BE49-F238E27FC236}">
                    <a16:creationId xmlns:a16="http://schemas.microsoft.com/office/drawing/2014/main" id="{4496519E-F291-4E2C-96FD-3C222B4F3B7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5" name="G-MLT Dot Red">
                <a:extLst>
                  <a:ext uri="{FF2B5EF4-FFF2-40B4-BE49-F238E27FC236}">
                    <a16:creationId xmlns:a16="http://schemas.microsoft.com/office/drawing/2014/main" id="{65DD17D2-80EB-4C10-BD70-619A4D5A506C}"/>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6" name="G-MLT Dot Green">
                <a:extLst>
                  <a:ext uri="{FF2B5EF4-FFF2-40B4-BE49-F238E27FC236}">
                    <a16:creationId xmlns:a16="http://schemas.microsoft.com/office/drawing/2014/main" id="{512D2DDD-70EE-4A40-9ED1-067B6B37F74E}"/>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7" name="G-MLT Plus">
                <a:extLst>
                  <a:ext uri="{FF2B5EF4-FFF2-40B4-BE49-F238E27FC236}">
                    <a16:creationId xmlns:a16="http://schemas.microsoft.com/office/drawing/2014/main" id="{AD2A43F2-20F9-46E5-9E1E-36D016285010}"/>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8" name="G-MLT Minus">
                <a:extLst>
                  <a:ext uri="{FF2B5EF4-FFF2-40B4-BE49-F238E27FC236}">
                    <a16:creationId xmlns:a16="http://schemas.microsoft.com/office/drawing/2014/main" id="{671AB4D6-A415-40F1-A3AB-303E79027E95}"/>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9" name="G-PT Sample">
              <a:extLst>
                <a:ext uri="{FF2B5EF4-FFF2-40B4-BE49-F238E27FC236}">
                  <a16:creationId xmlns:a16="http://schemas.microsoft.com/office/drawing/2014/main" id="{444778B8-3DE1-4F28-865B-974D8C40D76C}"/>
                </a:ext>
              </a:extLst>
            </p:cNvPr>
            <p:cNvGrpSpPr/>
            <p:nvPr/>
          </p:nvGrpSpPr>
          <p:grpSpPr>
            <a:xfrm flipH="1">
              <a:off x="2676583" y="3727308"/>
              <a:ext cx="707868" cy="212167"/>
              <a:chOff x="2162397" y="4005736"/>
              <a:chExt cx="557923" cy="167146"/>
            </a:xfrm>
          </p:grpSpPr>
          <p:cxnSp>
            <p:nvCxnSpPr>
              <p:cNvPr id="20" name="G-MLT Diff Connector">
                <a:extLst>
                  <a:ext uri="{FF2B5EF4-FFF2-40B4-BE49-F238E27FC236}">
                    <a16:creationId xmlns:a16="http://schemas.microsoft.com/office/drawing/2014/main" id="{2F81C484-B308-4AC8-8A98-7B7D43AB3DF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21" name="G-MLT Dot Red">
                <a:extLst>
                  <a:ext uri="{FF2B5EF4-FFF2-40B4-BE49-F238E27FC236}">
                    <a16:creationId xmlns:a16="http://schemas.microsoft.com/office/drawing/2014/main" id="{9A7C066E-CF4E-4380-B230-253D00FF5D41}"/>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22" name="G-MLT Dot Green">
                <a:extLst>
                  <a:ext uri="{FF2B5EF4-FFF2-40B4-BE49-F238E27FC236}">
                    <a16:creationId xmlns:a16="http://schemas.microsoft.com/office/drawing/2014/main" id="{A982A1C0-6549-481C-9CD2-D7C5D1DC8CBE}"/>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23" name="G-MLT Plus">
                <a:extLst>
                  <a:ext uri="{FF2B5EF4-FFF2-40B4-BE49-F238E27FC236}">
                    <a16:creationId xmlns:a16="http://schemas.microsoft.com/office/drawing/2014/main" id="{83FC4792-89EF-465C-A003-B72156A57D57}"/>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24" name="G-MLT Minus">
                <a:extLst>
                  <a:ext uri="{FF2B5EF4-FFF2-40B4-BE49-F238E27FC236}">
                    <a16:creationId xmlns:a16="http://schemas.microsoft.com/office/drawing/2014/main" id="{DE8EBF63-BFDF-476A-808F-F06CE4C98BF8}"/>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25" name="G-PT Sample">
              <a:extLst>
                <a:ext uri="{FF2B5EF4-FFF2-40B4-BE49-F238E27FC236}">
                  <a16:creationId xmlns:a16="http://schemas.microsoft.com/office/drawing/2014/main" id="{2D485D55-76E4-4342-AE98-9C2D3ED50139}"/>
                </a:ext>
              </a:extLst>
            </p:cNvPr>
            <p:cNvGrpSpPr/>
            <p:nvPr/>
          </p:nvGrpSpPr>
          <p:grpSpPr>
            <a:xfrm>
              <a:off x="3289338" y="2637628"/>
              <a:ext cx="707868" cy="212167"/>
              <a:chOff x="2162397" y="4005736"/>
              <a:chExt cx="557923" cy="167146"/>
            </a:xfrm>
          </p:grpSpPr>
          <p:cxnSp>
            <p:nvCxnSpPr>
              <p:cNvPr id="26" name="G-MLT Diff Connector">
                <a:extLst>
                  <a:ext uri="{FF2B5EF4-FFF2-40B4-BE49-F238E27FC236}">
                    <a16:creationId xmlns:a16="http://schemas.microsoft.com/office/drawing/2014/main" id="{476958F7-A66A-4FD5-A49D-69100C7D08F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27" name="G-MLT Dot Red">
                <a:extLst>
                  <a:ext uri="{FF2B5EF4-FFF2-40B4-BE49-F238E27FC236}">
                    <a16:creationId xmlns:a16="http://schemas.microsoft.com/office/drawing/2014/main" id="{93FF6D69-BEFF-41AA-9CF5-13E8BDD70970}"/>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28" name="G-MLT Dot Green">
                <a:extLst>
                  <a:ext uri="{FF2B5EF4-FFF2-40B4-BE49-F238E27FC236}">
                    <a16:creationId xmlns:a16="http://schemas.microsoft.com/office/drawing/2014/main" id="{C585E96A-7961-4BA1-AE7F-44F8175FB9D7}"/>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29" name="G-MLT Plus">
                <a:extLst>
                  <a:ext uri="{FF2B5EF4-FFF2-40B4-BE49-F238E27FC236}">
                    <a16:creationId xmlns:a16="http://schemas.microsoft.com/office/drawing/2014/main" id="{03428446-C967-4640-A1D7-93D37AD10269}"/>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30" name="G-MLT Minus">
                <a:extLst>
                  <a:ext uri="{FF2B5EF4-FFF2-40B4-BE49-F238E27FC236}">
                    <a16:creationId xmlns:a16="http://schemas.microsoft.com/office/drawing/2014/main" id="{5F75AC5C-A1F8-42EA-82E4-4C6C305525C5}"/>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31" name="G-PT Sample">
              <a:extLst>
                <a:ext uri="{FF2B5EF4-FFF2-40B4-BE49-F238E27FC236}">
                  <a16:creationId xmlns:a16="http://schemas.microsoft.com/office/drawing/2014/main" id="{D253AE9D-8593-4113-BD5B-AE8B2D07B70B}"/>
                </a:ext>
              </a:extLst>
            </p:cNvPr>
            <p:cNvGrpSpPr/>
            <p:nvPr/>
          </p:nvGrpSpPr>
          <p:grpSpPr>
            <a:xfrm flipH="1">
              <a:off x="3332805" y="5187732"/>
              <a:ext cx="707868" cy="212167"/>
              <a:chOff x="2162397" y="4005736"/>
              <a:chExt cx="557923" cy="167146"/>
            </a:xfrm>
          </p:grpSpPr>
          <p:cxnSp>
            <p:nvCxnSpPr>
              <p:cNvPr id="32" name="G-MLT Diff Connector">
                <a:extLst>
                  <a:ext uri="{FF2B5EF4-FFF2-40B4-BE49-F238E27FC236}">
                    <a16:creationId xmlns:a16="http://schemas.microsoft.com/office/drawing/2014/main" id="{1848EDF8-6FC4-430D-8426-2D5EBEA3CA7F}"/>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33" name="G-MLT Dot Red">
                <a:extLst>
                  <a:ext uri="{FF2B5EF4-FFF2-40B4-BE49-F238E27FC236}">
                    <a16:creationId xmlns:a16="http://schemas.microsoft.com/office/drawing/2014/main" id="{7F9A1407-3E62-429F-AF2A-DDE78B03D2F0}"/>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34" name="G-MLT Dot Green">
                <a:extLst>
                  <a:ext uri="{FF2B5EF4-FFF2-40B4-BE49-F238E27FC236}">
                    <a16:creationId xmlns:a16="http://schemas.microsoft.com/office/drawing/2014/main" id="{98D03450-9974-40C7-8453-E7337FE7A8F2}"/>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35" name="G-MLT Plus">
                <a:extLst>
                  <a:ext uri="{FF2B5EF4-FFF2-40B4-BE49-F238E27FC236}">
                    <a16:creationId xmlns:a16="http://schemas.microsoft.com/office/drawing/2014/main" id="{C735F6AC-AFEA-42C2-B667-286E7545BE2C}"/>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36" name="G-MLT Minus">
                <a:extLst>
                  <a:ext uri="{FF2B5EF4-FFF2-40B4-BE49-F238E27FC236}">
                    <a16:creationId xmlns:a16="http://schemas.microsoft.com/office/drawing/2014/main" id="{1D87A500-F6D1-4113-B626-E580567096B4}"/>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37" name="G-PT Sample">
              <a:extLst>
                <a:ext uri="{FF2B5EF4-FFF2-40B4-BE49-F238E27FC236}">
                  <a16:creationId xmlns:a16="http://schemas.microsoft.com/office/drawing/2014/main" id="{782F4A50-1281-4EE7-AA94-6AB4E0960F44}"/>
                </a:ext>
              </a:extLst>
            </p:cNvPr>
            <p:cNvGrpSpPr/>
            <p:nvPr/>
          </p:nvGrpSpPr>
          <p:grpSpPr>
            <a:xfrm>
              <a:off x="3904454" y="4451415"/>
              <a:ext cx="707868" cy="212167"/>
              <a:chOff x="2162397" y="4005736"/>
              <a:chExt cx="557923" cy="167146"/>
            </a:xfrm>
          </p:grpSpPr>
          <p:cxnSp>
            <p:nvCxnSpPr>
              <p:cNvPr id="38" name="G-MLT Diff Connector">
                <a:extLst>
                  <a:ext uri="{FF2B5EF4-FFF2-40B4-BE49-F238E27FC236}">
                    <a16:creationId xmlns:a16="http://schemas.microsoft.com/office/drawing/2014/main" id="{16F2437A-2328-4D6A-A73D-67EA1DD6F11C}"/>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39" name="G-MLT Dot Red">
                <a:extLst>
                  <a:ext uri="{FF2B5EF4-FFF2-40B4-BE49-F238E27FC236}">
                    <a16:creationId xmlns:a16="http://schemas.microsoft.com/office/drawing/2014/main" id="{0675FE84-5409-4619-B053-3FABDA3F90F5}"/>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40" name="G-MLT Dot Green">
                <a:extLst>
                  <a:ext uri="{FF2B5EF4-FFF2-40B4-BE49-F238E27FC236}">
                    <a16:creationId xmlns:a16="http://schemas.microsoft.com/office/drawing/2014/main" id="{CD6F04E9-DE3C-435A-8233-D809BD62F202}"/>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41" name="G-MLT Plus">
                <a:extLst>
                  <a:ext uri="{FF2B5EF4-FFF2-40B4-BE49-F238E27FC236}">
                    <a16:creationId xmlns:a16="http://schemas.microsoft.com/office/drawing/2014/main" id="{76CB5CDC-8D14-41D3-A350-313842934E05}"/>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42" name="G-MLT Minus">
                <a:extLst>
                  <a:ext uri="{FF2B5EF4-FFF2-40B4-BE49-F238E27FC236}">
                    <a16:creationId xmlns:a16="http://schemas.microsoft.com/office/drawing/2014/main" id="{D6506E91-CC9F-4BDE-A216-416CE17BDA3B}"/>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43" name="G-PT Sample">
              <a:extLst>
                <a:ext uri="{FF2B5EF4-FFF2-40B4-BE49-F238E27FC236}">
                  <a16:creationId xmlns:a16="http://schemas.microsoft.com/office/drawing/2014/main" id="{B23C0F20-508D-4899-A5E4-C4496BA72364}"/>
                </a:ext>
              </a:extLst>
            </p:cNvPr>
            <p:cNvGrpSpPr/>
            <p:nvPr/>
          </p:nvGrpSpPr>
          <p:grpSpPr>
            <a:xfrm flipH="1">
              <a:off x="3728238" y="2928674"/>
              <a:ext cx="707868" cy="212167"/>
              <a:chOff x="2162397" y="4005736"/>
              <a:chExt cx="557923" cy="167146"/>
            </a:xfrm>
          </p:grpSpPr>
          <p:cxnSp>
            <p:nvCxnSpPr>
              <p:cNvPr id="44" name="G-MLT Diff Connector">
                <a:extLst>
                  <a:ext uri="{FF2B5EF4-FFF2-40B4-BE49-F238E27FC236}">
                    <a16:creationId xmlns:a16="http://schemas.microsoft.com/office/drawing/2014/main" id="{DC9B220B-A8C9-4259-A517-2F084A7DDAAD}"/>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45" name="G-MLT Dot Red">
                <a:extLst>
                  <a:ext uri="{FF2B5EF4-FFF2-40B4-BE49-F238E27FC236}">
                    <a16:creationId xmlns:a16="http://schemas.microsoft.com/office/drawing/2014/main" id="{FD9B14B0-A54B-4A2B-BC8C-EB8F01079A50}"/>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46" name="G-MLT Dot Green">
                <a:extLst>
                  <a:ext uri="{FF2B5EF4-FFF2-40B4-BE49-F238E27FC236}">
                    <a16:creationId xmlns:a16="http://schemas.microsoft.com/office/drawing/2014/main" id="{7082B152-9AEC-4A4A-AFEA-57A5EAF8AC8D}"/>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47" name="G-MLT Plus">
                <a:extLst>
                  <a:ext uri="{FF2B5EF4-FFF2-40B4-BE49-F238E27FC236}">
                    <a16:creationId xmlns:a16="http://schemas.microsoft.com/office/drawing/2014/main" id="{C816284A-D577-4A1C-BEF1-6E9D10023667}"/>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48" name="G-MLT Minus">
                <a:extLst>
                  <a:ext uri="{FF2B5EF4-FFF2-40B4-BE49-F238E27FC236}">
                    <a16:creationId xmlns:a16="http://schemas.microsoft.com/office/drawing/2014/main" id="{42EE6479-6353-41C4-83C2-BAA64FB846E2}"/>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49" name="G-PT Sample">
              <a:extLst>
                <a:ext uri="{FF2B5EF4-FFF2-40B4-BE49-F238E27FC236}">
                  <a16:creationId xmlns:a16="http://schemas.microsoft.com/office/drawing/2014/main" id="{7CF43E15-886B-4757-B829-B79B0EBAEC93}"/>
                </a:ext>
              </a:extLst>
            </p:cNvPr>
            <p:cNvGrpSpPr/>
            <p:nvPr/>
          </p:nvGrpSpPr>
          <p:grpSpPr>
            <a:xfrm>
              <a:off x="4323256" y="5028848"/>
              <a:ext cx="707868" cy="212167"/>
              <a:chOff x="2162397" y="4005736"/>
              <a:chExt cx="557923" cy="167146"/>
            </a:xfrm>
          </p:grpSpPr>
          <p:cxnSp>
            <p:nvCxnSpPr>
              <p:cNvPr id="50" name="G-MLT Diff Connector">
                <a:extLst>
                  <a:ext uri="{FF2B5EF4-FFF2-40B4-BE49-F238E27FC236}">
                    <a16:creationId xmlns:a16="http://schemas.microsoft.com/office/drawing/2014/main" id="{2F73F98D-B872-40D7-83B5-178C99709BFC}"/>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51" name="G-MLT Dot Red">
                <a:extLst>
                  <a:ext uri="{FF2B5EF4-FFF2-40B4-BE49-F238E27FC236}">
                    <a16:creationId xmlns:a16="http://schemas.microsoft.com/office/drawing/2014/main" id="{4D970D0A-0DF0-496C-B295-C0F499411448}"/>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52" name="G-MLT Dot Green">
                <a:extLst>
                  <a:ext uri="{FF2B5EF4-FFF2-40B4-BE49-F238E27FC236}">
                    <a16:creationId xmlns:a16="http://schemas.microsoft.com/office/drawing/2014/main" id="{BF36AB39-497A-4BFC-8FF4-4B84C7D504E0}"/>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53" name="G-MLT Plus">
                <a:extLst>
                  <a:ext uri="{FF2B5EF4-FFF2-40B4-BE49-F238E27FC236}">
                    <a16:creationId xmlns:a16="http://schemas.microsoft.com/office/drawing/2014/main" id="{2258940D-1024-4FF4-8795-337FBB6775DD}"/>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54" name="G-MLT Minus">
                <a:extLst>
                  <a:ext uri="{FF2B5EF4-FFF2-40B4-BE49-F238E27FC236}">
                    <a16:creationId xmlns:a16="http://schemas.microsoft.com/office/drawing/2014/main" id="{07C3AA5C-C471-43DC-9E48-58BF25431B93}"/>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55" name="G-PT Sample">
              <a:extLst>
                <a:ext uri="{FF2B5EF4-FFF2-40B4-BE49-F238E27FC236}">
                  <a16:creationId xmlns:a16="http://schemas.microsoft.com/office/drawing/2014/main" id="{D5770B21-6258-41B0-B64C-0D1229FF0710}"/>
                </a:ext>
              </a:extLst>
            </p:cNvPr>
            <p:cNvGrpSpPr/>
            <p:nvPr/>
          </p:nvGrpSpPr>
          <p:grpSpPr>
            <a:xfrm flipH="1">
              <a:off x="4276734" y="1798011"/>
              <a:ext cx="707868" cy="212167"/>
              <a:chOff x="2162397" y="4005736"/>
              <a:chExt cx="557923" cy="167146"/>
            </a:xfrm>
          </p:grpSpPr>
          <p:cxnSp>
            <p:nvCxnSpPr>
              <p:cNvPr id="56" name="G-MLT Diff Connector">
                <a:extLst>
                  <a:ext uri="{FF2B5EF4-FFF2-40B4-BE49-F238E27FC236}">
                    <a16:creationId xmlns:a16="http://schemas.microsoft.com/office/drawing/2014/main" id="{32C2427D-42A6-4BCD-AF2F-9A6E265F5EC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57" name="G-MLT Dot Red">
                <a:extLst>
                  <a:ext uri="{FF2B5EF4-FFF2-40B4-BE49-F238E27FC236}">
                    <a16:creationId xmlns:a16="http://schemas.microsoft.com/office/drawing/2014/main" id="{4C5E1B84-1539-42D2-924F-989441677E78}"/>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58" name="G-MLT Dot Green">
                <a:extLst>
                  <a:ext uri="{FF2B5EF4-FFF2-40B4-BE49-F238E27FC236}">
                    <a16:creationId xmlns:a16="http://schemas.microsoft.com/office/drawing/2014/main" id="{E103A4EB-FA4C-47EE-A0A1-F7F4FF0FF088}"/>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59" name="G-MLT Plus">
                <a:extLst>
                  <a:ext uri="{FF2B5EF4-FFF2-40B4-BE49-F238E27FC236}">
                    <a16:creationId xmlns:a16="http://schemas.microsoft.com/office/drawing/2014/main" id="{340A1F1A-26BE-4D9A-99A5-B747115E7B1F}"/>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60" name="G-MLT Minus">
                <a:extLst>
                  <a:ext uri="{FF2B5EF4-FFF2-40B4-BE49-F238E27FC236}">
                    <a16:creationId xmlns:a16="http://schemas.microsoft.com/office/drawing/2014/main" id="{A3DAC3A0-8B8E-41A9-A084-A34F829426C4}"/>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61" name="G-PT Sample">
              <a:extLst>
                <a:ext uri="{FF2B5EF4-FFF2-40B4-BE49-F238E27FC236}">
                  <a16:creationId xmlns:a16="http://schemas.microsoft.com/office/drawing/2014/main" id="{EB9C450F-E968-421C-9BC0-7D3C5422CAFF}"/>
                </a:ext>
              </a:extLst>
            </p:cNvPr>
            <p:cNvGrpSpPr/>
            <p:nvPr/>
          </p:nvGrpSpPr>
          <p:grpSpPr>
            <a:xfrm>
              <a:off x="4695479" y="3449904"/>
              <a:ext cx="707868" cy="212167"/>
              <a:chOff x="2162397" y="4005736"/>
              <a:chExt cx="557923" cy="167146"/>
            </a:xfrm>
          </p:grpSpPr>
          <p:cxnSp>
            <p:nvCxnSpPr>
              <p:cNvPr id="62" name="G-MLT Diff Connector">
                <a:extLst>
                  <a:ext uri="{FF2B5EF4-FFF2-40B4-BE49-F238E27FC236}">
                    <a16:creationId xmlns:a16="http://schemas.microsoft.com/office/drawing/2014/main" id="{A22817C6-B5FF-4950-B03E-4A791F8C8A66}"/>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63" name="G-MLT Dot Red">
                <a:extLst>
                  <a:ext uri="{FF2B5EF4-FFF2-40B4-BE49-F238E27FC236}">
                    <a16:creationId xmlns:a16="http://schemas.microsoft.com/office/drawing/2014/main" id="{4B82E9C9-879F-428D-BF9F-4CE80E4EA135}"/>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64" name="G-MLT Dot Green">
                <a:extLst>
                  <a:ext uri="{FF2B5EF4-FFF2-40B4-BE49-F238E27FC236}">
                    <a16:creationId xmlns:a16="http://schemas.microsoft.com/office/drawing/2014/main" id="{D39AD510-4617-4C78-9B8C-649C65EF258C}"/>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65" name="G-MLT Plus">
                <a:extLst>
                  <a:ext uri="{FF2B5EF4-FFF2-40B4-BE49-F238E27FC236}">
                    <a16:creationId xmlns:a16="http://schemas.microsoft.com/office/drawing/2014/main" id="{6A975818-056A-4558-B7B4-DB84B72130C5}"/>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66" name="G-MLT Minus">
                <a:extLst>
                  <a:ext uri="{FF2B5EF4-FFF2-40B4-BE49-F238E27FC236}">
                    <a16:creationId xmlns:a16="http://schemas.microsoft.com/office/drawing/2014/main" id="{C50C0485-01B0-4293-9BE8-082AFB53048F}"/>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67" name="G-PT Sample">
              <a:extLst>
                <a:ext uri="{FF2B5EF4-FFF2-40B4-BE49-F238E27FC236}">
                  <a16:creationId xmlns:a16="http://schemas.microsoft.com/office/drawing/2014/main" id="{01E3357D-8CD5-464D-A7AD-EF7B584712BB}"/>
                </a:ext>
              </a:extLst>
            </p:cNvPr>
            <p:cNvGrpSpPr/>
            <p:nvPr/>
          </p:nvGrpSpPr>
          <p:grpSpPr>
            <a:xfrm flipH="1">
              <a:off x="4869089" y="4110153"/>
              <a:ext cx="707868" cy="212167"/>
              <a:chOff x="2162397" y="4005736"/>
              <a:chExt cx="557923" cy="167146"/>
            </a:xfrm>
          </p:grpSpPr>
          <p:cxnSp>
            <p:nvCxnSpPr>
              <p:cNvPr id="68" name="G-MLT Diff Connector">
                <a:extLst>
                  <a:ext uri="{FF2B5EF4-FFF2-40B4-BE49-F238E27FC236}">
                    <a16:creationId xmlns:a16="http://schemas.microsoft.com/office/drawing/2014/main" id="{D547BB03-829C-4727-8BF0-34494DC97A34}"/>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69" name="G-MLT Dot Red">
                <a:extLst>
                  <a:ext uri="{FF2B5EF4-FFF2-40B4-BE49-F238E27FC236}">
                    <a16:creationId xmlns:a16="http://schemas.microsoft.com/office/drawing/2014/main" id="{0356D9AB-A3AE-4373-A924-521787AC5C1A}"/>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70" name="G-MLT Dot Green">
                <a:extLst>
                  <a:ext uri="{FF2B5EF4-FFF2-40B4-BE49-F238E27FC236}">
                    <a16:creationId xmlns:a16="http://schemas.microsoft.com/office/drawing/2014/main" id="{047C0947-7C78-408A-BF87-0125B023247D}"/>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71" name="G-MLT Plus">
                <a:extLst>
                  <a:ext uri="{FF2B5EF4-FFF2-40B4-BE49-F238E27FC236}">
                    <a16:creationId xmlns:a16="http://schemas.microsoft.com/office/drawing/2014/main" id="{2F28E629-ECDF-412B-8121-D990BFACAC46}"/>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72" name="G-MLT Minus">
                <a:extLst>
                  <a:ext uri="{FF2B5EF4-FFF2-40B4-BE49-F238E27FC236}">
                    <a16:creationId xmlns:a16="http://schemas.microsoft.com/office/drawing/2014/main" id="{E10FFE7F-4942-4BDA-808E-9E196F78B36B}"/>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73" name="G-PT Sample">
              <a:extLst>
                <a:ext uri="{FF2B5EF4-FFF2-40B4-BE49-F238E27FC236}">
                  <a16:creationId xmlns:a16="http://schemas.microsoft.com/office/drawing/2014/main" id="{782F647F-A596-427D-9891-C7478E9DC89E}"/>
                </a:ext>
              </a:extLst>
            </p:cNvPr>
            <p:cNvGrpSpPr/>
            <p:nvPr/>
          </p:nvGrpSpPr>
          <p:grpSpPr>
            <a:xfrm>
              <a:off x="5268708" y="2708052"/>
              <a:ext cx="707868" cy="212167"/>
              <a:chOff x="2162397" y="4005736"/>
              <a:chExt cx="557923" cy="167146"/>
            </a:xfrm>
          </p:grpSpPr>
          <p:cxnSp>
            <p:nvCxnSpPr>
              <p:cNvPr id="74" name="G-MLT Diff Connector">
                <a:extLst>
                  <a:ext uri="{FF2B5EF4-FFF2-40B4-BE49-F238E27FC236}">
                    <a16:creationId xmlns:a16="http://schemas.microsoft.com/office/drawing/2014/main" id="{A0CD081D-3F8E-4FD5-B017-88E51CA9976C}"/>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75" name="G-MLT Dot Red">
                <a:extLst>
                  <a:ext uri="{FF2B5EF4-FFF2-40B4-BE49-F238E27FC236}">
                    <a16:creationId xmlns:a16="http://schemas.microsoft.com/office/drawing/2014/main" id="{AE10F723-FA19-4297-BA5B-F5006F377007}"/>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76" name="G-MLT Dot Green">
                <a:extLst>
                  <a:ext uri="{FF2B5EF4-FFF2-40B4-BE49-F238E27FC236}">
                    <a16:creationId xmlns:a16="http://schemas.microsoft.com/office/drawing/2014/main" id="{0BCD248E-A807-403A-88F4-5FA7D04035A1}"/>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77" name="G-MLT Plus">
                <a:extLst>
                  <a:ext uri="{FF2B5EF4-FFF2-40B4-BE49-F238E27FC236}">
                    <a16:creationId xmlns:a16="http://schemas.microsoft.com/office/drawing/2014/main" id="{330FF118-F450-4A01-8B3F-480D116A018F}"/>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78" name="G-MLT Minus">
                <a:extLst>
                  <a:ext uri="{FF2B5EF4-FFF2-40B4-BE49-F238E27FC236}">
                    <a16:creationId xmlns:a16="http://schemas.microsoft.com/office/drawing/2014/main" id="{FB1094A1-864D-411C-9682-6E40E725692F}"/>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79" name="G-PT Sample">
              <a:extLst>
                <a:ext uri="{FF2B5EF4-FFF2-40B4-BE49-F238E27FC236}">
                  <a16:creationId xmlns:a16="http://schemas.microsoft.com/office/drawing/2014/main" id="{4787865B-BF2E-4C19-A12A-BED587605FA2}"/>
                </a:ext>
              </a:extLst>
            </p:cNvPr>
            <p:cNvGrpSpPr/>
            <p:nvPr/>
          </p:nvGrpSpPr>
          <p:grpSpPr>
            <a:xfrm flipH="1">
              <a:off x="5410773" y="5491099"/>
              <a:ext cx="707868" cy="212167"/>
              <a:chOff x="2162397" y="4005736"/>
              <a:chExt cx="557923" cy="167146"/>
            </a:xfrm>
          </p:grpSpPr>
          <p:cxnSp>
            <p:nvCxnSpPr>
              <p:cNvPr id="80" name="G-MLT Diff Connector">
                <a:extLst>
                  <a:ext uri="{FF2B5EF4-FFF2-40B4-BE49-F238E27FC236}">
                    <a16:creationId xmlns:a16="http://schemas.microsoft.com/office/drawing/2014/main" id="{7924F9C4-94B5-41A9-9B66-3F9EE17374E0}"/>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81" name="G-MLT Dot Red">
                <a:extLst>
                  <a:ext uri="{FF2B5EF4-FFF2-40B4-BE49-F238E27FC236}">
                    <a16:creationId xmlns:a16="http://schemas.microsoft.com/office/drawing/2014/main" id="{07FA67A9-8F3C-4DC6-AF63-91A42D37FB9A}"/>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82" name="G-MLT Dot Green">
                <a:extLst>
                  <a:ext uri="{FF2B5EF4-FFF2-40B4-BE49-F238E27FC236}">
                    <a16:creationId xmlns:a16="http://schemas.microsoft.com/office/drawing/2014/main" id="{15A8ABBC-CCBB-4CB5-BF3D-0198194BF528}"/>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83" name="G-MLT Plus">
                <a:extLst>
                  <a:ext uri="{FF2B5EF4-FFF2-40B4-BE49-F238E27FC236}">
                    <a16:creationId xmlns:a16="http://schemas.microsoft.com/office/drawing/2014/main" id="{6CFCCE20-0661-41B3-B0F6-6220A19C14A9}"/>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84" name="G-MLT Minus">
                <a:extLst>
                  <a:ext uri="{FF2B5EF4-FFF2-40B4-BE49-F238E27FC236}">
                    <a16:creationId xmlns:a16="http://schemas.microsoft.com/office/drawing/2014/main" id="{1893CC49-3E71-47E9-9C07-9E49E23E7882}"/>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85" name="G-PT Sample">
              <a:extLst>
                <a:ext uri="{FF2B5EF4-FFF2-40B4-BE49-F238E27FC236}">
                  <a16:creationId xmlns:a16="http://schemas.microsoft.com/office/drawing/2014/main" id="{65C1C25D-0E53-4D04-AD45-78B214EB1698}"/>
                </a:ext>
              </a:extLst>
            </p:cNvPr>
            <p:cNvGrpSpPr/>
            <p:nvPr/>
          </p:nvGrpSpPr>
          <p:grpSpPr>
            <a:xfrm>
              <a:off x="5853847" y="2067020"/>
              <a:ext cx="707868" cy="212167"/>
              <a:chOff x="2162397" y="4005736"/>
              <a:chExt cx="557923" cy="167146"/>
            </a:xfrm>
          </p:grpSpPr>
          <p:cxnSp>
            <p:nvCxnSpPr>
              <p:cNvPr id="86" name="G-MLT Diff Connector">
                <a:extLst>
                  <a:ext uri="{FF2B5EF4-FFF2-40B4-BE49-F238E27FC236}">
                    <a16:creationId xmlns:a16="http://schemas.microsoft.com/office/drawing/2014/main" id="{A9DD5002-D661-4388-BC21-C45E9FEE4766}"/>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87" name="G-MLT Dot Red">
                <a:extLst>
                  <a:ext uri="{FF2B5EF4-FFF2-40B4-BE49-F238E27FC236}">
                    <a16:creationId xmlns:a16="http://schemas.microsoft.com/office/drawing/2014/main" id="{888D273C-9D0A-4213-8E8B-6F41D55939F4}"/>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88" name="G-MLT Dot Green">
                <a:extLst>
                  <a:ext uri="{FF2B5EF4-FFF2-40B4-BE49-F238E27FC236}">
                    <a16:creationId xmlns:a16="http://schemas.microsoft.com/office/drawing/2014/main" id="{78E6EECE-EEF1-4FAB-A718-BFCFE2E3D67D}"/>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89" name="G-MLT Plus">
                <a:extLst>
                  <a:ext uri="{FF2B5EF4-FFF2-40B4-BE49-F238E27FC236}">
                    <a16:creationId xmlns:a16="http://schemas.microsoft.com/office/drawing/2014/main" id="{8AC8DCE7-BDF8-4423-85D5-C651F7BCC03F}"/>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90" name="G-MLT Minus">
                <a:extLst>
                  <a:ext uri="{FF2B5EF4-FFF2-40B4-BE49-F238E27FC236}">
                    <a16:creationId xmlns:a16="http://schemas.microsoft.com/office/drawing/2014/main" id="{44D323EF-71D8-4A56-974B-0EDB5A30EB5F}"/>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91" name="G-PT Sample">
              <a:extLst>
                <a:ext uri="{FF2B5EF4-FFF2-40B4-BE49-F238E27FC236}">
                  <a16:creationId xmlns:a16="http://schemas.microsoft.com/office/drawing/2014/main" id="{ED4C0D66-7780-4026-B5E2-854B25BC9E5A}"/>
                </a:ext>
              </a:extLst>
            </p:cNvPr>
            <p:cNvGrpSpPr/>
            <p:nvPr/>
          </p:nvGrpSpPr>
          <p:grpSpPr>
            <a:xfrm flipH="1">
              <a:off x="5819170" y="4918765"/>
              <a:ext cx="707868" cy="212167"/>
              <a:chOff x="2162397" y="4005736"/>
              <a:chExt cx="557923" cy="167146"/>
            </a:xfrm>
          </p:grpSpPr>
          <p:cxnSp>
            <p:nvCxnSpPr>
              <p:cNvPr id="92" name="G-MLT Diff Connector">
                <a:extLst>
                  <a:ext uri="{FF2B5EF4-FFF2-40B4-BE49-F238E27FC236}">
                    <a16:creationId xmlns:a16="http://schemas.microsoft.com/office/drawing/2014/main" id="{60E87F9F-9B8E-4EA3-AC77-4BE87E8793BD}"/>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93" name="G-MLT Dot Red">
                <a:extLst>
                  <a:ext uri="{FF2B5EF4-FFF2-40B4-BE49-F238E27FC236}">
                    <a16:creationId xmlns:a16="http://schemas.microsoft.com/office/drawing/2014/main" id="{5B41DC21-451D-4960-9AD3-C217CC1C7C5B}"/>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94" name="G-MLT Dot Green">
                <a:extLst>
                  <a:ext uri="{FF2B5EF4-FFF2-40B4-BE49-F238E27FC236}">
                    <a16:creationId xmlns:a16="http://schemas.microsoft.com/office/drawing/2014/main" id="{97CD9E2E-9E17-4CE3-ADC4-E91FAF57EA32}"/>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95" name="G-MLT Plus">
                <a:extLst>
                  <a:ext uri="{FF2B5EF4-FFF2-40B4-BE49-F238E27FC236}">
                    <a16:creationId xmlns:a16="http://schemas.microsoft.com/office/drawing/2014/main" id="{B2649CED-7BE8-4A38-A66E-4CC51AC89475}"/>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96" name="G-MLT Minus">
                <a:extLst>
                  <a:ext uri="{FF2B5EF4-FFF2-40B4-BE49-F238E27FC236}">
                    <a16:creationId xmlns:a16="http://schemas.microsoft.com/office/drawing/2014/main" id="{5FB2DAEC-CD18-4051-90C9-148507261C85}"/>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97" name="G-PT Sample">
              <a:extLst>
                <a:ext uri="{FF2B5EF4-FFF2-40B4-BE49-F238E27FC236}">
                  <a16:creationId xmlns:a16="http://schemas.microsoft.com/office/drawing/2014/main" id="{03A68DC6-3DED-43BF-B3B7-58F9978FB1E8}"/>
                </a:ext>
              </a:extLst>
            </p:cNvPr>
            <p:cNvGrpSpPr/>
            <p:nvPr/>
          </p:nvGrpSpPr>
          <p:grpSpPr>
            <a:xfrm>
              <a:off x="6309370" y="2983831"/>
              <a:ext cx="707868" cy="212167"/>
              <a:chOff x="2162397" y="4005736"/>
              <a:chExt cx="557923" cy="167146"/>
            </a:xfrm>
          </p:grpSpPr>
          <p:cxnSp>
            <p:nvCxnSpPr>
              <p:cNvPr id="98" name="G-MLT Diff Connector">
                <a:extLst>
                  <a:ext uri="{FF2B5EF4-FFF2-40B4-BE49-F238E27FC236}">
                    <a16:creationId xmlns:a16="http://schemas.microsoft.com/office/drawing/2014/main" id="{702497DA-C3F1-40CD-8F9F-89751E66E1F6}"/>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99" name="G-MLT Dot Red">
                <a:extLst>
                  <a:ext uri="{FF2B5EF4-FFF2-40B4-BE49-F238E27FC236}">
                    <a16:creationId xmlns:a16="http://schemas.microsoft.com/office/drawing/2014/main" id="{6D362B26-036B-4E35-93CD-21FBE400CF83}"/>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00" name="G-MLT Dot Green">
                <a:extLst>
                  <a:ext uri="{FF2B5EF4-FFF2-40B4-BE49-F238E27FC236}">
                    <a16:creationId xmlns:a16="http://schemas.microsoft.com/office/drawing/2014/main" id="{6572765D-1D44-4BFA-953B-40BD6155A3DD}"/>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01" name="G-MLT Plus">
                <a:extLst>
                  <a:ext uri="{FF2B5EF4-FFF2-40B4-BE49-F238E27FC236}">
                    <a16:creationId xmlns:a16="http://schemas.microsoft.com/office/drawing/2014/main" id="{B38E32C1-AE70-48CF-8836-6E5460F680CE}"/>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02" name="G-MLT Minus">
                <a:extLst>
                  <a:ext uri="{FF2B5EF4-FFF2-40B4-BE49-F238E27FC236}">
                    <a16:creationId xmlns:a16="http://schemas.microsoft.com/office/drawing/2014/main" id="{E147E908-95FB-4467-B6DB-DB8D7398A3AC}"/>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03" name="G-PT Sample">
              <a:extLst>
                <a:ext uri="{FF2B5EF4-FFF2-40B4-BE49-F238E27FC236}">
                  <a16:creationId xmlns:a16="http://schemas.microsoft.com/office/drawing/2014/main" id="{DBB7E0EA-DC7D-48E8-8827-6C77855084E0}"/>
                </a:ext>
              </a:extLst>
            </p:cNvPr>
            <p:cNvGrpSpPr/>
            <p:nvPr/>
          </p:nvGrpSpPr>
          <p:grpSpPr>
            <a:xfrm flipH="1">
              <a:off x="6359044" y="3981237"/>
              <a:ext cx="707868" cy="212167"/>
              <a:chOff x="2162397" y="4005736"/>
              <a:chExt cx="557923" cy="167146"/>
            </a:xfrm>
          </p:grpSpPr>
          <p:cxnSp>
            <p:nvCxnSpPr>
              <p:cNvPr id="104" name="G-MLT Diff Connector">
                <a:extLst>
                  <a:ext uri="{FF2B5EF4-FFF2-40B4-BE49-F238E27FC236}">
                    <a16:creationId xmlns:a16="http://schemas.microsoft.com/office/drawing/2014/main" id="{5DD7F33A-88C9-4DC2-9F3D-3F52D1D219F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05" name="G-MLT Dot Red">
                <a:extLst>
                  <a:ext uri="{FF2B5EF4-FFF2-40B4-BE49-F238E27FC236}">
                    <a16:creationId xmlns:a16="http://schemas.microsoft.com/office/drawing/2014/main" id="{17007C79-F9F9-45CA-90E7-CD875DBC236C}"/>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06" name="G-MLT Dot Green">
                <a:extLst>
                  <a:ext uri="{FF2B5EF4-FFF2-40B4-BE49-F238E27FC236}">
                    <a16:creationId xmlns:a16="http://schemas.microsoft.com/office/drawing/2014/main" id="{AAEAC425-CFA6-461E-8B66-4F6770DF1A71}"/>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07" name="G-MLT Plus">
                <a:extLst>
                  <a:ext uri="{FF2B5EF4-FFF2-40B4-BE49-F238E27FC236}">
                    <a16:creationId xmlns:a16="http://schemas.microsoft.com/office/drawing/2014/main" id="{0CFFE1BC-8A1D-4430-988B-3D88BF934551}"/>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08" name="G-MLT Minus">
                <a:extLst>
                  <a:ext uri="{FF2B5EF4-FFF2-40B4-BE49-F238E27FC236}">
                    <a16:creationId xmlns:a16="http://schemas.microsoft.com/office/drawing/2014/main" id="{8F8959D7-9143-4737-B16C-4031AEDE9DF6}"/>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09" name="G-PT Sample">
              <a:extLst>
                <a:ext uri="{FF2B5EF4-FFF2-40B4-BE49-F238E27FC236}">
                  <a16:creationId xmlns:a16="http://schemas.microsoft.com/office/drawing/2014/main" id="{7F12AEB0-204B-41AC-8B4B-A8183A5BEFDA}"/>
                </a:ext>
              </a:extLst>
            </p:cNvPr>
            <p:cNvGrpSpPr/>
            <p:nvPr/>
          </p:nvGrpSpPr>
          <p:grpSpPr>
            <a:xfrm>
              <a:off x="6862571" y="5175743"/>
              <a:ext cx="707868" cy="212167"/>
              <a:chOff x="2162397" y="4005736"/>
              <a:chExt cx="557923" cy="167146"/>
            </a:xfrm>
          </p:grpSpPr>
          <p:cxnSp>
            <p:nvCxnSpPr>
              <p:cNvPr id="110" name="G-MLT Diff Connector">
                <a:extLst>
                  <a:ext uri="{FF2B5EF4-FFF2-40B4-BE49-F238E27FC236}">
                    <a16:creationId xmlns:a16="http://schemas.microsoft.com/office/drawing/2014/main" id="{3D5E2348-23EF-4CBC-9087-06671FE1C7F3}"/>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11" name="G-MLT Dot Red">
                <a:extLst>
                  <a:ext uri="{FF2B5EF4-FFF2-40B4-BE49-F238E27FC236}">
                    <a16:creationId xmlns:a16="http://schemas.microsoft.com/office/drawing/2014/main" id="{4878E78B-3F39-4EF0-9BAE-F221C064129D}"/>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12" name="G-MLT Dot Green">
                <a:extLst>
                  <a:ext uri="{FF2B5EF4-FFF2-40B4-BE49-F238E27FC236}">
                    <a16:creationId xmlns:a16="http://schemas.microsoft.com/office/drawing/2014/main" id="{A5141065-0155-4D5B-BD9F-F86CFC7DF394}"/>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13" name="G-MLT Plus">
                <a:extLst>
                  <a:ext uri="{FF2B5EF4-FFF2-40B4-BE49-F238E27FC236}">
                    <a16:creationId xmlns:a16="http://schemas.microsoft.com/office/drawing/2014/main" id="{833C5E21-9A39-465A-B15E-222EBC8DF944}"/>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14" name="G-MLT Minus">
                <a:extLst>
                  <a:ext uri="{FF2B5EF4-FFF2-40B4-BE49-F238E27FC236}">
                    <a16:creationId xmlns:a16="http://schemas.microsoft.com/office/drawing/2014/main" id="{95015656-AE72-449D-BDFD-4A3CFA305BE1}"/>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15" name="G-PT Sample">
              <a:extLst>
                <a:ext uri="{FF2B5EF4-FFF2-40B4-BE49-F238E27FC236}">
                  <a16:creationId xmlns:a16="http://schemas.microsoft.com/office/drawing/2014/main" id="{150576C0-693F-400C-B942-6E6C51908D76}"/>
                </a:ext>
              </a:extLst>
            </p:cNvPr>
            <p:cNvGrpSpPr/>
            <p:nvPr/>
          </p:nvGrpSpPr>
          <p:grpSpPr>
            <a:xfrm flipH="1">
              <a:off x="6900270" y="2602771"/>
              <a:ext cx="707868" cy="212167"/>
              <a:chOff x="2162397" y="4005736"/>
              <a:chExt cx="557923" cy="167146"/>
            </a:xfrm>
          </p:grpSpPr>
          <p:cxnSp>
            <p:nvCxnSpPr>
              <p:cNvPr id="116" name="G-MLT Diff Connector">
                <a:extLst>
                  <a:ext uri="{FF2B5EF4-FFF2-40B4-BE49-F238E27FC236}">
                    <a16:creationId xmlns:a16="http://schemas.microsoft.com/office/drawing/2014/main" id="{19CB2E1F-D181-4905-920B-AB850B59FE1D}"/>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17" name="G-MLT Dot Red">
                <a:extLst>
                  <a:ext uri="{FF2B5EF4-FFF2-40B4-BE49-F238E27FC236}">
                    <a16:creationId xmlns:a16="http://schemas.microsoft.com/office/drawing/2014/main" id="{ABA7030C-A9AF-4725-B0CF-E1C4040F107F}"/>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18" name="G-MLT Dot Green">
                <a:extLst>
                  <a:ext uri="{FF2B5EF4-FFF2-40B4-BE49-F238E27FC236}">
                    <a16:creationId xmlns:a16="http://schemas.microsoft.com/office/drawing/2014/main" id="{2CE73575-3445-440D-981A-C73D42CC7D94}"/>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19" name="G-MLT Plus">
                <a:extLst>
                  <a:ext uri="{FF2B5EF4-FFF2-40B4-BE49-F238E27FC236}">
                    <a16:creationId xmlns:a16="http://schemas.microsoft.com/office/drawing/2014/main" id="{C78EB3DD-7C73-414A-9CCC-9852E0846ADF}"/>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20" name="G-MLT Minus">
                <a:extLst>
                  <a:ext uri="{FF2B5EF4-FFF2-40B4-BE49-F238E27FC236}">
                    <a16:creationId xmlns:a16="http://schemas.microsoft.com/office/drawing/2014/main" id="{AEC45CF0-3195-40A4-863F-E2FC02C2E571}"/>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21" name="G-PT Sample">
              <a:extLst>
                <a:ext uri="{FF2B5EF4-FFF2-40B4-BE49-F238E27FC236}">
                  <a16:creationId xmlns:a16="http://schemas.microsoft.com/office/drawing/2014/main" id="{67362541-1F44-4F5F-B962-094FEBA5A366}"/>
                </a:ext>
              </a:extLst>
            </p:cNvPr>
            <p:cNvGrpSpPr/>
            <p:nvPr/>
          </p:nvGrpSpPr>
          <p:grpSpPr>
            <a:xfrm>
              <a:off x="7467015" y="1768221"/>
              <a:ext cx="707868" cy="212167"/>
              <a:chOff x="2162397" y="4005736"/>
              <a:chExt cx="557923" cy="167146"/>
            </a:xfrm>
          </p:grpSpPr>
          <p:cxnSp>
            <p:nvCxnSpPr>
              <p:cNvPr id="122" name="G-MLT Diff Connector">
                <a:extLst>
                  <a:ext uri="{FF2B5EF4-FFF2-40B4-BE49-F238E27FC236}">
                    <a16:creationId xmlns:a16="http://schemas.microsoft.com/office/drawing/2014/main" id="{92AE6648-1396-4B8B-BC58-56B0B67D1E5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23" name="G-MLT Dot Red">
                <a:extLst>
                  <a:ext uri="{FF2B5EF4-FFF2-40B4-BE49-F238E27FC236}">
                    <a16:creationId xmlns:a16="http://schemas.microsoft.com/office/drawing/2014/main" id="{43897AB9-5FF3-4E28-9A37-7AE72995A4DD}"/>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24" name="G-MLT Dot Green">
                <a:extLst>
                  <a:ext uri="{FF2B5EF4-FFF2-40B4-BE49-F238E27FC236}">
                    <a16:creationId xmlns:a16="http://schemas.microsoft.com/office/drawing/2014/main" id="{F2614316-E647-4762-A937-22AFFA378D75}"/>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25" name="G-MLT Plus">
                <a:extLst>
                  <a:ext uri="{FF2B5EF4-FFF2-40B4-BE49-F238E27FC236}">
                    <a16:creationId xmlns:a16="http://schemas.microsoft.com/office/drawing/2014/main" id="{CF746046-AB42-44AD-9AE6-4C22A7DADBBA}"/>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26" name="G-MLT Minus">
                <a:extLst>
                  <a:ext uri="{FF2B5EF4-FFF2-40B4-BE49-F238E27FC236}">
                    <a16:creationId xmlns:a16="http://schemas.microsoft.com/office/drawing/2014/main" id="{8178F368-5E98-4845-802E-4AB6948B82F8}"/>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27" name="G-PT Sample">
              <a:extLst>
                <a:ext uri="{FF2B5EF4-FFF2-40B4-BE49-F238E27FC236}">
                  <a16:creationId xmlns:a16="http://schemas.microsoft.com/office/drawing/2014/main" id="{02066C72-17E2-4392-B446-600354832C0F}"/>
                </a:ext>
              </a:extLst>
            </p:cNvPr>
            <p:cNvGrpSpPr/>
            <p:nvPr/>
          </p:nvGrpSpPr>
          <p:grpSpPr>
            <a:xfrm flipH="1">
              <a:off x="7229589" y="3928374"/>
              <a:ext cx="707868" cy="212167"/>
              <a:chOff x="2162397" y="4005736"/>
              <a:chExt cx="557923" cy="167146"/>
            </a:xfrm>
          </p:grpSpPr>
          <p:cxnSp>
            <p:nvCxnSpPr>
              <p:cNvPr id="128" name="G-MLT Diff Connector">
                <a:extLst>
                  <a:ext uri="{FF2B5EF4-FFF2-40B4-BE49-F238E27FC236}">
                    <a16:creationId xmlns:a16="http://schemas.microsoft.com/office/drawing/2014/main" id="{3C8A5F49-0E0D-4452-9C75-76439FF0673F}"/>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29" name="G-MLT Dot Red">
                <a:extLst>
                  <a:ext uri="{FF2B5EF4-FFF2-40B4-BE49-F238E27FC236}">
                    <a16:creationId xmlns:a16="http://schemas.microsoft.com/office/drawing/2014/main" id="{2F770A4A-A531-48C7-9AB1-E2A60BC9F4A1}"/>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30" name="G-MLT Dot Green">
                <a:extLst>
                  <a:ext uri="{FF2B5EF4-FFF2-40B4-BE49-F238E27FC236}">
                    <a16:creationId xmlns:a16="http://schemas.microsoft.com/office/drawing/2014/main" id="{DC5C7451-B28B-4AEF-A241-8C44ABBE6E82}"/>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31" name="G-MLT Plus">
                <a:extLst>
                  <a:ext uri="{FF2B5EF4-FFF2-40B4-BE49-F238E27FC236}">
                    <a16:creationId xmlns:a16="http://schemas.microsoft.com/office/drawing/2014/main" id="{21A22A54-EA55-4889-A91E-3FE9B59568D3}"/>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32" name="G-MLT Minus">
                <a:extLst>
                  <a:ext uri="{FF2B5EF4-FFF2-40B4-BE49-F238E27FC236}">
                    <a16:creationId xmlns:a16="http://schemas.microsoft.com/office/drawing/2014/main" id="{F108F296-5A90-4EA0-8917-59E70147C7C2}"/>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33" name="G-PT Sample">
              <a:extLst>
                <a:ext uri="{FF2B5EF4-FFF2-40B4-BE49-F238E27FC236}">
                  <a16:creationId xmlns:a16="http://schemas.microsoft.com/office/drawing/2014/main" id="{5C40E8BE-25F6-428E-8070-6CF8525C43EA}"/>
                </a:ext>
              </a:extLst>
            </p:cNvPr>
            <p:cNvGrpSpPr/>
            <p:nvPr/>
          </p:nvGrpSpPr>
          <p:grpSpPr>
            <a:xfrm>
              <a:off x="7729357" y="5429107"/>
              <a:ext cx="707868" cy="212167"/>
              <a:chOff x="2162397" y="4005736"/>
              <a:chExt cx="557923" cy="167146"/>
            </a:xfrm>
          </p:grpSpPr>
          <p:cxnSp>
            <p:nvCxnSpPr>
              <p:cNvPr id="134" name="G-MLT Diff Connector">
                <a:extLst>
                  <a:ext uri="{FF2B5EF4-FFF2-40B4-BE49-F238E27FC236}">
                    <a16:creationId xmlns:a16="http://schemas.microsoft.com/office/drawing/2014/main" id="{AD3B4F80-C8DD-495F-BA18-3A4A0E8F1AF6}"/>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35" name="G-MLT Dot Red">
                <a:extLst>
                  <a:ext uri="{FF2B5EF4-FFF2-40B4-BE49-F238E27FC236}">
                    <a16:creationId xmlns:a16="http://schemas.microsoft.com/office/drawing/2014/main" id="{86394125-1D4E-4254-B784-13A6E88E147A}"/>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36" name="G-MLT Dot Green">
                <a:extLst>
                  <a:ext uri="{FF2B5EF4-FFF2-40B4-BE49-F238E27FC236}">
                    <a16:creationId xmlns:a16="http://schemas.microsoft.com/office/drawing/2014/main" id="{D33B7C7D-0ABC-4DCB-98ED-A3D6FB7F4860}"/>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37" name="G-MLT Plus">
                <a:extLst>
                  <a:ext uri="{FF2B5EF4-FFF2-40B4-BE49-F238E27FC236}">
                    <a16:creationId xmlns:a16="http://schemas.microsoft.com/office/drawing/2014/main" id="{86A753CF-BD95-45F3-9649-984B41AC64C6}"/>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38" name="G-MLT Minus">
                <a:extLst>
                  <a:ext uri="{FF2B5EF4-FFF2-40B4-BE49-F238E27FC236}">
                    <a16:creationId xmlns:a16="http://schemas.microsoft.com/office/drawing/2014/main" id="{A7905C44-8CF6-4C50-8967-C01BA4F99066}"/>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39" name="G-PT Sample">
              <a:extLst>
                <a:ext uri="{FF2B5EF4-FFF2-40B4-BE49-F238E27FC236}">
                  <a16:creationId xmlns:a16="http://schemas.microsoft.com/office/drawing/2014/main" id="{C45D113E-83B5-4CC1-B0D8-AC93CD8F01F7}"/>
                </a:ext>
              </a:extLst>
            </p:cNvPr>
            <p:cNvGrpSpPr/>
            <p:nvPr/>
          </p:nvGrpSpPr>
          <p:grpSpPr>
            <a:xfrm flipH="1">
              <a:off x="7912090" y="4644838"/>
              <a:ext cx="707868" cy="212167"/>
              <a:chOff x="2162397" y="4005736"/>
              <a:chExt cx="557923" cy="167146"/>
            </a:xfrm>
          </p:grpSpPr>
          <p:cxnSp>
            <p:nvCxnSpPr>
              <p:cNvPr id="140" name="G-MLT Diff Connector">
                <a:extLst>
                  <a:ext uri="{FF2B5EF4-FFF2-40B4-BE49-F238E27FC236}">
                    <a16:creationId xmlns:a16="http://schemas.microsoft.com/office/drawing/2014/main" id="{2A4F4438-1D9D-48E2-8F33-89AE56691458}"/>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41" name="G-MLT Dot Red">
                <a:extLst>
                  <a:ext uri="{FF2B5EF4-FFF2-40B4-BE49-F238E27FC236}">
                    <a16:creationId xmlns:a16="http://schemas.microsoft.com/office/drawing/2014/main" id="{810E5DE3-BBBE-42F6-BC95-2593BFC5AE21}"/>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42" name="G-MLT Dot Green">
                <a:extLst>
                  <a:ext uri="{FF2B5EF4-FFF2-40B4-BE49-F238E27FC236}">
                    <a16:creationId xmlns:a16="http://schemas.microsoft.com/office/drawing/2014/main" id="{BDECFB32-BA72-4FE5-B8A3-D0FDFEA3971C}"/>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43" name="G-MLT Plus">
                <a:extLst>
                  <a:ext uri="{FF2B5EF4-FFF2-40B4-BE49-F238E27FC236}">
                    <a16:creationId xmlns:a16="http://schemas.microsoft.com/office/drawing/2014/main" id="{F6280FE4-61E9-4937-BA73-4CE6E2479910}"/>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44" name="G-MLT Minus">
                <a:extLst>
                  <a:ext uri="{FF2B5EF4-FFF2-40B4-BE49-F238E27FC236}">
                    <a16:creationId xmlns:a16="http://schemas.microsoft.com/office/drawing/2014/main" id="{205D700F-1DB0-447D-9C72-005103A26A7C}"/>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45" name="G-PT Sample">
              <a:extLst>
                <a:ext uri="{FF2B5EF4-FFF2-40B4-BE49-F238E27FC236}">
                  <a16:creationId xmlns:a16="http://schemas.microsoft.com/office/drawing/2014/main" id="{E3C67702-0A44-4364-A792-AAA575153B64}"/>
                </a:ext>
              </a:extLst>
            </p:cNvPr>
            <p:cNvGrpSpPr/>
            <p:nvPr/>
          </p:nvGrpSpPr>
          <p:grpSpPr>
            <a:xfrm>
              <a:off x="8254315" y="3059946"/>
              <a:ext cx="707868" cy="212167"/>
              <a:chOff x="2162397" y="4005736"/>
              <a:chExt cx="557923" cy="167146"/>
            </a:xfrm>
          </p:grpSpPr>
          <p:cxnSp>
            <p:nvCxnSpPr>
              <p:cNvPr id="146" name="G-MLT Diff Connector">
                <a:extLst>
                  <a:ext uri="{FF2B5EF4-FFF2-40B4-BE49-F238E27FC236}">
                    <a16:creationId xmlns:a16="http://schemas.microsoft.com/office/drawing/2014/main" id="{1A211DF2-5DAF-4442-B63F-2072E63D62F3}"/>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47" name="G-MLT Dot Red">
                <a:extLst>
                  <a:ext uri="{FF2B5EF4-FFF2-40B4-BE49-F238E27FC236}">
                    <a16:creationId xmlns:a16="http://schemas.microsoft.com/office/drawing/2014/main" id="{01DE05F1-B635-43EE-B4F5-415E75560EDA}"/>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48" name="G-MLT Dot Green">
                <a:extLst>
                  <a:ext uri="{FF2B5EF4-FFF2-40B4-BE49-F238E27FC236}">
                    <a16:creationId xmlns:a16="http://schemas.microsoft.com/office/drawing/2014/main" id="{544A3D08-794F-4E3F-A15D-342A98985420}"/>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49" name="G-MLT Plus">
                <a:extLst>
                  <a:ext uri="{FF2B5EF4-FFF2-40B4-BE49-F238E27FC236}">
                    <a16:creationId xmlns:a16="http://schemas.microsoft.com/office/drawing/2014/main" id="{1658D93B-E1BC-41EB-A2AA-A586FE15FE64}"/>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50" name="G-MLT Minus">
                <a:extLst>
                  <a:ext uri="{FF2B5EF4-FFF2-40B4-BE49-F238E27FC236}">
                    <a16:creationId xmlns:a16="http://schemas.microsoft.com/office/drawing/2014/main" id="{DAE2FB70-A530-447B-96C6-9181EF8ACC2E}"/>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51" name="G-PT Sample">
              <a:extLst>
                <a:ext uri="{FF2B5EF4-FFF2-40B4-BE49-F238E27FC236}">
                  <a16:creationId xmlns:a16="http://schemas.microsoft.com/office/drawing/2014/main" id="{4F78680D-5BA3-46CD-8D4B-28FCAA5FD7D2}"/>
                </a:ext>
              </a:extLst>
            </p:cNvPr>
            <p:cNvGrpSpPr/>
            <p:nvPr/>
          </p:nvGrpSpPr>
          <p:grpSpPr>
            <a:xfrm flipH="1">
              <a:off x="8359811" y="5250326"/>
              <a:ext cx="707868" cy="212167"/>
              <a:chOff x="2162397" y="4005736"/>
              <a:chExt cx="557923" cy="167146"/>
            </a:xfrm>
          </p:grpSpPr>
          <p:cxnSp>
            <p:nvCxnSpPr>
              <p:cNvPr id="152" name="G-MLT Diff Connector">
                <a:extLst>
                  <a:ext uri="{FF2B5EF4-FFF2-40B4-BE49-F238E27FC236}">
                    <a16:creationId xmlns:a16="http://schemas.microsoft.com/office/drawing/2014/main" id="{995EBFCF-15DB-470C-9618-F594719B9094}"/>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53" name="G-MLT Dot Red">
                <a:extLst>
                  <a:ext uri="{FF2B5EF4-FFF2-40B4-BE49-F238E27FC236}">
                    <a16:creationId xmlns:a16="http://schemas.microsoft.com/office/drawing/2014/main" id="{262FD256-A5F1-4BFE-9136-707F237676E2}"/>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54" name="G-MLT Dot Green">
                <a:extLst>
                  <a:ext uri="{FF2B5EF4-FFF2-40B4-BE49-F238E27FC236}">
                    <a16:creationId xmlns:a16="http://schemas.microsoft.com/office/drawing/2014/main" id="{131314CF-59DA-4A6E-A836-F6497C3886B8}"/>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55" name="G-MLT Plus">
                <a:extLst>
                  <a:ext uri="{FF2B5EF4-FFF2-40B4-BE49-F238E27FC236}">
                    <a16:creationId xmlns:a16="http://schemas.microsoft.com/office/drawing/2014/main" id="{F29BB378-1495-4C6F-A37B-B899D8C195CD}"/>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56" name="G-MLT Minus">
                <a:extLst>
                  <a:ext uri="{FF2B5EF4-FFF2-40B4-BE49-F238E27FC236}">
                    <a16:creationId xmlns:a16="http://schemas.microsoft.com/office/drawing/2014/main" id="{2C61969D-B21B-45A1-B590-72676D0C5BE0}"/>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57" name="G-PT Sample">
              <a:extLst>
                <a:ext uri="{FF2B5EF4-FFF2-40B4-BE49-F238E27FC236}">
                  <a16:creationId xmlns:a16="http://schemas.microsoft.com/office/drawing/2014/main" id="{A07F2145-EFC9-47C8-945D-CB88098DBF1F}"/>
                </a:ext>
              </a:extLst>
            </p:cNvPr>
            <p:cNvGrpSpPr/>
            <p:nvPr/>
          </p:nvGrpSpPr>
          <p:grpSpPr>
            <a:xfrm>
              <a:off x="8897273" y="5537482"/>
              <a:ext cx="707868" cy="212167"/>
              <a:chOff x="2162397" y="4005736"/>
              <a:chExt cx="557923" cy="167146"/>
            </a:xfrm>
          </p:grpSpPr>
          <p:cxnSp>
            <p:nvCxnSpPr>
              <p:cNvPr id="158" name="G-MLT Diff Connector">
                <a:extLst>
                  <a:ext uri="{FF2B5EF4-FFF2-40B4-BE49-F238E27FC236}">
                    <a16:creationId xmlns:a16="http://schemas.microsoft.com/office/drawing/2014/main" id="{2A8EE414-A178-4A7D-ABD4-C273C4309DC4}"/>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59" name="G-MLT Dot Red">
                <a:extLst>
                  <a:ext uri="{FF2B5EF4-FFF2-40B4-BE49-F238E27FC236}">
                    <a16:creationId xmlns:a16="http://schemas.microsoft.com/office/drawing/2014/main" id="{ECDE9465-C2E2-496B-8ACC-92E8A5DF367D}"/>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60" name="G-MLT Dot Green">
                <a:extLst>
                  <a:ext uri="{FF2B5EF4-FFF2-40B4-BE49-F238E27FC236}">
                    <a16:creationId xmlns:a16="http://schemas.microsoft.com/office/drawing/2014/main" id="{1827B504-E732-4803-B9EF-FFA22E9CBA26}"/>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61" name="G-MLT Plus">
                <a:extLst>
                  <a:ext uri="{FF2B5EF4-FFF2-40B4-BE49-F238E27FC236}">
                    <a16:creationId xmlns:a16="http://schemas.microsoft.com/office/drawing/2014/main" id="{07515848-91CB-4B36-9A63-77C4D5D343C2}"/>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62" name="G-MLT Minus">
                <a:extLst>
                  <a:ext uri="{FF2B5EF4-FFF2-40B4-BE49-F238E27FC236}">
                    <a16:creationId xmlns:a16="http://schemas.microsoft.com/office/drawing/2014/main" id="{FCC4BDFE-688C-4DF6-BF75-B76382149C89}"/>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63" name="G-PT Sample">
              <a:extLst>
                <a:ext uri="{FF2B5EF4-FFF2-40B4-BE49-F238E27FC236}">
                  <a16:creationId xmlns:a16="http://schemas.microsoft.com/office/drawing/2014/main" id="{EB267C2E-D7BB-4BE6-925A-E94938F9E150}"/>
                </a:ext>
              </a:extLst>
            </p:cNvPr>
            <p:cNvGrpSpPr/>
            <p:nvPr/>
          </p:nvGrpSpPr>
          <p:grpSpPr>
            <a:xfrm flipH="1">
              <a:off x="8978886" y="2104915"/>
              <a:ext cx="707868" cy="212167"/>
              <a:chOff x="2162397" y="4005736"/>
              <a:chExt cx="557923" cy="167146"/>
            </a:xfrm>
          </p:grpSpPr>
          <p:cxnSp>
            <p:nvCxnSpPr>
              <p:cNvPr id="164" name="G-MLT Diff Connector">
                <a:extLst>
                  <a:ext uri="{FF2B5EF4-FFF2-40B4-BE49-F238E27FC236}">
                    <a16:creationId xmlns:a16="http://schemas.microsoft.com/office/drawing/2014/main" id="{519FF454-1524-4C30-9EDB-7308636AF947}"/>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65" name="G-MLT Dot Red">
                <a:extLst>
                  <a:ext uri="{FF2B5EF4-FFF2-40B4-BE49-F238E27FC236}">
                    <a16:creationId xmlns:a16="http://schemas.microsoft.com/office/drawing/2014/main" id="{FA9C4AF6-F10B-47B7-9CE6-527CEBBB46C6}"/>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66" name="G-MLT Dot Green">
                <a:extLst>
                  <a:ext uri="{FF2B5EF4-FFF2-40B4-BE49-F238E27FC236}">
                    <a16:creationId xmlns:a16="http://schemas.microsoft.com/office/drawing/2014/main" id="{51466EF1-EEAB-4C1E-9BE5-3ABC2C8B87E6}"/>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67" name="G-MLT Plus">
                <a:extLst>
                  <a:ext uri="{FF2B5EF4-FFF2-40B4-BE49-F238E27FC236}">
                    <a16:creationId xmlns:a16="http://schemas.microsoft.com/office/drawing/2014/main" id="{C3A9796E-4364-477C-8627-EBF26A07C52E}"/>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68" name="G-MLT Minus">
                <a:extLst>
                  <a:ext uri="{FF2B5EF4-FFF2-40B4-BE49-F238E27FC236}">
                    <a16:creationId xmlns:a16="http://schemas.microsoft.com/office/drawing/2014/main" id="{9A32C920-383B-4C49-BC2B-669034C4486E}"/>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grpSp>
          <p:nvGrpSpPr>
            <p:cNvPr id="169" name="G-PT Sample">
              <a:extLst>
                <a:ext uri="{FF2B5EF4-FFF2-40B4-BE49-F238E27FC236}">
                  <a16:creationId xmlns:a16="http://schemas.microsoft.com/office/drawing/2014/main" id="{B15D2A97-D0BA-409E-A4B1-ABC592D2545D}"/>
                </a:ext>
              </a:extLst>
            </p:cNvPr>
            <p:cNvGrpSpPr/>
            <p:nvPr/>
          </p:nvGrpSpPr>
          <p:grpSpPr>
            <a:xfrm flipH="1">
              <a:off x="8707201" y="4036641"/>
              <a:ext cx="707868" cy="212167"/>
              <a:chOff x="2162397" y="4005736"/>
              <a:chExt cx="557923" cy="167146"/>
            </a:xfrm>
          </p:grpSpPr>
          <p:cxnSp>
            <p:nvCxnSpPr>
              <p:cNvPr id="170" name="G-MLT Diff Connector">
                <a:extLst>
                  <a:ext uri="{FF2B5EF4-FFF2-40B4-BE49-F238E27FC236}">
                    <a16:creationId xmlns:a16="http://schemas.microsoft.com/office/drawing/2014/main" id="{38B1151A-E028-4947-BC7D-E1B3A6BD1B49}"/>
                  </a:ext>
                </a:extLst>
              </p:cNvPr>
              <p:cNvCxnSpPr/>
              <p:nvPr/>
            </p:nvCxnSpPr>
            <p:spPr>
              <a:xfrm flipH="1" flipV="1">
                <a:off x="2292597" y="4087502"/>
                <a:ext cx="307310" cy="3614"/>
              </a:xfrm>
              <a:prstGeom prst="line">
                <a:avLst/>
              </a:prstGeom>
              <a:ln w="19050">
                <a:solidFill>
                  <a:srgbClr val="000000"/>
                </a:solidFill>
              </a:ln>
            </p:spPr>
            <p:style>
              <a:lnRef idx="2">
                <a:schemeClr val="accent1"/>
              </a:lnRef>
              <a:fillRef idx="0">
                <a:schemeClr val="accent1"/>
              </a:fillRef>
              <a:effectRef idx="1">
                <a:schemeClr val="accent1"/>
              </a:effectRef>
              <a:fontRef idx="minor">
                <a:schemeClr val="tx1"/>
              </a:fontRef>
            </p:style>
          </p:cxnSp>
          <p:sp>
            <p:nvSpPr>
              <p:cNvPr id="171" name="G-MLT Dot Red">
                <a:extLst>
                  <a:ext uri="{FF2B5EF4-FFF2-40B4-BE49-F238E27FC236}">
                    <a16:creationId xmlns:a16="http://schemas.microsoft.com/office/drawing/2014/main" id="{F770F9C4-0EE1-489A-981B-3B8F905D6125}"/>
                  </a:ext>
                </a:extLst>
              </p:cNvPr>
              <p:cNvSpPr/>
              <p:nvPr/>
            </p:nvSpPr>
            <p:spPr>
              <a:xfrm flipH="1">
                <a:off x="2162397" y="4005736"/>
                <a:ext cx="163540" cy="16353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72" name="G-MLT Dot Green">
                <a:extLst>
                  <a:ext uri="{FF2B5EF4-FFF2-40B4-BE49-F238E27FC236}">
                    <a16:creationId xmlns:a16="http://schemas.microsoft.com/office/drawing/2014/main" id="{0F1E46D8-FF7D-4D40-A228-74319AD80915}"/>
                  </a:ext>
                </a:extLst>
              </p:cNvPr>
              <p:cNvSpPr/>
              <p:nvPr/>
            </p:nvSpPr>
            <p:spPr>
              <a:xfrm flipH="1">
                <a:off x="2556780" y="4009350"/>
                <a:ext cx="163540" cy="163532"/>
              </a:xfrm>
              <a:prstGeom prst="ellipse">
                <a:avLst/>
              </a:prstGeom>
              <a:gradFill>
                <a:gsLst>
                  <a:gs pos="0">
                    <a:schemeClr val="accent2">
                      <a:lumMod val="75000"/>
                    </a:schemeClr>
                  </a:gs>
                  <a:gs pos="100000">
                    <a:schemeClr val="accent2">
                      <a:lumMod val="40000"/>
                      <a:lumOff val="60000"/>
                    </a:schemeClr>
                  </a:gs>
                </a:gsLst>
              </a:gradFill>
              <a:ln>
                <a:solidFill>
                  <a:srgbClr val="8F9814"/>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fi-FI" sz="2400"/>
              </a:p>
            </p:txBody>
          </p:sp>
          <p:sp>
            <p:nvSpPr>
              <p:cNvPr id="173" name="G-MLT Plus">
                <a:extLst>
                  <a:ext uri="{FF2B5EF4-FFF2-40B4-BE49-F238E27FC236}">
                    <a16:creationId xmlns:a16="http://schemas.microsoft.com/office/drawing/2014/main" id="{9C57051E-175B-4AFC-8E23-1B8A40CF15A3}"/>
                  </a:ext>
                </a:extLst>
              </p:cNvPr>
              <p:cNvSpPr/>
              <p:nvPr/>
            </p:nvSpPr>
            <p:spPr>
              <a:xfrm>
                <a:off x="2588919" y="4047710"/>
                <a:ext cx="99512" cy="99512"/>
              </a:xfrm>
              <a:prstGeom prst="plus">
                <a:avLst>
                  <a:gd name="adj" fmla="val 41597"/>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74" name="G-MLT Minus">
                <a:extLst>
                  <a:ext uri="{FF2B5EF4-FFF2-40B4-BE49-F238E27FC236}">
                    <a16:creationId xmlns:a16="http://schemas.microsoft.com/office/drawing/2014/main" id="{05D629F8-85DE-4C72-9B03-6EF7EE83B713}"/>
                  </a:ext>
                </a:extLst>
              </p:cNvPr>
              <p:cNvSpPr/>
              <p:nvPr/>
            </p:nvSpPr>
            <p:spPr>
              <a:xfrm flipV="1">
                <a:off x="2201548" y="4080309"/>
                <a:ext cx="90000" cy="1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mc:AlternateContent xmlns:mc="http://schemas.openxmlformats.org/markup-compatibility/2006" xmlns:a14="http://schemas.microsoft.com/office/drawing/2010/main">
          <mc:Choice Requires="a14">
            <p:sp>
              <p:nvSpPr>
                <p:cNvPr id="175" name="X">
                  <a:extLst>
                    <a:ext uri="{FF2B5EF4-FFF2-40B4-BE49-F238E27FC236}">
                      <a16:creationId xmlns:a16="http://schemas.microsoft.com/office/drawing/2014/main" id="{D6E8AF29-A066-4F23-857C-F626C33A3C82}"/>
                    </a:ext>
                  </a:extLst>
                </p:cNvPr>
                <p:cNvSpPr txBox="1"/>
                <p:nvPr/>
              </p:nvSpPr>
              <p:spPr>
                <a:xfrm>
                  <a:off x="10543809" y="5702653"/>
                  <a:ext cx="508088"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i-FI" sz="3200" i="1" dirty="0">
                            <a:solidFill>
                              <a:srgbClr val="000000"/>
                            </a:solidFill>
                            <a:latin typeface="Cambria Math"/>
                          </a:rPr>
                          <m:t>𝑥</m:t>
                        </m:r>
                      </m:oMath>
                    </m:oMathPara>
                  </a14:m>
                  <a:endParaRPr lang="fi-FI" sz="3200" dirty="0">
                    <a:solidFill>
                      <a:srgbClr val="000000"/>
                    </a:solidFill>
                  </a:endParaRPr>
                </a:p>
              </p:txBody>
            </p:sp>
          </mc:Choice>
          <mc:Fallback xmlns="">
            <p:sp>
              <p:nvSpPr>
                <p:cNvPr id="175" name="X">
                  <a:extLst>
                    <a:ext uri="{FF2B5EF4-FFF2-40B4-BE49-F238E27FC236}">
                      <a16:creationId xmlns:a16="http://schemas.microsoft.com/office/drawing/2014/main" id="{D6E8AF29-A066-4F23-857C-F626C33A3C82}"/>
                    </a:ext>
                  </a:extLst>
                </p:cNvPr>
                <p:cNvSpPr txBox="1">
                  <a:spLocks noRot="1" noChangeAspect="1" noMove="1" noResize="1" noEditPoints="1" noAdjustHandles="1" noChangeArrowheads="1" noChangeShapeType="1" noTextEdit="1"/>
                </p:cNvSpPr>
                <p:nvPr/>
              </p:nvSpPr>
              <p:spPr>
                <a:xfrm>
                  <a:off x="10543809" y="5702653"/>
                  <a:ext cx="508088" cy="584775"/>
                </a:xfrm>
                <a:prstGeom prst="rect">
                  <a:avLst/>
                </a:prstGeom>
                <a:blipFill>
                  <a:blip r:embed="rId4"/>
                  <a:stretch>
                    <a:fillRect r="-6383" b="-339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 name="Y">
                  <a:extLst>
                    <a:ext uri="{FF2B5EF4-FFF2-40B4-BE49-F238E27FC236}">
                      <a16:creationId xmlns:a16="http://schemas.microsoft.com/office/drawing/2014/main" id="{13C4B0B3-6120-41E8-A20B-BD07859F3EF0}"/>
                    </a:ext>
                  </a:extLst>
                </p:cNvPr>
                <p:cNvSpPr txBox="1"/>
                <p:nvPr/>
              </p:nvSpPr>
              <p:spPr>
                <a:xfrm>
                  <a:off x="1837368" y="208010"/>
                  <a:ext cx="51187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i-FI" sz="3200" i="1" dirty="0">
                            <a:solidFill>
                              <a:srgbClr val="000000"/>
                            </a:solidFill>
                            <a:latin typeface="Cambria Math"/>
                          </a:rPr>
                          <m:t>𝑝</m:t>
                        </m:r>
                      </m:oMath>
                    </m:oMathPara>
                  </a14:m>
                  <a:endParaRPr lang="fi-FI" sz="3200" dirty="0">
                    <a:solidFill>
                      <a:srgbClr val="000000"/>
                    </a:solidFill>
                  </a:endParaRPr>
                </a:p>
              </p:txBody>
            </p:sp>
          </mc:Choice>
          <mc:Fallback xmlns="">
            <p:sp>
              <p:nvSpPr>
                <p:cNvPr id="176" name="Y">
                  <a:extLst>
                    <a:ext uri="{FF2B5EF4-FFF2-40B4-BE49-F238E27FC236}">
                      <a16:creationId xmlns:a16="http://schemas.microsoft.com/office/drawing/2014/main" id="{13C4B0B3-6120-41E8-A20B-BD07859F3EF0}"/>
                    </a:ext>
                  </a:extLst>
                </p:cNvPr>
                <p:cNvSpPr txBox="1">
                  <a:spLocks noRot="1" noChangeAspect="1" noMove="1" noResize="1" noEditPoints="1" noAdjustHandles="1" noChangeArrowheads="1" noChangeShapeType="1" noTextEdit="1"/>
                </p:cNvSpPr>
                <p:nvPr/>
              </p:nvSpPr>
              <p:spPr>
                <a:xfrm>
                  <a:off x="1837368" y="208010"/>
                  <a:ext cx="511871" cy="584775"/>
                </a:xfrm>
                <a:prstGeom prst="rect">
                  <a:avLst/>
                </a:prstGeom>
                <a:blipFill>
                  <a:blip r:embed="rId5"/>
                  <a:stretch>
                    <a:fillRect r="-6383" b="-60377"/>
                  </a:stretch>
                </a:blipFill>
              </p:spPr>
              <p:txBody>
                <a:bodyPr/>
                <a:lstStyle/>
                <a:p>
                  <a:r>
                    <a:rPr lang="en-US">
                      <a:noFill/>
                    </a:rPr>
                    <a:t> </a:t>
                  </a:r>
                </a:p>
              </p:txBody>
            </p:sp>
          </mc:Fallback>
        </mc:AlternateContent>
      </p:grpSp>
      <p:sp>
        <p:nvSpPr>
          <p:cNvPr id="178" name="Oval 177">
            <a:extLst>
              <a:ext uri="{FF2B5EF4-FFF2-40B4-BE49-F238E27FC236}">
                <a16:creationId xmlns:a16="http://schemas.microsoft.com/office/drawing/2014/main" id="{8CC4B831-7774-4C0B-9F69-2EC66D6BA358}"/>
              </a:ext>
            </a:extLst>
          </p:cNvPr>
          <p:cNvSpPr/>
          <p:nvPr/>
        </p:nvSpPr>
        <p:spPr>
          <a:xfrm>
            <a:off x="4367725" y="5105143"/>
            <a:ext cx="797267" cy="297395"/>
          </a:xfrm>
          <a:prstGeom prst="ellipse">
            <a:avLst/>
          </a:prstGeom>
          <a:noFill/>
          <a:ln w="762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TextBox 179">
            <a:extLst>
              <a:ext uri="{FF2B5EF4-FFF2-40B4-BE49-F238E27FC236}">
                <a16:creationId xmlns:a16="http://schemas.microsoft.com/office/drawing/2014/main" id="{64BF3115-3D31-40A3-8B63-F5FE699BEEB7}"/>
              </a:ext>
            </a:extLst>
          </p:cNvPr>
          <p:cNvSpPr txBox="1"/>
          <p:nvPr/>
        </p:nvSpPr>
        <p:spPr>
          <a:xfrm>
            <a:off x="7699472" y="3751671"/>
            <a:ext cx="3565392" cy="2554545"/>
          </a:xfrm>
          <a:prstGeom prst="rect">
            <a:avLst/>
          </a:prstGeom>
          <a:noFill/>
        </p:spPr>
        <p:txBody>
          <a:bodyPr wrap="square" rtlCol="0">
            <a:spAutoFit/>
          </a:bodyPr>
          <a:lstStyle/>
          <a:p>
            <a:pPr algn="ctr"/>
            <a:r>
              <a:rPr lang="en-US" sz="3200" dirty="0">
                <a:latin typeface="Open Sans" panose="020B0606030504020204"/>
              </a:rPr>
              <a:t>In practice, </a:t>
            </a:r>
            <a:r>
              <a:rPr lang="en-US" sz="3200" b="1" dirty="0">
                <a:latin typeface="Open Sans" panose="020B0606030504020204"/>
              </a:rPr>
              <a:t>high dimensional</a:t>
            </a:r>
            <a:r>
              <a:rPr lang="en-US" sz="3200" dirty="0">
                <a:latin typeface="Open Sans" panose="020B0606030504020204"/>
              </a:rPr>
              <a:t> path space (</a:t>
            </a:r>
            <a:r>
              <a:rPr lang="en-US" sz="3200" i="1" dirty="0">
                <a:latin typeface="Open Sans" panose="020B0606030504020204"/>
                <a:cs typeface="Times New Roman" panose="02020603050405020304" pitchFamily="18" charset="0"/>
              </a:rPr>
              <a:t>p</a:t>
            </a:r>
            <a:r>
              <a:rPr lang="en-US" sz="3200" dirty="0">
                <a:latin typeface="Open Sans" panose="020B0606030504020204"/>
              </a:rPr>
              <a:t>), many possible ways to implement shift</a:t>
            </a:r>
          </a:p>
        </p:txBody>
      </p:sp>
    </p:spTree>
    <p:extLst>
      <p:ext uri="{BB962C8B-B14F-4D97-AF65-F5344CB8AC3E}">
        <p14:creationId xmlns:p14="http://schemas.microsoft.com/office/powerpoint/2010/main" val="37035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23">
            <a:extLst>
              <a:ext uri="{FF2B5EF4-FFF2-40B4-BE49-F238E27FC236}">
                <a16:creationId xmlns:a16="http://schemas.microsoft.com/office/drawing/2014/main" id="{90E273F7-CB6A-4C91-A2E2-E42337AA2D10}"/>
              </a:ext>
            </a:extLst>
          </p:cNvPr>
          <p:cNvSpPr>
            <a:spLocks noGrp="1"/>
          </p:cNvSpPr>
          <p:nvPr>
            <p:ph type="sldNum" sz="quarter" idx="4294967295"/>
          </p:nvPr>
        </p:nvSpPr>
        <p:spPr>
          <a:xfrm>
            <a:off x="9347200" y="6356350"/>
            <a:ext cx="2844800" cy="365125"/>
          </a:xfrm>
        </p:spPr>
        <p:txBody>
          <a:bodyPr/>
          <a:lstStyle/>
          <a:p>
            <a:fld id="{FD392A1A-B5AB-4E5C-8413-2A0AEA0B90E8}" type="slidenum">
              <a:rPr lang="en-GB" smtClean="0"/>
              <a:t>3</a:t>
            </a:fld>
            <a:endParaRPr lang="en-GB" dirty="0"/>
          </a:p>
        </p:txBody>
      </p:sp>
      <p:pic>
        <p:nvPicPr>
          <p:cNvPr id="5" name="Picture 3">
            <a:extLst>
              <a:ext uri="{FF2B5EF4-FFF2-40B4-BE49-F238E27FC236}">
                <a16:creationId xmlns:a16="http://schemas.microsoft.com/office/drawing/2014/main" id="{43D05113-CC5B-4961-A6A7-E186EA9F4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6" name="Group 5">
            <a:extLst>
              <a:ext uri="{FF2B5EF4-FFF2-40B4-BE49-F238E27FC236}">
                <a16:creationId xmlns:a16="http://schemas.microsoft.com/office/drawing/2014/main" id="{70227CB6-2739-4D38-955C-F8AE1DE99198}"/>
              </a:ext>
            </a:extLst>
          </p:cNvPr>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7" name="Oval 6">
              <a:extLst>
                <a:ext uri="{FF2B5EF4-FFF2-40B4-BE49-F238E27FC236}">
                  <a16:creationId xmlns:a16="http://schemas.microsoft.com/office/drawing/2014/main" id="{CA8B7C94-8D5F-4FE7-9B8E-0F2B3183ECAE}"/>
                </a:ext>
              </a:extLst>
            </p:cNvPr>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8" name="Picture 3" descr="C:\Users\make\AppData\Local\Microsoft\Windows\Temporary Internet Files\Content.IE5\0KS6E1BQ\chromesphere[1].jpg">
              <a:extLst>
                <a:ext uri="{FF2B5EF4-FFF2-40B4-BE49-F238E27FC236}">
                  <a16:creationId xmlns:a16="http://schemas.microsoft.com/office/drawing/2014/main" id="{39DBA37D-79B8-4A5C-A6E8-65DF0A41057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9" name="Path 1">
            <a:extLst>
              <a:ext uri="{FF2B5EF4-FFF2-40B4-BE49-F238E27FC236}">
                <a16:creationId xmlns:a16="http://schemas.microsoft.com/office/drawing/2014/main" id="{C7F03FA2-98E3-4D58-BF88-9E909D44EA5E}"/>
              </a:ext>
            </a:extLst>
          </p:cNvPr>
          <p:cNvCxnSpPr/>
          <p:nvPr/>
        </p:nvCxnSpPr>
        <p:spPr>
          <a:xfrm>
            <a:off x="1460501" y="2017467"/>
            <a:ext cx="4755513" cy="347167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Path 1">
            <a:extLst>
              <a:ext uri="{FF2B5EF4-FFF2-40B4-BE49-F238E27FC236}">
                <a16:creationId xmlns:a16="http://schemas.microsoft.com/office/drawing/2014/main" id="{C8D60E89-2074-4EAA-B329-887FFF683C1F}"/>
              </a:ext>
            </a:extLst>
          </p:cNvPr>
          <p:cNvCxnSpPr/>
          <p:nvPr/>
        </p:nvCxnSpPr>
        <p:spPr>
          <a:xfrm flipH="1">
            <a:off x="6216014" y="4487805"/>
            <a:ext cx="900101" cy="1001335"/>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Path 1">
            <a:extLst>
              <a:ext uri="{FF2B5EF4-FFF2-40B4-BE49-F238E27FC236}">
                <a16:creationId xmlns:a16="http://schemas.microsoft.com/office/drawing/2014/main" id="{B5A07561-13D6-4EE2-89A6-FAD66E09D243}"/>
              </a:ext>
            </a:extLst>
          </p:cNvPr>
          <p:cNvCxnSpPr/>
          <p:nvPr/>
        </p:nvCxnSpPr>
        <p:spPr>
          <a:xfrm>
            <a:off x="5615947" y="3021121"/>
            <a:ext cx="1500168" cy="1466683"/>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Path 1">
            <a:extLst>
              <a:ext uri="{FF2B5EF4-FFF2-40B4-BE49-F238E27FC236}">
                <a16:creationId xmlns:a16="http://schemas.microsoft.com/office/drawing/2014/main" id="{A0C32FDB-B205-4296-8EC0-ED86AE9AAF9D}"/>
              </a:ext>
            </a:extLst>
          </p:cNvPr>
          <p:cNvCxnSpPr/>
          <p:nvPr/>
        </p:nvCxnSpPr>
        <p:spPr>
          <a:xfrm flipH="1">
            <a:off x="5615947" y="1700975"/>
            <a:ext cx="1877669" cy="132014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Path 1">
            <a:extLst>
              <a:ext uri="{FF2B5EF4-FFF2-40B4-BE49-F238E27FC236}">
                <a16:creationId xmlns:a16="http://schemas.microsoft.com/office/drawing/2014/main" id="{989F1646-230A-4FD4-B70F-7DBA0FADB30D}"/>
              </a:ext>
            </a:extLst>
          </p:cNvPr>
          <p:cNvCxnSpPr/>
          <p:nvPr/>
        </p:nvCxnSpPr>
        <p:spPr>
          <a:xfrm flipH="1" flipV="1">
            <a:off x="7493619" y="1700976"/>
            <a:ext cx="2776448" cy="18102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Offset Path 4 Stub">
            <a:extLst>
              <a:ext uri="{FF2B5EF4-FFF2-40B4-BE49-F238E27FC236}">
                <a16:creationId xmlns:a16="http://schemas.microsoft.com/office/drawing/2014/main" id="{D55B953D-18F9-4331-A41B-26E87D11F6DB}"/>
              </a:ext>
            </a:extLst>
          </p:cNvPr>
          <p:cNvCxnSpPr/>
          <p:nvPr/>
        </p:nvCxnSpPr>
        <p:spPr>
          <a:xfrm flipH="1" flipV="1">
            <a:off x="1447801" y="2004767"/>
            <a:ext cx="1206500" cy="106680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6" name="Title 1">
            <a:extLst>
              <a:ext uri="{FF2B5EF4-FFF2-40B4-BE49-F238E27FC236}">
                <a16:creationId xmlns:a16="http://schemas.microsoft.com/office/drawing/2014/main" id="{7F96A77C-0F2D-4515-82FC-89F0DCE210D0}"/>
              </a:ext>
            </a:extLst>
          </p:cNvPr>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21" name="TextBox 20">
            <a:extLst>
              <a:ext uri="{FF2B5EF4-FFF2-40B4-BE49-F238E27FC236}">
                <a16:creationId xmlns:a16="http://schemas.microsoft.com/office/drawing/2014/main" id="{97F16BA7-B88B-4235-A957-670A209DB45F}"/>
              </a:ext>
            </a:extLst>
          </p:cNvPr>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22" name="TextBox 21">
            <a:extLst>
              <a:ext uri="{FF2B5EF4-FFF2-40B4-BE49-F238E27FC236}">
                <a16:creationId xmlns:a16="http://schemas.microsoft.com/office/drawing/2014/main" id="{35765501-C9D4-4306-A0F6-1B1F52A3CCBA}"/>
              </a:ext>
            </a:extLst>
          </p:cNvPr>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sp>
        <p:nvSpPr>
          <p:cNvPr id="25" name="Title 3">
            <a:extLst>
              <a:ext uri="{FF2B5EF4-FFF2-40B4-BE49-F238E27FC236}">
                <a16:creationId xmlns:a16="http://schemas.microsoft.com/office/drawing/2014/main" id="{6946C1D4-E02C-41FD-8D99-ACCC89020257}"/>
              </a:ext>
            </a:extLst>
          </p:cNvPr>
          <p:cNvSpPr>
            <a:spLocks noGrp="1"/>
          </p:cNvSpPr>
          <p:nvPr>
            <p:ph type="title"/>
          </p:nvPr>
        </p:nvSpPr>
        <p:spPr>
          <a:xfrm>
            <a:off x="794230" y="292496"/>
            <a:ext cx="10194011" cy="667933"/>
          </a:xfrm>
        </p:spPr>
        <p:txBody>
          <a:bodyPr/>
          <a:lstStyle/>
          <a:p>
            <a:r>
              <a:rPr lang="en-GB" dirty="0"/>
              <a:t>PATH RECONNECTION</a:t>
            </a:r>
          </a:p>
        </p:txBody>
      </p:sp>
      <p:grpSp>
        <p:nvGrpSpPr>
          <p:cNvPr id="26" name="Group 25">
            <a:extLst>
              <a:ext uri="{FF2B5EF4-FFF2-40B4-BE49-F238E27FC236}">
                <a16:creationId xmlns:a16="http://schemas.microsoft.com/office/drawing/2014/main" id="{25B91CD7-12C1-415A-B101-5CA5ACE0E0F7}"/>
              </a:ext>
            </a:extLst>
          </p:cNvPr>
          <p:cNvGrpSpPr/>
          <p:nvPr/>
        </p:nvGrpSpPr>
        <p:grpSpPr>
          <a:xfrm>
            <a:off x="8769947" y="203580"/>
            <a:ext cx="2220247" cy="893173"/>
            <a:chOff x="8769947" y="84786"/>
            <a:chExt cx="2220247" cy="893173"/>
          </a:xfrm>
        </p:grpSpPr>
        <p:cxnSp>
          <p:nvCxnSpPr>
            <p:cNvPr id="27" name="Offset Path 4">
              <a:extLst>
                <a:ext uri="{FF2B5EF4-FFF2-40B4-BE49-F238E27FC236}">
                  <a16:creationId xmlns:a16="http://schemas.microsoft.com/office/drawing/2014/main" id="{3B19E11A-52E3-4AB8-B4CD-AD218656D51C}"/>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8" name="Path 1">
              <a:extLst>
                <a:ext uri="{FF2B5EF4-FFF2-40B4-BE49-F238E27FC236}">
                  <a16:creationId xmlns:a16="http://schemas.microsoft.com/office/drawing/2014/main" id="{DDA9BF66-5718-4AC0-8F6F-790444E9103C}"/>
                </a:ext>
              </a:extLst>
            </p:cNvPr>
            <p:cNvCxnSpPr/>
            <p:nvPr/>
          </p:nvCxnSpPr>
          <p:spPr>
            <a:xfrm flipH="1">
              <a:off x="8769947" y="345480"/>
              <a:ext cx="360040" cy="0"/>
            </a:xfrm>
            <a:prstGeom prst="line">
              <a:avLst/>
            </a:prstGeom>
            <a:ln w="50800" cap="rnd">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A2A78311-75D3-4D4A-8C3C-48C94E2024CD}"/>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30" name="TextBox 29">
              <a:extLst>
                <a:ext uri="{FF2B5EF4-FFF2-40B4-BE49-F238E27FC236}">
                  <a16:creationId xmlns:a16="http://schemas.microsoft.com/office/drawing/2014/main" id="{BFB16A8A-173C-4373-AB48-2E581762146F}"/>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grpSp>
      <p:grpSp>
        <p:nvGrpSpPr>
          <p:cNvPr id="23" name="Group 22">
            <a:extLst>
              <a:ext uri="{FF2B5EF4-FFF2-40B4-BE49-F238E27FC236}">
                <a16:creationId xmlns:a16="http://schemas.microsoft.com/office/drawing/2014/main" id="{39DCB431-82D9-44C0-9BAB-64E9073BCB39}"/>
              </a:ext>
            </a:extLst>
          </p:cNvPr>
          <p:cNvGrpSpPr/>
          <p:nvPr/>
        </p:nvGrpSpPr>
        <p:grpSpPr>
          <a:xfrm>
            <a:off x="5735666" y="82950"/>
            <a:ext cx="2870812" cy="1291317"/>
            <a:chOff x="1084668" y="1871498"/>
            <a:chExt cx="2870811" cy="1291317"/>
          </a:xfrm>
        </p:grpSpPr>
        <p:sp>
          <p:nvSpPr>
            <p:cNvPr id="31" name="Oval 30">
              <a:extLst>
                <a:ext uri="{FF2B5EF4-FFF2-40B4-BE49-F238E27FC236}">
                  <a16:creationId xmlns:a16="http://schemas.microsoft.com/office/drawing/2014/main" id="{AE0CCAC2-FD1D-46EC-A7F5-63A5987D026A}"/>
                </a:ext>
              </a:extLst>
            </p:cNvPr>
            <p:cNvSpPr/>
            <p:nvPr/>
          </p:nvSpPr>
          <p:spPr>
            <a:xfrm>
              <a:off x="1480608" y="2120649"/>
              <a:ext cx="1026740" cy="997804"/>
            </a:xfrm>
            <a:prstGeom prst="ellipse">
              <a:avLst/>
            </a:prstGeom>
            <a:solidFill>
              <a:srgbClr val="248B9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EC4BAFB-95EC-40CD-B264-931F916D454B}"/>
                </a:ext>
              </a:extLst>
            </p:cNvPr>
            <p:cNvSpPr/>
            <p:nvPr/>
          </p:nvSpPr>
          <p:spPr>
            <a:xfrm>
              <a:off x="1308385" y="2619551"/>
              <a:ext cx="1412081" cy="543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a:extLst>
                <a:ext uri="{FF2B5EF4-FFF2-40B4-BE49-F238E27FC236}">
                  <a16:creationId xmlns:a16="http://schemas.microsoft.com/office/drawing/2014/main" id="{D20C93D1-7615-49AD-935A-3D052633F3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08384" y="2591095"/>
              <a:ext cx="1412081" cy="270085"/>
            </a:xfrm>
            <a:prstGeom prst="rect">
              <a:avLst/>
            </a:prstGeom>
          </p:spPr>
        </p:pic>
        <p:cxnSp>
          <p:nvCxnSpPr>
            <p:cNvPr id="34" name="Straight Arrow Connector 33">
              <a:extLst>
                <a:ext uri="{FF2B5EF4-FFF2-40B4-BE49-F238E27FC236}">
                  <a16:creationId xmlns:a16="http://schemas.microsoft.com/office/drawing/2014/main" id="{E84E9CAC-C39E-4D57-B2C8-91538740A957}"/>
                </a:ext>
              </a:extLst>
            </p:cNvPr>
            <p:cNvCxnSpPr>
              <a:cxnSpLocks/>
            </p:cNvCxnSpPr>
            <p:nvPr/>
          </p:nvCxnSpPr>
          <p:spPr>
            <a:xfrm>
              <a:off x="1084668" y="1871498"/>
              <a:ext cx="796385" cy="64185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DCB9D99C-67B6-4CEB-8F6A-8B1040C99150}"/>
                </a:ext>
              </a:extLst>
            </p:cNvPr>
            <p:cNvSpPr/>
            <p:nvPr/>
          </p:nvSpPr>
          <p:spPr>
            <a:xfrm>
              <a:off x="1899378" y="2546083"/>
              <a:ext cx="146935" cy="14693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84938A3F-B032-44EC-9EE9-00394F94C288}"/>
                </a:ext>
              </a:extLst>
            </p:cNvPr>
            <p:cNvCxnSpPr>
              <a:cxnSpLocks/>
              <a:stCxn id="35" idx="0"/>
            </p:cNvCxnSpPr>
            <p:nvPr/>
          </p:nvCxnSpPr>
          <p:spPr>
            <a:xfrm flipH="1" flipV="1">
              <a:off x="1763042" y="2209332"/>
              <a:ext cx="209804" cy="336751"/>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821F173B-3760-4ED4-8F6D-47BEF61D3627}"/>
                </a:ext>
              </a:extLst>
            </p:cNvPr>
            <p:cNvCxnSpPr>
              <a:cxnSpLocks/>
              <a:stCxn id="35" idx="0"/>
              <a:endCxn id="31" idx="0"/>
            </p:cNvCxnSpPr>
            <p:nvPr/>
          </p:nvCxnSpPr>
          <p:spPr>
            <a:xfrm flipV="1">
              <a:off x="1972846" y="2120649"/>
              <a:ext cx="21132" cy="425434"/>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64C9AF72-EE98-4A05-A83A-2C68D0192498}"/>
                </a:ext>
              </a:extLst>
            </p:cNvPr>
            <p:cNvCxnSpPr>
              <a:cxnSpLocks/>
              <a:stCxn id="35" idx="0"/>
            </p:cNvCxnSpPr>
            <p:nvPr/>
          </p:nvCxnSpPr>
          <p:spPr>
            <a:xfrm flipV="1">
              <a:off x="1972846" y="2217262"/>
              <a:ext cx="245690" cy="328821"/>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0B9256BE-BBC9-4BCF-81FE-86615055C37C}"/>
                </a:ext>
              </a:extLst>
            </p:cNvPr>
            <p:cNvCxnSpPr>
              <a:cxnSpLocks/>
              <a:stCxn id="35" idx="0"/>
            </p:cNvCxnSpPr>
            <p:nvPr/>
          </p:nvCxnSpPr>
          <p:spPr>
            <a:xfrm flipV="1">
              <a:off x="1972846" y="2349823"/>
              <a:ext cx="355750" cy="19626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A465278-B399-4A4A-978C-2E2658B89623}"/>
                </a:ext>
              </a:extLst>
            </p:cNvPr>
            <p:cNvCxnSpPr>
              <a:cxnSpLocks/>
              <a:stCxn id="35" idx="0"/>
            </p:cNvCxnSpPr>
            <p:nvPr/>
          </p:nvCxnSpPr>
          <p:spPr>
            <a:xfrm flipH="1" flipV="1">
              <a:off x="1538484" y="2514145"/>
              <a:ext cx="434362" cy="3193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7ACBA118-03CD-46E0-93B3-B93353AB5200}"/>
                </a:ext>
              </a:extLst>
            </p:cNvPr>
            <p:cNvCxnSpPr>
              <a:cxnSpLocks/>
              <a:stCxn id="35" idx="0"/>
            </p:cNvCxnSpPr>
            <p:nvPr/>
          </p:nvCxnSpPr>
          <p:spPr>
            <a:xfrm flipV="1">
              <a:off x="1972846" y="2514145"/>
              <a:ext cx="447543" cy="3193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197873D9-6E57-4996-9257-051B1C35B30F}"/>
                </a:ext>
              </a:extLst>
            </p:cNvPr>
            <p:cNvSpPr txBox="1"/>
            <p:nvPr/>
          </p:nvSpPr>
          <p:spPr>
            <a:xfrm>
              <a:off x="2745212" y="2423124"/>
              <a:ext cx="1210267" cy="523220"/>
            </a:xfrm>
            <a:prstGeom prst="rect">
              <a:avLst/>
            </a:prstGeom>
            <a:noFill/>
          </p:spPr>
          <p:txBody>
            <a:bodyPr wrap="none" rtlCol="0">
              <a:spAutoFit/>
            </a:bodyPr>
            <a:lstStyle/>
            <a:p>
              <a:r>
                <a:rPr lang="en-US" sz="2800" dirty="0"/>
                <a:t>Diffuse</a:t>
              </a:r>
            </a:p>
          </p:txBody>
        </p:sp>
      </p:grpSp>
    </p:spTree>
    <p:extLst>
      <p:ext uri="{BB962C8B-B14F-4D97-AF65-F5344CB8AC3E}">
        <p14:creationId xmlns:p14="http://schemas.microsoft.com/office/powerpoint/2010/main" val="202531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p:txBody>
          <a:bodyPr/>
          <a:lstStyle/>
          <a:p>
            <a:endParaRPr lang="en-GB"/>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30" y="292496"/>
            <a:ext cx="10194011" cy="667933"/>
          </a:xfrm>
        </p:spPr>
        <p:txBody>
          <a:bodyPr/>
          <a:lstStyle/>
          <a:p>
            <a:r>
              <a:rPr lang="en-GB" dirty="0"/>
              <a:t>PATH RECONNECTION</a:t>
            </a:r>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4</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06" name="Diffuse Material 1"/>
          <p:cNvSpPr/>
          <p:nvPr/>
        </p:nvSpPr>
        <p:spPr>
          <a:xfrm>
            <a:off x="5823723" y="5365564"/>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08" name="Diffuse Material 1"/>
          <p:cNvSpPr/>
          <p:nvPr/>
        </p:nvSpPr>
        <p:spPr>
          <a:xfrm>
            <a:off x="4857092" y="5365587"/>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111" name="Diffuse Material 2"/>
          <p:cNvSpPr/>
          <p:nvPr/>
        </p:nvSpPr>
        <p:spPr>
          <a:xfrm>
            <a:off x="7072088" y="4064103"/>
            <a:ext cx="98984" cy="814861"/>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57" name="Path 1"/>
          <p:cNvCxnSpPr/>
          <p:nvPr/>
        </p:nvCxnSpPr>
        <p:spPr>
          <a:xfrm>
            <a:off x="1460501" y="2017467"/>
            <a:ext cx="4755513" cy="347167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p:nvPr/>
        </p:nvCxnSpPr>
        <p:spPr>
          <a:xfrm flipH="1">
            <a:off x="6216014" y="4487805"/>
            <a:ext cx="900101" cy="1001335"/>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5" name="Path 1"/>
          <p:cNvCxnSpPr/>
          <p:nvPr/>
        </p:nvCxnSpPr>
        <p:spPr>
          <a:xfrm>
            <a:off x="5615947" y="3021121"/>
            <a:ext cx="1500168" cy="1466683"/>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8" name="Path 1"/>
          <p:cNvCxnSpPr/>
          <p:nvPr/>
        </p:nvCxnSpPr>
        <p:spPr>
          <a:xfrm flipH="1">
            <a:off x="5615947" y="1700975"/>
            <a:ext cx="1877669" cy="132014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p:nvPr/>
        </p:nvCxnSpPr>
        <p:spPr>
          <a:xfrm flipH="1" flipV="1">
            <a:off x="7493619" y="1700976"/>
            <a:ext cx="2776448" cy="18102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Offset Path 4"/>
          <p:cNvCxnSpPr/>
          <p:nvPr/>
        </p:nvCxnSpPr>
        <p:spPr>
          <a:xfrm flipH="1" flipV="1">
            <a:off x="1490588" y="2017467"/>
            <a:ext cx="3855415" cy="342396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Offset Path 4"/>
          <p:cNvCxnSpPr/>
          <p:nvPr/>
        </p:nvCxnSpPr>
        <p:spPr>
          <a:xfrm flipV="1">
            <a:off x="5346002" y="4485838"/>
            <a:ext cx="1800199" cy="95558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Offset Path 4"/>
          <p:cNvCxnSpPr/>
          <p:nvPr/>
        </p:nvCxnSpPr>
        <p:spPr>
          <a:xfrm flipH="1" flipV="1">
            <a:off x="5627101" y="3032234"/>
            <a:ext cx="1500168" cy="1466683"/>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8" name="Offset Path 4"/>
          <p:cNvCxnSpPr/>
          <p:nvPr/>
        </p:nvCxnSpPr>
        <p:spPr>
          <a:xfrm flipH="1">
            <a:off x="5627101" y="1712088"/>
            <a:ext cx="1877669" cy="1320147"/>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2" name="Offset Path 4"/>
          <p:cNvCxnSpPr/>
          <p:nvPr/>
        </p:nvCxnSpPr>
        <p:spPr>
          <a:xfrm flipH="1" flipV="1">
            <a:off x="7504773" y="1698129"/>
            <a:ext cx="2776448" cy="181024"/>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sp>
        <p:nvSpPr>
          <p:cNvPr id="107" name="Text: Diffuse"/>
          <p:cNvSpPr txBox="1"/>
          <p:nvPr/>
        </p:nvSpPr>
        <p:spPr>
          <a:xfrm>
            <a:off x="5981700" y="5829414"/>
            <a:ext cx="1704182" cy="584775"/>
          </a:xfrm>
          <a:prstGeom prst="rect">
            <a:avLst/>
          </a:prstGeom>
          <a:noFill/>
        </p:spPr>
        <p:txBody>
          <a:bodyPr wrap="square" rtlCol="0">
            <a:spAutoFit/>
          </a:bodyPr>
          <a:lstStyle/>
          <a:p>
            <a:r>
              <a:rPr lang="fi-FI" sz="3200" dirty="0">
                <a:solidFill>
                  <a:srgbClr val="000000"/>
                </a:solidFill>
              </a:rPr>
              <a:t>Diffuse</a:t>
            </a:r>
          </a:p>
        </p:txBody>
      </p:sp>
      <p:sp>
        <p:nvSpPr>
          <p:cNvPr id="109" name="Text: Diffuse"/>
          <p:cNvSpPr txBox="1"/>
          <p:nvPr/>
        </p:nvSpPr>
        <p:spPr>
          <a:xfrm>
            <a:off x="4229099" y="5827967"/>
            <a:ext cx="1472253" cy="584775"/>
          </a:xfrm>
          <a:prstGeom prst="rect">
            <a:avLst/>
          </a:prstGeom>
          <a:noFill/>
        </p:spPr>
        <p:txBody>
          <a:bodyPr wrap="square" rtlCol="0">
            <a:spAutoFit/>
          </a:bodyPr>
          <a:lstStyle/>
          <a:p>
            <a:pPr algn="ctr"/>
            <a:r>
              <a:rPr lang="fi-FI" sz="3200" dirty="0">
                <a:solidFill>
                  <a:srgbClr val="000000"/>
                </a:solidFill>
              </a:rPr>
              <a:t>Diffuse</a:t>
            </a:r>
          </a:p>
        </p:txBody>
      </p:sp>
      <p:sp>
        <p:nvSpPr>
          <p:cNvPr id="110" name="Text: Diffuse"/>
          <p:cNvSpPr txBox="1"/>
          <p:nvPr/>
        </p:nvSpPr>
        <p:spPr>
          <a:xfrm>
            <a:off x="7297699" y="4163756"/>
            <a:ext cx="2972368" cy="584775"/>
          </a:xfrm>
          <a:prstGeom prst="rect">
            <a:avLst/>
          </a:prstGeom>
          <a:noFill/>
        </p:spPr>
        <p:txBody>
          <a:bodyPr wrap="square" rtlCol="0">
            <a:spAutoFit/>
          </a:bodyPr>
          <a:lstStyle/>
          <a:p>
            <a:r>
              <a:rPr lang="fi-FI" sz="3200" dirty="0">
                <a:solidFill>
                  <a:srgbClr val="000000"/>
                </a:solidFill>
                <a:effectLst>
                  <a:glow rad="50800">
                    <a:schemeClr val="bg1">
                      <a:alpha val="85000"/>
                    </a:schemeClr>
                  </a:glow>
                </a:effectLst>
              </a:rPr>
              <a:t>Diffuse</a:t>
            </a:r>
          </a:p>
        </p:txBody>
      </p: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grpSp>
        <p:nvGrpSpPr>
          <p:cNvPr id="33" name="Group 32">
            <a:extLst>
              <a:ext uri="{FF2B5EF4-FFF2-40B4-BE49-F238E27FC236}">
                <a16:creationId xmlns:a16="http://schemas.microsoft.com/office/drawing/2014/main" id="{AAE6C64C-4506-49F2-8A25-D9B75D6FD69F}"/>
              </a:ext>
            </a:extLst>
          </p:cNvPr>
          <p:cNvGrpSpPr/>
          <p:nvPr/>
        </p:nvGrpSpPr>
        <p:grpSpPr>
          <a:xfrm>
            <a:off x="8769947" y="203580"/>
            <a:ext cx="2220247" cy="893173"/>
            <a:chOff x="8769947" y="84786"/>
            <a:chExt cx="2220247" cy="893173"/>
          </a:xfrm>
        </p:grpSpPr>
        <p:cxnSp>
          <p:nvCxnSpPr>
            <p:cNvPr id="34" name="Offset Path 4">
              <a:extLst>
                <a:ext uri="{FF2B5EF4-FFF2-40B4-BE49-F238E27FC236}">
                  <a16:creationId xmlns:a16="http://schemas.microsoft.com/office/drawing/2014/main" id="{79F24ED5-4D02-45FB-9CEA-3AE0CEA0744E}"/>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5" name="Path 1">
              <a:extLst>
                <a:ext uri="{FF2B5EF4-FFF2-40B4-BE49-F238E27FC236}">
                  <a16:creationId xmlns:a16="http://schemas.microsoft.com/office/drawing/2014/main" id="{D5BA2306-E8AD-4C27-BC0A-A19419B79C21}"/>
                </a:ext>
              </a:extLst>
            </p:cNvPr>
            <p:cNvCxnSpPr/>
            <p:nvPr/>
          </p:nvCxnSpPr>
          <p:spPr>
            <a:xfrm flipH="1">
              <a:off x="8769947" y="345480"/>
              <a:ext cx="360040" cy="0"/>
            </a:xfrm>
            <a:prstGeom prst="line">
              <a:avLst/>
            </a:prstGeom>
            <a:ln w="50800" cap="rnd">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EFA6600E-6491-4B2D-94F1-DCAD6569A3F0}"/>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3" name="TextBox 42">
              <a:extLst>
                <a:ext uri="{FF2B5EF4-FFF2-40B4-BE49-F238E27FC236}">
                  <a16:creationId xmlns:a16="http://schemas.microsoft.com/office/drawing/2014/main" id="{19892284-046A-4C68-931B-1C232AC86A5B}"/>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grpSp>
      <p:sp>
        <p:nvSpPr>
          <p:cNvPr id="4" name="TextBox 3">
            <a:extLst>
              <a:ext uri="{FF2B5EF4-FFF2-40B4-BE49-F238E27FC236}">
                <a16:creationId xmlns:a16="http://schemas.microsoft.com/office/drawing/2014/main" id="{32A67E50-DD8A-4D9A-B9BE-13CD5238FC9B}"/>
              </a:ext>
            </a:extLst>
          </p:cNvPr>
          <p:cNvSpPr txBox="1"/>
          <p:nvPr/>
        </p:nvSpPr>
        <p:spPr>
          <a:xfrm>
            <a:off x="6364183" y="6347731"/>
            <a:ext cx="5476499" cy="461665"/>
          </a:xfrm>
          <a:prstGeom prst="rect">
            <a:avLst/>
          </a:prstGeom>
          <a:noFill/>
        </p:spPr>
        <p:txBody>
          <a:bodyPr wrap="none" rtlCol="0">
            <a:spAutoFit/>
          </a:bodyPr>
          <a:lstStyle/>
          <a:p>
            <a:r>
              <a:rPr lang="en-SG" sz="2400" dirty="0">
                <a:solidFill>
                  <a:srgbClr val="FF0000"/>
                </a:solidFill>
              </a:rPr>
              <a:t>Reusing path segments saves computation</a:t>
            </a:r>
            <a:endParaRPr lang="en-GB" sz="2400" dirty="0">
              <a:solidFill>
                <a:srgbClr val="FF0000"/>
              </a:solidFill>
            </a:endParaRPr>
          </a:p>
        </p:txBody>
      </p:sp>
      <p:grpSp>
        <p:nvGrpSpPr>
          <p:cNvPr id="38" name="Group 37">
            <a:extLst>
              <a:ext uri="{FF2B5EF4-FFF2-40B4-BE49-F238E27FC236}">
                <a16:creationId xmlns:a16="http://schemas.microsoft.com/office/drawing/2014/main" id="{E86DB494-DBCC-4A43-B8BE-61ECCE2C7E10}"/>
              </a:ext>
            </a:extLst>
          </p:cNvPr>
          <p:cNvGrpSpPr/>
          <p:nvPr/>
        </p:nvGrpSpPr>
        <p:grpSpPr>
          <a:xfrm>
            <a:off x="5735666" y="82950"/>
            <a:ext cx="2870812" cy="1291317"/>
            <a:chOff x="1084668" y="1871498"/>
            <a:chExt cx="2870811" cy="1291317"/>
          </a:xfrm>
        </p:grpSpPr>
        <p:sp>
          <p:nvSpPr>
            <p:cNvPr id="39" name="Oval 38">
              <a:extLst>
                <a:ext uri="{FF2B5EF4-FFF2-40B4-BE49-F238E27FC236}">
                  <a16:creationId xmlns:a16="http://schemas.microsoft.com/office/drawing/2014/main" id="{4677F02D-0475-4B05-AD49-4208BB00EA83}"/>
                </a:ext>
              </a:extLst>
            </p:cNvPr>
            <p:cNvSpPr/>
            <p:nvPr/>
          </p:nvSpPr>
          <p:spPr>
            <a:xfrm>
              <a:off x="1480608" y="2120649"/>
              <a:ext cx="1026740" cy="997804"/>
            </a:xfrm>
            <a:prstGeom prst="ellipse">
              <a:avLst/>
            </a:prstGeom>
            <a:solidFill>
              <a:srgbClr val="248B9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027734D-9C48-4DD4-9D80-D6218E7D5B7F}"/>
                </a:ext>
              </a:extLst>
            </p:cNvPr>
            <p:cNvSpPr/>
            <p:nvPr/>
          </p:nvSpPr>
          <p:spPr>
            <a:xfrm>
              <a:off x="1308385" y="2619551"/>
              <a:ext cx="1412081" cy="543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a:extLst>
                <a:ext uri="{FF2B5EF4-FFF2-40B4-BE49-F238E27FC236}">
                  <a16:creationId xmlns:a16="http://schemas.microsoft.com/office/drawing/2014/main" id="{4BF8E3A0-5762-460B-A787-A896FAEE39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08384" y="2591095"/>
              <a:ext cx="1412081" cy="270085"/>
            </a:xfrm>
            <a:prstGeom prst="rect">
              <a:avLst/>
            </a:prstGeom>
          </p:spPr>
        </p:pic>
        <p:cxnSp>
          <p:nvCxnSpPr>
            <p:cNvPr id="42" name="Straight Arrow Connector 41">
              <a:extLst>
                <a:ext uri="{FF2B5EF4-FFF2-40B4-BE49-F238E27FC236}">
                  <a16:creationId xmlns:a16="http://schemas.microsoft.com/office/drawing/2014/main" id="{99C11FD8-8394-408C-ACD8-A60B3C7C7C73}"/>
                </a:ext>
              </a:extLst>
            </p:cNvPr>
            <p:cNvCxnSpPr>
              <a:cxnSpLocks/>
            </p:cNvCxnSpPr>
            <p:nvPr/>
          </p:nvCxnSpPr>
          <p:spPr>
            <a:xfrm>
              <a:off x="1084668" y="1871498"/>
              <a:ext cx="796385" cy="64185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45" name="Oval 44">
              <a:extLst>
                <a:ext uri="{FF2B5EF4-FFF2-40B4-BE49-F238E27FC236}">
                  <a16:creationId xmlns:a16="http://schemas.microsoft.com/office/drawing/2014/main" id="{D9444036-31C3-4726-A432-500E12AE1929}"/>
                </a:ext>
              </a:extLst>
            </p:cNvPr>
            <p:cNvSpPr/>
            <p:nvPr/>
          </p:nvSpPr>
          <p:spPr>
            <a:xfrm>
              <a:off x="1899378" y="2546083"/>
              <a:ext cx="146935" cy="14693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7" name="Straight Arrow Connector 46">
              <a:extLst>
                <a:ext uri="{FF2B5EF4-FFF2-40B4-BE49-F238E27FC236}">
                  <a16:creationId xmlns:a16="http://schemas.microsoft.com/office/drawing/2014/main" id="{A27094BA-5835-4E91-B8FB-7EC2F8BE1EC0}"/>
                </a:ext>
              </a:extLst>
            </p:cNvPr>
            <p:cNvCxnSpPr>
              <a:cxnSpLocks/>
              <a:stCxn id="45" idx="0"/>
            </p:cNvCxnSpPr>
            <p:nvPr/>
          </p:nvCxnSpPr>
          <p:spPr>
            <a:xfrm flipH="1" flipV="1">
              <a:off x="1763042" y="2209332"/>
              <a:ext cx="209804" cy="336751"/>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FADB9AB6-E676-4FFF-96C0-3BF57EBBCD26}"/>
                </a:ext>
              </a:extLst>
            </p:cNvPr>
            <p:cNvCxnSpPr>
              <a:cxnSpLocks/>
              <a:stCxn id="45" idx="0"/>
              <a:endCxn id="39" idx="0"/>
            </p:cNvCxnSpPr>
            <p:nvPr/>
          </p:nvCxnSpPr>
          <p:spPr>
            <a:xfrm flipV="1">
              <a:off x="1972846" y="2120649"/>
              <a:ext cx="21132" cy="425434"/>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7F6F4C1A-544E-4507-A1F2-409B024DCFDB}"/>
                </a:ext>
              </a:extLst>
            </p:cNvPr>
            <p:cNvCxnSpPr>
              <a:cxnSpLocks/>
              <a:stCxn id="45" idx="0"/>
            </p:cNvCxnSpPr>
            <p:nvPr/>
          </p:nvCxnSpPr>
          <p:spPr>
            <a:xfrm flipV="1">
              <a:off x="1972846" y="2217262"/>
              <a:ext cx="245690" cy="328821"/>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6058833A-8503-4323-AB3A-4C36539DF95D}"/>
                </a:ext>
              </a:extLst>
            </p:cNvPr>
            <p:cNvCxnSpPr>
              <a:cxnSpLocks/>
              <a:stCxn id="45" idx="0"/>
            </p:cNvCxnSpPr>
            <p:nvPr/>
          </p:nvCxnSpPr>
          <p:spPr>
            <a:xfrm flipV="1">
              <a:off x="1972846" y="2349823"/>
              <a:ext cx="355750" cy="19626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2D69BE6C-1490-4D8E-BF34-EB53E668B91A}"/>
                </a:ext>
              </a:extLst>
            </p:cNvPr>
            <p:cNvCxnSpPr>
              <a:cxnSpLocks/>
              <a:stCxn id="45" idx="0"/>
            </p:cNvCxnSpPr>
            <p:nvPr/>
          </p:nvCxnSpPr>
          <p:spPr>
            <a:xfrm flipH="1" flipV="1">
              <a:off x="1538484" y="2514145"/>
              <a:ext cx="434362" cy="3193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16FA8C49-1E49-49F3-96E0-FA5ECE3F4ADA}"/>
                </a:ext>
              </a:extLst>
            </p:cNvPr>
            <p:cNvCxnSpPr>
              <a:cxnSpLocks/>
              <a:stCxn id="45" idx="0"/>
            </p:cNvCxnSpPr>
            <p:nvPr/>
          </p:nvCxnSpPr>
          <p:spPr>
            <a:xfrm flipV="1">
              <a:off x="1972846" y="2514145"/>
              <a:ext cx="447543" cy="3193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3327A0A5-62D6-4194-A6ED-0C3D6B1EC59A}"/>
                </a:ext>
              </a:extLst>
            </p:cNvPr>
            <p:cNvSpPr txBox="1"/>
            <p:nvPr/>
          </p:nvSpPr>
          <p:spPr>
            <a:xfrm>
              <a:off x="2745212" y="2423124"/>
              <a:ext cx="1210267" cy="523220"/>
            </a:xfrm>
            <a:prstGeom prst="rect">
              <a:avLst/>
            </a:prstGeom>
            <a:noFill/>
          </p:spPr>
          <p:txBody>
            <a:bodyPr wrap="none" rtlCol="0">
              <a:spAutoFit/>
            </a:bodyPr>
            <a:lstStyle/>
            <a:p>
              <a:r>
                <a:rPr lang="en-US" sz="2800" dirty="0"/>
                <a:t>Diffuse</a:t>
              </a:r>
            </a:p>
          </p:txBody>
        </p:sp>
      </p:grpSp>
    </p:spTree>
    <p:custDataLst>
      <p:tags r:id="rId1"/>
    </p:custDataLst>
    <p:extLst>
      <p:ext uri="{BB962C8B-B14F-4D97-AF65-F5344CB8AC3E}">
        <p14:creationId xmlns:p14="http://schemas.microsoft.com/office/powerpoint/2010/main" val="103444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fade">
                                      <p:cBhvr>
                                        <p:cTn id="21" dur="500"/>
                                        <p:tgtEl>
                                          <p:spTgt spid="1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fade">
                                      <p:cBhvr>
                                        <p:cTn id="24" dur="500"/>
                                        <p:tgtEl>
                                          <p:spTgt spid="1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8" grpId="0" animBg="1"/>
      <p:bldP spid="111" grpId="0" animBg="1"/>
      <p:bldP spid="107" grpId="0"/>
      <p:bldP spid="109" grpId="0"/>
      <p:bldP spid="110"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A2A3331-C86F-4E32-9F1E-B4990C260828}"/>
              </a:ext>
            </a:extLst>
          </p:cNvPr>
          <p:cNvSpPr>
            <a:spLocks noGrp="1"/>
          </p:cNvSpPr>
          <p:nvPr>
            <p:ph sz="quarter" idx="10"/>
          </p:nvPr>
        </p:nvSpPr>
        <p:spPr/>
        <p:txBody>
          <a:bodyPr/>
          <a:lstStyle/>
          <a:p>
            <a:endParaRPr lang="en-GB"/>
          </a:p>
        </p:txBody>
      </p:sp>
      <p:sp>
        <p:nvSpPr>
          <p:cNvPr id="4" name="Title 3">
            <a:extLst>
              <a:ext uri="{FF2B5EF4-FFF2-40B4-BE49-F238E27FC236}">
                <a16:creationId xmlns:a16="http://schemas.microsoft.com/office/drawing/2014/main" id="{F5A81F99-F112-4DBA-B921-0C7C90214FC7}"/>
              </a:ext>
            </a:extLst>
          </p:cNvPr>
          <p:cNvSpPr>
            <a:spLocks noGrp="1"/>
          </p:cNvSpPr>
          <p:nvPr>
            <p:ph type="title"/>
          </p:nvPr>
        </p:nvSpPr>
        <p:spPr>
          <a:xfrm>
            <a:off x="582561" y="502269"/>
            <a:ext cx="10603541" cy="667933"/>
          </a:xfrm>
        </p:spPr>
        <p:txBody>
          <a:bodyPr/>
          <a:lstStyle/>
          <a:p>
            <a:r>
              <a:rPr lang="en-GB" dirty="0"/>
              <a:t>HALF-VECTOR COPY</a:t>
            </a:r>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5</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8" name="Specular Material">
            <a:extLst>
              <a:ext uri="{FF2B5EF4-FFF2-40B4-BE49-F238E27FC236}">
                <a16:creationId xmlns:a16="http://schemas.microsoft.com/office/drawing/2014/main" id="{2FB6C8D5-7633-4CDE-8417-21B7CCF51BDE}"/>
              </a:ext>
            </a:extLst>
          </p:cNvPr>
          <p:cNvSpPr/>
          <p:nvPr/>
        </p:nvSpPr>
        <p:spPr>
          <a:xfrm rot="19417836">
            <a:off x="4064214" y="2819947"/>
            <a:ext cx="238037" cy="814861"/>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57" name="Path 1"/>
          <p:cNvCxnSpPr/>
          <p:nvPr/>
        </p:nvCxnSpPr>
        <p:spPr>
          <a:xfrm>
            <a:off x="1473200" y="2025933"/>
            <a:ext cx="2702587" cy="121328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p:nvPr/>
        </p:nvCxnSpPr>
        <p:spPr>
          <a:xfrm flipH="1">
            <a:off x="4865560" y="4487804"/>
            <a:ext cx="2250555" cy="97165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5" name="Path 1"/>
          <p:cNvCxnSpPr/>
          <p:nvPr/>
        </p:nvCxnSpPr>
        <p:spPr>
          <a:xfrm>
            <a:off x="5615947" y="3021121"/>
            <a:ext cx="1500168" cy="1466683"/>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8" name="Path 1"/>
          <p:cNvCxnSpPr/>
          <p:nvPr/>
        </p:nvCxnSpPr>
        <p:spPr>
          <a:xfrm flipH="1">
            <a:off x="5615947" y="1700975"/>
            <a:ext cx="1877669" cy="132014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p:nvPr/>
        </p:nvCxnSpPr>
        <p:spPr>
          <a:xfrm flipH="1" flipV="1">
            <a:off x="7493619" y="1700976"/>
            <a:ext cx="2776448" cy="18102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Path 1"/>
          <p:cNvCxnSpPr/>
          <p:nvPr/>
        </p:nvCxnSpPr>
        <p:spPr>
          <a:xfrm flipH="1" flipV="1">
            <a:off x="4175788" y="3239215"/>
            <a:ext cx="689771" cy="2220245"/>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Offset Path 4"/>
          <p:cNvCxnSpPr/>
          <p:nvPr/>
        </p:nvCxnSpPr>
        <p:spPr>
          <a:xfrm flipH="1" flipV="1">
            <a:off x="1473203" y="2025938"/>
            <a:ext cx="3047472" cy="1513309"/>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Offset Path 4"/>
          <p:cNvCxnSpPr/>
          <p:nvPr/>
        </p:nvCxnSpPr>
        <p:spPr>
          <a:xfrm>
            <a:off x="4520674" y="3539247"/>
            <a:ext cx="855247" cy="1958021"/>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1" name="Half-Vector 2"/>
          <p:cNvCxnSpPr>
            <a:cxnSpLocks/>
          </p:cNvCxnSpPr>
          <p:nvPr/>
        </p:nvCxnSpPr>
        <p:spPr>
          <a:xfrm flipH="1">
            <a:off x="3798287" y="3239215"/>
            <a:ext cx="377506" cy="300032"/>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84" name="Half-Vector 2"/>
          <p:cNvCxnSpPr>
            <a:cxnSpLocks/>
          </p:cNvCxnSpPr>
          <p:nvPr/>
        </p:nvCxnSpPr>
        <p:spPr>
          <a:xfrm flipH="1">
            <a:off x="4175787" y="3556006"/>
            <a:ext cx="344888" cy="31716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97" name="Title 1"/>
          <p:cNvSpPr txBox="1">
            <a:spLocks/>
          </p:cNvSpPr>
          <p:nvPr/>
        </p:nvSpPr>
        <p:spPr>
          <a:xfrm>
            <a:off x="0" y="-2505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25" name="TextBox 124"/>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27" name="TextBox 126"/>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sp>
        <p:nvSpPr>
          <p:cNvPr id="39" name="Text: Specular">
            <a:extLst>
              <a:ext uri="{FF2B5EF4-FFF2-40B4-BE49-F238E27FC236}">
                <a16:creationId xmlns:a16="http://schemas.microsoft.com/office/drawing/2014/main" id="{18DB28DF-7420-4281-9C9E-A1313A8931D5}"/>
              </a:ext>
            </a:extLst>
          </p:cNvPr>
          <p:cNvSpPr txBox="1"/>
          <p:nvPr/>
        </p:nvSpPr>
        <p:spPr>
          <a:xfrm>
            <a:off x="3492764" y="5998793"/>
            <a:ext cx="2026765" cy="584775"/>
          </a:xfrm>
          <a:prstGeom prst="rect">
            <a:avLst/>
          </a:prstGeom>
          <a:noFill/>
        </p:spPr>
        <p:txBody>
          <a:bodyPr wrap="square" rtlCol="0">
            <a:spAutoFit/>
          </a:bodyPr>
          <a:lstStyle/>
          <a:p>
            <a:pPr algn="ctr"/>
            <a:r>
              <a:rPr lang="fi-FI" sz="3200" dirty="0">
                <a:solidFill>
                  <a:srgbClr val="000000"/>
                </a:solidFill>
              </a:rPr>
              <a:t>Specular</a:t>
            </a:r>
          </a:p>
        </p:txBody>
      </p:sp>
      <p:sp>
        <p:nvSpPr>
          <p:cNvPr id="40" name="Specular Material 1">
            <a:extLst>
              <a:ext uri="{FF2B5EF4-FFF2-40B4-BE49-F238E27FC236}">
                <a16:creationId xmlns:a16="http://schemas.microsoft.com/office/drawing/2014/main" id="{DDE23DF4-4E4D-45E8-AC2B-71875E600CDB}"/>
              </a:ext>
            </a:extLst>
          </p:cNvPr>
          <p:cNvSpPr/>
          <p:nvPr/>
        </p:nvSpPr>
        <p:spPr>
          <a:xfrm>
            <a:off x="2735627" y="6100765"/>
            <a:ext cx="844261" cy="394608"/>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grpSp>
        <p:nvGrpSpPr>
          <p:cNvPr id="41" name="Group 40">
            <a:extLst>
              <a:ext uri="{FF2B5EF4-FFF2-40B4-BE49-F238E27FC236}">
                <a16:creationId xmlns:a16="http://schemas.microsoft.com/office/drawing/2014/main" id="{5420E333-FA38-49CD-AA27-47AE51575F39}"/>
              </a:ext>
            </a:extLst>
          </p:cNvPr>
          <p:cNvGrpSpPr/>
          <p:nvPr/>
        </p:nvGrpSpPr>
        <p:grpSpPr>
          <a:xfrm>
            <a:off x="8649038" y="84786"/>
            <a:ext cx="2347257" cy="1310849"/>
            <a:chOff x="8649038" y="84786"/>
            <a:chExt cx="2347257" cy="1310849"/>
          </a:xfrm>
        </p:grpSpPr>
        <p:cxnSp>
          <p:nvCxnSpPr>
            <p:cNvPr id="42" name="Offset Path 4">
              <a:extLst>
                <a:ext uri="{FF2B5EF4-FFF2-40B4-BE49-F238E27FC236}">
                  <a16:creationId xmlns:a16="http://schemas.microsoft.com/office/drawing/2014/main" id="{D8E29F0E-8E30-4E59-B600-F032AE39D30B}"/>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199DA8C5-0290-4E25-9A52-D7E0EC49D868}"/>
                </a:ext>
              </a:extLst>
            </p:cNvPr>
            <p:cNvCxnSpPr/>
            <p:nvPr/>
          </p:nvCxnSpPr>
          <p:spPr>
            <a:xfrm flipH="1">
              <a:off x="8769947" y="345480"/>
              <a:ext cx="360040" cy="0"/>
            </a:xfrm>
            <a:prstGeom prst="line">
              <a:avLst/>
            </a:prstGeom>
            <a:ln w="50800" cap="rnd">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224FD43B-937F-497C-BF86-25712E38886C}"/>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5" name="TextBox 44">
              <a:extLst>
                <a:ext uri="{FF2B5EF4-FFF2-40B4-BE49-F238E27FC236}">
                  <a16:creationId xmlns:a16="http://schemas.microsoft.com/office/drawing/2014/main" id="{AC1C5EDB-EA61-4F83-9885-40210A4E0C06}"/>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47" name="Half-Vector 2">
              <a:extLst>
                <a:ext uri="{FF2B5EF4-FFF2-40B4-BE49-F238E27FC236}">
                  <a16:creationId xmlns:a16="http://schemas.microsoft.com/office/drawing/2014/main" id="{CD41C6D4-2F31-453D-AA15-5C223495E318}"/>
                </a:ext>
              </a:extLst>
            </p:cNvPr>
            <p:cNvCxnSpPr/>
            <p:nvPr/>
          </p:nvCxnSpPr>
          <p:spPr>
            <a:xfrm>
              <a:off x="8649038" y="1201976"/>
              <a:ext cx="522595" cy="239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614FA0A5-42F2-4687-BDAD-EED7FFE30B54}"/>
                </a:ext>
              </a:extLst>
            </p:cNvPr>
            <p:cNvSpPr txBox="1"/>
            <p:nvPr/>
          </p:nvSpPr>
          <p:spPr>
            <a:xfrm>
              <a:off x="9136088" y="933970"/>
              <a:ext cx="1860207" cy="461665"/>
            </a:xfrm>
            <a:prstGeom prst="rect">
              <a:avLst/>
            </a:prstGeom>
            <a:noFill/>
          </p:spPr>
          <p:txBody>
            <a:bodyPr wrap="square" rtlCol="0">
              <a:spAutoFit/>
            </a:bodyPr>
            <a:lstStyle/>
            <a:p>
              <a:r>
                <a:rPr lang="fi-FI" sz="2400" dirty="0">
                  <a:solidFill>
                    <a:srgbClr val="000000"/>
                  </a:solidFill>
                </a:rPr>
                <a:t>Half-vector</a:t>
              </a:r>
            </a:p>
          </p:txBody>
        </p:sp>
      </p:grpSp>
      <p:grpSp>
        <p:nvGrpSpPr>
          <p:cNvPr id="32" name="Group 31">
            <a:extLst>
              <a:ext uri="{FF2B5EF4-FFF2-40B4-BE49-F238E27FC236}">
                <a16:creationId xmlns:a16="http://schemas.microsoft.com/office/drawing/2014/main" id="{29445B2D-336F-4A40-B59D-A5389175B565}"/>
              </a:ext>
            </a:extLst>
          </p:cNvPr>
          <p:cNvGrpSpPr/>
          <p:nvPr/>
        </p:nvGrpSpPr>
        <p:grpSpPr>
          <a:xfrm>
            <a:off x="5600481" y="38609"/>
            <a:ext cx="2988989" cy="1263026"/>
            <a:chOff x="2879882" y="1899790"/>
            <a:chExt cx="2988989" cy="1263025"/>
          </a:xfrm>
        </p:grpSpPr>
        <p:sp>
          <p:nvSpPr>
            <p:cNvPr id="33" name="Rectangle 32">
              <a:extLst>
                <a:ext uri="{FF2B5EF4-FFF2-40B4-BE49-F238E27FC236}">
                  <a16:creationId xmlns:a16="http://schemas.microsoft.com/office/drawing/2014/main" id="{2BBD7EA1-A05D-41EF-8519-FBB08F8A67C6}"/>
                </a:ext>
              </a:extLst>
            </p:cNvPr>
            <p:cNvSpPr/>
            <p:nvPr/>
          </p:nvSpPr>
          <p:spPr>
            <a:xfrm>
              <a:off x="3059770" y="2619551"/>
              <a:ext cx="1412081" cy="543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a:extLst>
                <a:ext uri="{FF2B5EF4-FFF2-40B4-BE49-F238E27FC236}">
                  <a16:creationId xmlns:a16="http://schemas.microsoft.com/office/drawing/2014/main" id="{BF6100E9-5123-4C68-9375-58A80A403A0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59769" y="2591095"/>
              <a:ext cx="1412081" cy="270085"/>
            </a:xfrm>
            <a:prstGeom prst="rect">
              <a:avLst/>
            </a:prstGeom>
          </p:spPr>
        </p:pic>
        <p:cxnSp>
          <p:nvCxnSpPr>
            <p:cNvPr id="35" name="Straight Arrow Connector 34">
              <a:extLst>
                <a:ext uri="{FF2B5EF4-FFF2-40B4-BE49-F238E27FC236}">
                  <a16:creationId xmlns:a16="http://schemas.microsoft.com/office/drawing/2014/main" id="{0E9EFD19-768E-43DE-BBAC-5671036F47AF}"/>
                </a:ext>
              </a:extLst>
            </p:cNvPr>
            <p:cNvCxnSpPr>
              <a:cxnSpLocks/>
              <a:endCxn id="37" idx="1"/>
            </p:cNvCxnSpPr>
            <p:nvPr/>
          </p:nvCxnSpPr>
          <p:spPr>
            <a:xfrm>
              <a:off x="2879882" y="1899790"/>
              <a:ext cx="792399" cy="66781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7" name="Oval 36">
              <a:extLst>
                <a:ext uri="{FF2B5EF4-FFF2-40B4-BE49-F238E27FC236}">
                  <a16:creationId xmlns:a16="http://schemas.microsoft.com/office/drawing/2014/main" id="{FD254A0D-A4E0-4306-8FE8-3F7030F0AF3D}"/>
                </a:ext>
              </a:extLst>
            </p:cNvPr>
            <p:cNvSpPr/>
            <p:nvPr/>
          </p:nvSpPr>
          <p:spPr>
            <a:xfrm>
              <a:off x="3650763" y="2546083"/>
              <a:ext cx="146935" cy="14693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6CF6989A-B708-4216-97EA-681915BA25F4}"/>
                </a:ext>
              </a:extLst>
            </p:cNvPr>
            <p:cNvCxnSpPr>
              <a:cxnSpLocks/>
              <a:stCxn id="37" idx="7"/>
            </p:cNvCxnSpPr>
            <p:nvPr/>
          </p:nvCxnSpPr>
          <p:spPr>
            <a:xfrm flipV="1">
              <a:off x="3776180" y="1925015"/>
              <a:ext cx="529861" cy="642586"/>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50" name="TextBox 49">
              <a:extLst>
                <a:ext uri="{FF2B5EF4-FFF2-40B4-BE49-F238E27FC236}">
                  <a16:creationId xmlns:a16="http://schemas.microsoft.com/office/drawing/2014/main" id="{8F37E4A9-9CDC-4022-B898-5143F4BA0FA0}"/>
                </a:ext>
              </a:extLst>
            </p:cNvPr>
            <p:cNvSpPr txBox="1"/>
            <p:nvPr/>
          </p:nvSpPr>
          <p:spPr>
            <a:xfrm>
              <a:off x="4432259" y="2370302"/>
              <a:ext cx="1436612" cy="523220"/>
            </a:xfrm>
            <a:prstGeom prst="rect">
              <a:avLst/>
            </a:prstGeom>
            <a:noFill/>
          </p:spPr>
          <p:txBody>
            <a:bodyPr wrap="none" rtlCol="0">
              <a:spAutoFit/>
            </a:bodyPr>
            <a:lstStyle/>
            <a:p>
              <a:r>
                <a:rPr lang="en-US" sz="2800" dirty="0"/>
                <a:t>Specular</a:t>
              </a:r>
            </a:p>
          </p:txBody>
        </p:sp>
      </p:grpSp>
    </p:spTree>
    <p:custDataLst>
      <p:tags r:id="rId1"/>
    </p:custDataLst>
    <p:extLst>
      <p:ext uri="{BB962C8B-B14F-4D97-AF65-F5344CB8AC3E}">
        <p14:creationId xmlns:p14="http://schemas.microsoft.com/office/powerpoint/2010/main" val="156962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0"/>
                                        <p:tgtEl>
                                          <p:spTgt spid="8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300"/>
                                        <p:tgtEl>
                                          <p:spTgt spid="8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fade">
                                      <p:cBhvr>
                                        <p:cTn id="53" dur="300"/>
                                        <p:tgtEl>
                                          <p:spTgt spid="8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25CE7E7-613F-4245-9DC8-29DE7DB861ED}"/>
              </a:ext>
            </a:extLst>
          </p:cNvPr>
          <p:cNvSpPr>
            <a:spLocks noGrp="1"/>
          </p:cNvSpPr>
          <p:nvPr>
            <p:ph sz="quarter" idx="10"/>
          </p:nvPr>
        </p:nvSpPr>
        <p:spPr/>
        <p:txBody>
          <a:bodyPr/>
          <a:lstStyle/>
          <a:p>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0" name="Diffuse Material 2"/>
          <p:cNvSpPr/>
          <p:nvPr/>
        </p:nvSpPr>
        <p:spPr>
          <a:xfrm>
            <a:off x="7083556" y="4060027"/>
            <a:ext cx="98984" cy="814861"/>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28" name="Diffuse Material 1"/>
          <p:cNvSpPr/>
          <p:nvPr/>
        </p:nvSpPr>
        <p:spPr>
          <a:xfrm>
            <a:off x="4596788" y="5293360"/>
            <a:ext cx="523853" cy="447040"/>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27" name="Diffuse Material 1"/>
          <p:cNvSpPr/>
          <p:nvPr/>
        </p:nvSpPr>
        <p:spPr>
          <a:xfrm>
            <a:off x="5148669" y="5303520"/>
            <a:ext cx="510451" cy="436880"/>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57" name="Path 1"/>
          <p:cNvCxnSpPr/>
          <p:nvPr/>
        </p:nvCxnSpPr>
        <p:spPr>
          <a:xfrm>
            <a:off x="1473200" y="2025933"/>
            <a:ext cx="2702587" cy="121328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p:nvPr/>
        </p:nvCxnSpPr>
        <p:spPr>
          <a:xfrm flipH="1">
            <a:off x="4865560" y="4487804"/>
            <a:ext cx="2250555" cy="97165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5" name="Path 1"/>
          <p:cNvCxnSpPr/>
          <p:nvPr/>
        </p:nvCxnSpPr>
        <p:spPr>
          <a:xfrm>
            <a:off x="5615947" y="3021121"/>
            <a:ext cx="1500168" cy="1466683"/>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8" name="Path 1"/>
          <p:cNvCxnSpPr/>
          <p:nvPr/>
        </p:nvCxnSpPr>
        <p:spPr>
          <a:xfrm flipH="1">
            <a:off x="5615947" y="1700975"/>
            <a:ext cx="1877669" cy="132014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p:nvPr/>
        </p:nvCxnSpPr>
        <p:spPr>
          <a:xfrm flipH="1" flipV="1">
            <a:off x="7493619" y="1700976"/>
            <a:ext cx="2776448" cy="18102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Path 1"/>
          <p:cNvCxnSpPr/>
          <p:nvPr/>
        </p:nvCxnSpPr>
        <p:spPr>
          <a:xfrm flipH="1" flipV="1">
            <a:off x="4175788" y="3239215"/>
            <a:ext cx="689771" cy="2220245"/>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Offset Path 4"/>
          <p:cNvCxnSpPr/>
          <p:nvPr/>
        </p:nvCxnSpPr>
        <p:spPr>
          <a:xfrm flipH="1" flipV="1">
            <a:off x="1473203" y="2025938"/>
            <a:ext cx="3047472" cy="1513309"/>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Offset Path 4"/>
          <p:cNvCxnSpPr/>
          <p:nvPr/>
        </p:nvCxnSpPr>
        <p:spPr>
          <a:xfrm>
            <a:off x="4520674" y="3539247"/>
            <a:ext cx="855247" cy="1958021"/>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Offset Path 4"/>
          <p:cNvCxnSpPr/>
          <p:nvPr/>
        </p:nvCxnSpPr>
        <p:spPr>
          <a:xfrm flipV="1">
            <a:off x="5375920" y="4487804"/>
            <a:ext cx="1740195" cy="1009464"/>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8" name="Offset Path 4"/>
          <p:cNvCxnSpPr/>
          <p:nvPr/>
        </p:nvCxnSpPr>
        <p:spPr>
          <a:xfrm>
            <a:off x="5615947" y="3017624"/>
            <a:ext cx="1500168" cy="1466683"/>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2" name="Offset Path 4"/>
          <p:cNvCxnSpPr/>
          <p:nvPr/>
        </p:nvCxnSpPr>
        <p:spPr>
          <a:xfrm flipH="1" flipV="1">
            <a:off x="7493621" y="1697479"/>
            <a:ext cx="2776447" cy="181024"/>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Offset Path 4"/>
          <p:cNvCxnSpPr/>
          <p:nvPr/>
        </p:nvCxnSpPr>
        <p:spPr>
          <a:xfrm flipH="1">
            <a:off x="5615947" y="1697480"/>
            <a:ext cx="1877669" cy="1320145"/>
          </a:xfrm>
          <a:prstGeom prst="line">
            <a:avLst/>
          </a:prstGeom>
          <a:ln w="50800" cap="sq">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4" name="Half-Vector 2"/>
          <p:cNvCxnSpPr>
            <a:cxnSpLocks/>
          </p:cNvCxnSpPr>
          <p:nvPr/>
        </p:nvCxnSpPr>
        <p:spPr>
          <a:xfrm flipH="1">
            <a:off x="4175787" y="3556006"/>
            <a:ext cx="344888" cy="314954"/>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81" name="Half-Vector 2"/>
          <p:cNvCxnSpPr>
            <a:cxnSpLocks/>
          </p:cNvCxnSpPr>
          <p:nvPr/>
        </p:nvCxnSpPr>
        <p:spPr>
          <a:xfrm flipH="1">
            <a:off x="3830320" y="3239215"/>
            <a:ext cx="345474" cy="300032"/>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34"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54" name="TextBox 53"/>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56" name="TextBox 55"/>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sp>
        <p:nvSpPr>
          <p:cNvPr id="62" name="Text: Diffuse"/>
          <p:cNvSpPr txBox="1"/>
          <p:nvPr/>
        </p:nvSpPr>
        <p:spPr>
          <a:xfrm>
            <a:off x="7297699" y="4163756"/>
            <a:ext cx="2972368" cy="584775"/>
          </a:xfrm>
          <a:prstGeom prst="rect">
            <a:avLst/>
          </a:prstGeom>
          <a:noFill/>
        </p:spPr>
        <p:txBody>
          <a:bodyPr wrap="square" rtlCol="0">
            <a:spAutoFit/>
          </a:bodyPr>
          <a:lstStyle/>
          <a:p>
            <a:r>
              <a:rPr lang="fi-FI" sz="3200" dirty="0">
                <a:solidFill>
                  <a:srgbClr val="000000"/>
                </a:solidFill>
                <a:effectLst>
                  <a:glow rad="50800">
                    <a:schemeClr val="bg1">
                      <a:alpha val="85000"/>
                    </a:schemeClr>
                  </a:glow>
                </a:effectLst>
              </a:rPr>
              <a:t>Diffuse</a:t>
            </a:r>
          </a:p>
        </p:txBody>
      </p:sp>
      <p:grpSp>
        <p:nvGrpSpPr>
          <p:cNvPr id="32" name="Group 31">
            <a:extLst>
              <a:ext uri="{FF2B5EF4-FFF2-40B4-BE49-F238E27FC236}">
                <a16:creationId xmlns:a16="http://schemas.microsoft.com/office/drawing/2014/main" id="{143B17B0-BA8B-4F20-B8D2-6A912B912A0E}"/>
              </a:ext>
            </a:extLst>
          </p:cNvPr>
          <p:cNvGrpSpPr/>
          <p:nvPr/>
        </p:nvGrpSpPr>
        <p:grpSpPr>
          <a:xfrm>
            <a:off x="8649038" y="84786"/>
            <a:ext cx="2347257" cy="1310849"/>
            <a:chOff x="8649038" y="84786"/>
            <a:chExt cx="2347257" cy="1310849"/>
          </a:xfrm>
        </p:grpSpPr>
        <p:cxnSp>
          <p:nvCxnSpPr>
            <p:cNvPr id="33" name="Offset Path 4">
              <a:extLst>
                <a:ext uri="{FF2B5EF4-FFF2-40B4-BE49-F238E27FC236}">
                  <a16:creationId xmlns:a16="http://schemas.microsoft.com/office/drawing/2014/main" id="{A99288CF-2A2A-4583-8D55-05C6948837B4}"/>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5" name="Path 1">
              <a:extLst>
                <a:ext uri="{FF2B5EF4-FFF2-40B4-BE49-F238E27FC236}">
                  <a16:creationId xmlns:a16="http://schemas.microsoft.com/office/drawing/2014/main" id="{FFE71808-0AD2-422D-8C67-5E2F3CD8B27A}"/>
                </a:ext>
              </a:extLst>
            </p:cNvPr>
            <p:cNvCxnSpPr/>
            <p:nvPr/>
          </p:nvCxnSpPr>
          <p:spPr>
            <a:xfrm flipH="1">
              <a:off x="8769947" y="345480"/>
              <a:ext cx="360040" cy="0"/>
            </a:xfrm>
            <a:prstGeom prst="line">
              <a:avLst/>
            </a:prstGeom>
            <a:ln w="50800" cap="rnd">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839E7B9C-A03F-4D42-A3C5-E75F8482314F}"/>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38" name="TextBox 37">
              <a:extLst>
                <a:ext uri="{FF2B5EF4-FFF2-40B4-BE49-F238E27FC236}">
                  <a16:creationId xmlns:a16="http://schemas.microsoft.com/office/drawing/2014/main" id="{7E835A8D-9551-47D8-A42C-5A1F298FDEA0}"/>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39" name="Half-Vector 2">
              <a:extLst>
                <a:ext uri="{FF2B5EF4-FFF2-40B4-BE49-F238E27FC236}">
                  <a16:creationId xmlns:a16="http://schemas.microsoft.com/office/drawing/2014/main" id="{4091BA3A-7C9D-4E65-BB59-CEA1F20F3B29}"/>
                </a:ext>
              </a:extLst>
            </p:cNvPr>
            <p:cNvCxnSpPr/>
            <p:nvPr/>
          </p:nvCxnSpPr>
          <p:spPr>
            <a:xfrm>
              <a:off x="8649038" y="1201976"/>
              <a:ext cx="522595" cy="239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F22D5EAF-A377-438C-90B3-42F4C545C398}"/>
                </a:ext>
              </a:extLst>
            </p:cNvPr>
            <p:cNvSpPr txBox="1"/>
            <p:nvPr/>
          </p:nvSpPr>
          <p:spPr>
            <a:xfrm>
              <a:off x="9136088" y="933970"/>
              <a:ext cx="1860207" cy="461665"/>
            </a:xfrm>
            <a:prstGeom prst="rect">
              <a:avLst/>
            </a:prstGeom>
            <a:noFill/>
          </p:spPr>
          <p:txBody>
            <a:bodyPr wrap="square" rtlCol="0">
              <a:spAutoFit/>
            </a:bodyPr>
            <a:lstStyle/>
            <a:p>
              <a:r>
                <a:rPr lang="fi-FI" sz="2400" dirty="0">
                  <a:solidFill>
                    <a:srgbClr val="000000"/>
                  </a:solidFill>
                </a:rPr>
                <a:t>Half-vector</a:t>
              </a:r>
            </a:p>
          </p:txBody>
        </p:sp>
      </p:grpSp>
      <p:sp>
        <p:nvSpPr>
          <p:cNvPr id="42" name="Text: Diffuse">
            <a:extLst>
              <a:ext uri="{FF2B5EF4-FFF2-40B4-BE49-F238E27FC236}">
                <a16:creationId xmlns:a16="http://schemas.microsoft.com/office/drawing/2014/main" id="{5A72E167-6CB4-484B-88E7-7D7DF32A2C90}"/>
              </a:ext>
            </a:extLst>
          </p:cNvPr>
          <p:cNvSpPr txBox="1"/>
          <p:nvPr/>
        </p:nvSpPr>
        <p:spPr>
          <a:xfrm>
            <a:off x="5250736" y="5817340"/>
            <a:ext cx="1704182" cy="584775"/>
          </a:xfrm>
          <a:prstGeom prst="rect">
            <a:avLst/>
          </a:prstGeom>
          <a:noFill/>
        </p:spPr>
        <p:txBody>
          <a:bodyPr wrap="square" rtlCol="0">
            <a:spAutoFit/>
          </a:bodyPr>
          <a:lstStyle/>
          <a:p>
            <a:r>
              <a:rPr lang="fi-FI" sz="3200" dirty="0">
                <a:solidFill>
                  <a:srgbClr val="000000"/>
                </a:solidFill>
              </a:rPr>
              <a:t>Diffuse</a:t>
            </a:r>
          </a:p>
        </p:txBody>
      </p:sp>
      <p:sp>
        <p:nvSpPr>
          <p:cNvPr id="43" name="Text: Diffuse">
            <a:extLst>
              <a:ext uri="{FF2B5EF4-FFF2-40B4-BE49-F238E27FC236}">
                <a16:creationId xmlns:a16="http://schemas.microsoft.com/office/drawing/2014/main" id="{2AA9FCEA-2E7F-4BA0-BED3-2EF58CF9F175}"/>
              </a:ext>
            </a:extLst>
          </p:cNvPr>
          <p:cNvSpPr txBox="1"/>
          <p:nvPr/>
        </p:nvSpPr>
        <p:spPr>
          <a:xfrm>
            <a:off x="3778483" y="5835727"/>
            <a:ext cx="1472253" cy="584775"/>
          </a:xfrm>
          <a:prstGeom prst="rect">
            <a:avLst/>
          </a:prstGeom>
          <a:noFill/>
        </p:spPr>
        <p:txBody>
          <a:bodyPr wrap="square" rtlCol="0">
            <a:spAutoFit/>
          </a:bodyPr>
          <a:lstStyle/>
          <a:p>
            <a:pPr algn="ctr"/>
            <a:r>
              <a:rPr lang="fi-FI" sz="3200" dirty="0">
                <a:solidFill>
                  <a:srgbClr val="000000"/>
                </a:solidFill>
              </a:rPr>
              <a:t>Diffuse</a:t>
            </a:r>
          </a:p>
        </p:txBody>
      </p:sp>
      <p:sp>
        <p:nvSpPr>
          <p:cNvPr id="45" name="Title 3">
            <a:extLst>
              <a:ext uri="{FF2B5EF4-FFF2-40B4-BE49-F238E27FC236}">
                <a16:creationId xmlns:a16="http://schemas.microsoft.com/office/drawing/2014/main" id="{ED321A25-793D-4E76-B58F-BDAA2CA3EBAF}"/>
              </a:ext>
            </a:extLst>
          </p:cNvPr>
          <p:cNvSpPr>
            <a:spLocks noGrp="1"/>
          </p:cNvSpPr>
          <p:nvPr>
            <p:ph type="title"/>
          </p:nvPr>
        </p:nvSpPr>
        <p:spPr>
          <a:xfrm>
            <a:off x="582561" y="502269"/>
            <a:ext cx="10603541" cy="667933"/>
          </a:xfrm>
        </p:spPr>
        <p:txBody>
          <a:bodyPr/>
          <a:lstStyle/>
          <a:p>
            <a:r>
              <a:rPr lang="en-GB" dirty="0"/>
              <a:t>HALF-VECTOR COPY + Reconnection</a:t>
            </a:r>
          </a:p>
        </p:txBody>
      </p:sp>
    </p:spTree>
    <p:custDataLst>
      <p:tags r:id="rId1"/>
    </p:custDataLst>
    <p:extLst>
      <p:ext uri="{BB962C8B-B14F-4D97-AF65-F5344CB8AC3E}">
        <p14:creationId xmlns:p14="http://schemas.microsoft.com/office/powerpoint/2010/main" val="406872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8" grpId="0" animBg="1"/>
      <p:bldP spid="27" grpId="0" animBg="1"/>
      <p:bldP spid="62" grpId="0"/>
      <p:bldP spid="42" grpId="0"/>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599A67-3A5F-426B-8587-B5DB126A3EBB}"/>
              </a:ext>
            </a:extLst>
          </p:cNvPr>
          <p:cNvSpPr>
            <a:spLocks noGrp="1"/>
          </p:cNvSpPr>
          <p:nvPr>
            <p:ph sz="quarter" idx="10"/>
          </p:nvPr>
        </p:nvSpPr>
        <p:spPr/>
        <p:txBody>
          <a:bodyPr/>
          <a:lstStyle/>
          <a:p>
            <a:endParaRPr lang="en-GB"/>
          </a:p>
        </p:txBody>
      </p:sp>
      <p:sp>
        <p:nvSpPr>
          <p:cNvPr id="4" name="Title 3">
            <a:extLst>
              <a:ext uri="{FF2B5EF4-FFF2-40B4-BE49-F238E27FC236}">
                <a16:creationId xmlns:a16="http://schemas.microsoft.com/office/drawing/2014/main" id="{937B311F-FDC2-44D8-B1F3-744076574032}"/>
              </a:ext>
            </a:extLst>
          </p:cNvPr>
          <p:cNvSpPr>
            <a:spLocks noGrp="1"/>
          </p:cNvSpPr>
          <p:nvPr>
            <p:ph type="title"/>
          </p:nvPr>
        </p:nvSpPr>
        <p:spPr/>
        <p:txBody>
          <a:bodyPr/>
          <a:lstStyle/>
          <a:p>
            <a:r>
              <a:rPr lang="en-GB" dirty="0"/>
              <a:t>FORWARD and BACKWARD SHIFT</a:t>
            </a:r>
          </a:p>
        </p:txBody>
      </p:sp>
      <p:sp>
        <p:nvSpPr>
          <p:cNvPr id="2" name="Slide Number Placeholder 1"/>
          <p:cNvSpPr>
            <a:spLocks noGrp="1"/>
          </p:cNvSpPr>
          <p:nvPr>
            <p:ph type="sldNum" sz="quarter" idx="4294967295"/>
          </p:nvPr>
        </p:nvSpPr>
        <p:spPr>
          <a:xfrm>
            <a:off x="9347200" y="6356350"/>
            <a:ext cx="2844800" cy="366713"/>
          </a:xfrm>
        </p:spPr>
        <p:txBody>
          <a:bodyPr/>
          <a:lstStyle/>
          <a:p>
            <a:fld id="{CDB8BC0E-CEE3-4EC1-B849-44D559D8322A}" type="slidenum">
              <a:rPr lang="en-US" altLang="fi-FI" smtClean="0"/>
              <a:pPr/>
              <a:t>7</a:t>
            </a:fld>
            <a:endParaRPr lang="en-US" altLang="fi-FI" dirty="0"/>
          </a:p>
        </p:txBody>
      </p:sp>
      <p:sp>
        <p:nvSpPr>
          <p:cNvPr id="34" name="Title 1"/>
          <p:cNvSpPr txBox="1">
            <a:spLocks/>
          </p:cNvSpPr>
          <p:nvPr/>
        </p:nvSpPr>
        <p:spPr>
          <a:xfrm>
            <a:off x="0" y="2"/>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grpSp>
        <p:nvGrpSpPr>
          <p:cNvPr id="42" name="Group 41">
            <a:extLst>
              <a:ext uri="{FF2B5EF4-FFF2-40B4-BE49-F238E27FC236}">
                <a16:creationId xmlns:a16="http://schemas.microsoft.com/office/drawing/2014/main" id="{3B05DACC-0CC4-4763-89D5-0C7CD6567C8D}"/>
              </a:ext>
            </a:extLst>
          </p:cNvPr>
          <p:cNvGrpSpPr/>
          <p:nvPr/>
        </p:nvGrpSpPr>
        <p:grpSpPr>
          <a:xfrm>
            <a:off x="758714" y="1282599"/>
            <a:ext cx="5127849" cy="2382189"/>
            <a:chOff x="896779" y="1079261"/>
            <a:chExt cx="7198043" cy="3343918"/>
          </a:xfrm>
        </p:grpSpPr>
        <p:pic>
          <p:nvPicPr>
            <p:cNvPr id="43" name="Picture 3">
              <a:extLst>
                <a:ext uri="{FF2B5EF4-FFF2-40B4-BE49-F238E27FC236}">
                  <a16:creationId xmlns:a16="http://schemas.microsoft.com/office/drawing/2014/main" id="{5EDFD10D-A7A9-40E8-8742-793D9A46B4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79" y="1079261"/>
              <a:ext cx="7198043" cy="3343918"/>
            </a:xfrm>
            <a:prstGeom prst="rect">
              <a:avLst/>
            </a:prstGeom>
            <a:solidFill>
              <a:schemeClr val="accent2"/>
            </a:solidFill>
          </p:spPr>
        </p:pic>
        <p:grpSp>
          <p:nvGrpSpPr>
            <p:cNvPr id="44" name="Group 43">
              <a:extLst>
                <a:ext uri="{FF2B5EF4-FFF2-40B4-BE49-F238E27FC236}">
                  <a16:creationId xmlns:a16="http://schemas.microsoft.com/office/drawing/2014/main" id="{788E884D-C964-4BE6-8704-E4F39882C653}"/>
                </a:ext>
              </a:extLst>
            </p:cNvPr>
            <p:cNvGrpSpPr/>
            <p:nvPr/>
          </p:nvGrpSpPr>
          <p:grpSpPr>
            <a:xfrm>
              <a:off x="4211960" y="1275732"/>
              <a:ext cx="3490590" cy="2090121"/>
              <a:chOff x="4211960" y="1275732"/>
              <a:chExt cx="3490590" cy="2090121"/>
            </a:xfrm>
          </p:grpSpPr>
          <p:cxnSp>
            <p:nvCxnSpPr>
              <p:cNvPr id="61" name="Path 1">
                <a:extLst>
                  <a:ext uri="{FF2B5EF4-FFF2-40B4-BE49-F238E27FC236}">
                    <a16:creationId xmlns:a16="http://schemas.microsoft.com/office/drawing/2014/main" id="{A6A6316A-EC27-4DD7-9E45-55A838FE5EC0}"/>
                  </a:ext>
                </a:extLst>
              </p:cNvPr>
              <p:cNvCxnSpPr/>
              <p:nvPr/>
            </p:nvCxnSpPr>
            <p:spPr>
              <a:xfrm>
                <a:off x="4211960" y="2265841"/>
                <a:ext cx="1125126" cy="110001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62" name="Path 1">
                <a:extLst>
                  <a:ext uri="{FF2B5EF4-FFF2-40B4-BE49-F238E27FC236}">
                    <a16:creationId xmlns:a16="http://schemas.microsoft.com/office/drawing/2014/main" id="{34B20797-CC68-4F48-B9C9-5D3826FFB37A}"/>
                  </a:ext>
                </a:extLst>
              </p:cNvPr>
              <p:cNvCxnSpPr/>
              <p:nvPr/>
            </p:nvCxnSpPr>
            <p:spPr>
              <a:xfrm flipH="1">
                <a:off x="4211961" y="1275732"/>
                <a:ext cx="1408252" cy="99011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63" name="Path 1">
                <a:extLst>
                  <a:ext uri="{FF2B5EF4-FFF2-40B4-BE49-F238E27FC236}">
                    <a16:creationId xmlns:a16="http://schemas.microsoft.com/office/drawing/2014/main" id="{10EA89B3-451C-4D99-A937-44FC5AB4E01D}"/>
                  </a:ext>
                </a:extLst>
              </p:cNvPr>
              <p:cNvCxnSpPr/>
              <p:nvPr/>
            </p:nvCxnSpPr>
            <p:spPr>
              <a:xfrm flipH="1" flipV="1">
                <a:off x="5620214" y="1275732"/>
                <a:ext cx="2082336" cy="13576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8003D8FB-D86D-46B1-9E15-0A503056C169}"/>
                </a:ext>
              </a:extLst>
            </p:cNvPr>
            <p:cNvGrpSpPr/>
            <p:nvPr/>
          </p:nvGrpSpPr>
          <p:grpSpPr>
            <a:xfrm>
              <a:off x="4217404" y="1275732"/>
              <a:ext cx="3490591" cy="2090121"/>
              <a:chOff x="4211960" y="1275732"/>
              <a:chExt cx="3490591" cy="2090121"/>
            </a:xfrm>
          </p:grpSpPr>
          <p:cxnSp>
            <p:nvCxnSpPr>
              <p:cNvPr id="58" name="Offset Path 4">
                <a:extLst>
                  <a:ext uri="{FF2B5EF4-FFF2-40B4-BE49-F238E27FC236}">
                    <a16:creationId xmlns:a16="http://schemas.microsoft.com/office/drawing/2014/main" id="{C55BA53A-4C22-4D75-8D7E-00AE81570A83}"/>
                  </a:ext>
                </a:extLst>
              </p:cNvPr>
              <p:cNvCxnSpPr/>
              <p:nvPr/>
            </p:nvCxnSpPr>
            <p:spPr>
              <a:xfrm>
                <a:off x="4211960" y="2265841"/>
                <a:ext cx="1125126" cy="1100012"/>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9" name="Offset Path 4">
                <a:extLst>
                  <a:ext uri="{FF2B5EF4-FFF2-40B4-BE49-F238E27FC236}">
                    <a16:creationId xmlns:a16="http://schemas.microsoft.com/office/drawing/2014/main" id="{CFD9D5FF-616E-465C-B7D0-865A8E6D124F}"/>
                  </a:ext>
                </a:extLst>
              </p:cNvPr>
              <p:cNvCxnSpPr/>
              <p:nvPr/>
            </p:nvCxnSpPr>
            <p:spPr>
              <a:xfrm flipH="1" flipV="1">
                <a:off x="5620216" y="1275732"/>
                <a:ext cx="2082335" cy="135768"/>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0" name="Offset Path 4">
                <a:extLst>
                  <a:ext uri="{FF2B5EF4-FFF2-40B4-BE49-F238E27FC236}">
                    <a16:creationId xmlns:a16="http://schemas.microsoft.com/office/drawing/2014/main" id="{C59CAE13-27CB-4CEE-B45F-E5D7F5E55EBA}"/>
                  </a:ext>
                </a:extLst>
              </p:cNvPr>
              <p:cNvCxnSpPr/>
              <p:nvPr/>
            </p:nvCxnSpPr>
            <p:spPr>
              <a:xfrm flipH="1">
                <a:off x="4211961" y="1275733"/>
                <a:ext cx="1408252" cy="990109"/>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47" name="Group 46">
              <a:extLst>
                <a:ext uri="{FF2B5EF4-FFF2-40B4-BE49-F238E27FC236}">
                  <a16:creationId xmlns:a16="http://schemas.microsoft.com/office/drawing/2014/main" id="{45ABF0A0-E1F1-441A-8F96-7342DC0929B4}"/>
                </a:ext>
              </a:extLst>
            </p:cNvPr>
            <p:cNvGrpSpPr/>
            <p:nvPr/>
          </p:nvGrpSpPr>
          <p:grpSpPr>
            <a:xfrm>
              <a:off x="2797740" y="1372852"/>
              <a:ext cx="1615510" cy="1620722"/>
              <a:chOff x="2797739" y="688651"/>
              <a:chExt cx="1615510" cy="1620722"/>
            </a:xfrm>
            <a:effectLst>
              <a:outerShdw blurRad="457200" dist="76200" dir="6300000" algn="tl" rotWithShape="0">
                <a:prstClr val="black">
                  <a:alpha val="22000"/>
                </a:prstClr>
              </a:outerShdw>
            </a:effectLst>
          </p:grpSpPr>
          <p:sp>
            <p:nvSpPr>
              <p:cNvPr id="56" name="Oval 55">
                <a:extLst>
                  <a:ext uri="{FF2B5EF4-FFF2-40B4-BE49-F238E27FC236}">
                    <a16:creationId xmlns:a16="http://schemas.microsoft.com/office/drawing/2014/main" id="{C9B1693F-249F-4136-A938-B6B2939E0FE6}"/>
                  </a:ext>
                </a:extLst>
              </p:cNvPr>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57" name="Picture 3" descr="C:\Users\make\AppData\Local\Microsoft\Windows\Temporary Internet Files\Content.IE5\0KS6E1BQ\chromesphere[1].jpg">
                <a:extLst>
                  <a:ext uri="{FF2B5EF4-FFF2-40B4-BE49-F238E27FC236}">
                    <a16:creationId xmlns:a16="http://schemas.microsoft.com/office/drawing/2014/main" id="{EB878561-607D-437F-B30E-1F5F8A7AB7B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48" name="Path 1">
              <a:extLst>
                <a:ext uri="{FF2B5EF4-FFF2-40B4-BE49-F238E27FC236}">
                  <a16:creationId xmlns:a16="http://schemas.microsoft.com/office/drawing/2014/main" id="{F6D0A855-8DB2-4847-B9E4-7AF96E31A267}"/>
                </a:ext>
              </a:extLst>
            </p:cNvPr>
            <p:cNvCxnSpPr/>
            <p:nvPr/>
          </p:nvCxnSpPr>
          <p:spPr>
            <a:xfrm>
              <a:off x="1104901" y="1519450"/>
              <a:ext cx="2026940" cy="90996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Path 1">
              <a:extLst>
                <a:ext uri="{FF2B5EF4-FFF2-40B4-BE49-F238E27FC236}">
                  <a16:creationId xmlns:a16="http://schemas.microsoft.com/office/drawing/2014/main" id="{19BAFD04-FE28-4BE5-B8DD-780E3FC687BD}"/>
                </a:ext>
              </a:extLst>
            </p:cNvPr>
            <p:cNvCxnSpPr/>
            <p:nvPr/>
          </p:nvCxnSpPr>
          <p:spPr>
            <a:xfrm flipH="1">
              <a:off x="3649171" y="3365853"/>
              <a:ext cx="1687916" cy="72874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Path 1">
              <a:extLst>
                <a:ext uri="{FF2B5EF4-FFF2-40B4-BE49-F238E27FC236}">
                  <a16:creationId xmlns:a16="http://schemas.microsoft.com/office/drawing/2014/main" id="{7A63D59F-7C67-49AB-9D82-77125508AC56}"/>
                </a:ext>
              </a:extLst>
            </p:cNvPr>
            <p:cNvCxnSpPr/>
            <p:nvPr/>
          </p:nvCxnSpPr>
          <p:spPr>
            <a:xfrm flipH="1" flipV="1">
              <a:off x="3131842" y="2429412"/>
              <a:ext cx="517328" cy="166518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Offset Path 4">
              <a:extLst>
                <a:ext uri="{FF2B5EF4-FFF2-40B4-BE49-F238E27FC236}">
                  <a16:creationId xmlns:a16="http://schemas.microsoft.com/office/drawing/2014/main" id="{44DF4CE1-BC7F-4DE9-85AD-2C6369D83C75}"/>
                </a:ext>
              </a:extLst>
            </p:cNvPr>
            <p:cNvCxnSpPr/>
            <p:nvPr/>
          </p:nvCxnSpPr>
          <p:spPr>
            <a:xfrm flipH="1" flipV="1">
              <a:off x="1104902" y="1519454"/>
              <a:ext cx="2285604" cy="1134982"/>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Offset Path 4">
              <a:extLst>
                <a:ext uri="{FF2B5EF4-FFF2-40B4-BE49-F238E27FC236}">
                  <a16:creationId xmlns:a16="http://schemas.microsoft.com/office/drawing/2014/main" id="{FF6E3B4D-D8B2-4210-8B99-E5E5C34B6AA4}"/>
                </a:ext>
              </a:extLst>
            </p:cNvPr>
            <p:cNvCxnSpPr/>
            <p:nvPr/>
          </p:nvCxnSpPr>
          <p:spPr>
            <a:xfrm>
              <a:off x="3390506" y="2654436"/>
              <a:ext cx="641435" cy="1468516"/>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Offset Path 4">
              <a:extLst>
                <a:ext uri="{FF2B5EF4-FFF2-40B4-BE49-F238E27FC236}">
                  <a16:creationId xmlns:a16="http://schemas.microsoft.com/office/drawing/2014/main" id="{D2A0E411-9D8F-44B1-BA35-64EF5253B008}"/>
                </a:ext>
              </a:extLst>
            </p:cNvPr>
            <p:cNvCxnSpPr/>
            <p:nvPr/>
          </p:nvCxnSpPr>
          <p:spPr>
            <a:xfrm flipV="1">
              <a:off x="4031941" y="3365853"/>
              <a:ext cx="1305146" cy="75709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4" name="Half-Vector 2">
              <a:extLst>
                <a:ext uri="{FF2B5EF4-FFF2-40B4-BE49-F238E27FC236}">
                  <a16:creationId xmlns:a16="http://schemas.microsoft.com/office/drawing/2014/main" id="{159092D3-EB19-4C5F-A806-7CF8FC35C983}"/>
                </a:ext>
              </a:extLst>
            </p:cNvPr>
            <p:cNvCxnSpPr>
              <a:cxnSpLocks/>
            </p:cNvCxnSpPr>
            <p:nvPr/>
          </p:nvCxnSpPr>
          <p:spPr>
            <a:xfrm flipH="1">
              <a:off x="3184725" y="2667005"/>
              <a:ext cx="205783" cy="26388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55" name="Half-Vector 2">
              <a:extLst>
                <a:ext uri="{FF2B5EF4-FFF2-40B4-BE49-F238E27FC236}">
                  <a16:creationId xmlns:a16="http://schemas.microsoft.com/office/drawing/2014/main" id="{1B95F916-CC07-475F-9F12-68C25DBA8965}"/>
                </a:ext>
              </a:extLst>
            </p:cNvPr>
            <p:cNvCxnSpPr/>
            <p:nvPr/>
          </p:nvCxnSpPr>
          <p:spPr>
            <a:xfrm flipH="1">
              <a:off x="2844801" y="2429412"/>
              <a:ext cx="287044" cy="21398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grpSp>
      <p:sp>
        <p:nvSpPr>
          <p:cNvPr id="64" name="Rectangle 63">
            <a:extLst>
              <a:ext uri="{FF2B5EF4-FFF2-40B4-BE49-F238E27FC236}">
                <a16:creationId xmlns:a16="http://schemas.microsoft.com/office/drawing/2014/main" id="{37B99913-DB0E-475D-BA46-F37B7DAE1C2E}"/>
              </a:ext>
            </a:extLst>
          </p:cNvPr>
          <p:cNvSpPr/>
          <p:nvPr/>
        </p:nvSpPr>
        <p:spPr>
          <a:xfrm>
            <a:off x="3320735" y="3572247"/>
            <a:ext cx="184731" cy="584775"/>
          </a:xfrm>
          <a:prstGeom prst="rect">
            <a:avLst/>
          </a:prstGeom>
        </p:spPr>
        <p:txBody>
          <a:bodyPr wrap="none">
            <a:spAutoFit/>
          </a:bodyPr>
          <a:lstStyle/>
          <a:p>
            <a:endParaRPr lang="fr-FR" sz="3200" dirty="0"/>
          </a:p>
        </p:txBody>
      </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D0A0EACE-94B7-412D-B4E7-69A6FC119770}"/>
                  </a:ext>
                </a:extLst>
              </p:cNvPr>
              <p:cNvSpPr txBox="1"/>
              <p:nvPr/>
            </p:nvSpPr>
            <p:spPr>
              <a:xfrm>
                <a:off x="1306691" y="3825094"/>
                <a:ext cx="3914277" cy="1077218"/>
              </a:xfrm>
              <a:prstGeom prst="rect">
                <a:avLst/>
              </a:prstGeom>
              <a:noFill/>
            </p:spPr>
            <p:txBody>
              <a:bodyPr wrap="none" rtlCol="0" anchor="t">
                <a:spAutoFit/>
              </a:bodyPr>
              <a:lstStyle/>
              <a:p>
                <a:r>
                  <a:rPr lang="en-US" sz="3200" dirty="0">
                    <a:latin typeface="Open Sans"/>
                  </a:rPr>
                  <a:t>Base path </a:t>
                </a:r>
                <a14:m>
                  <m:oMath xmlns:m="http://schemas.openxmlformats.org/officeDocument/2006/math">
                    <m:acc>
                      <m:accPr>
                        <m:chr m:val="̅"/>
                        <m:ctrlPr>
                          <a:rPr lang="en-SG" sz="3200" i="1" smtClean="0">
                            <a:solidFill>
                              <a:schemeClr val="tx1">
                                <a:lumMod val="65000"/>
                                <a:lumOff val="35000"/>
                              </a:schemeClr>
                            </a:solidFill>
                            <a:latin typeface="Cambria Math" panose="02040503050406030204" pitchFamily="18" charset="0"/>
                          </a:rPr>
                        </m:ctrlPr>
                      </m:accPr>
                      <m:e>
                        <m:r>
                          <a:rPr lang="en-SG" sz="3200" b="0" i="1">
                            <a:solidFill>
                              <a:schemeClr val="tx1">
                                <a:lumMod val="65000"/>
                                <a:lumOff val="35000"/>
                              </a:schemeClr>
                            </a:solidFill>
                            <a:latin typeface="Cambria Math" panose="02040503050406030204" pitchFamily="18" charset="0"/>
                          </a:rPr>
                          <m:t>𝑥</m:t>
                        </m:r>
                      </m:e>
                    </m:acc>
                  </m:oMath>
                </a14:m>
                <a:endParaRPr lang="en-SG" sz="3200" dirty="0">
                  <a:solidFill>
                    <a:schemeClr val="tx1">
                      <a:lumMod val="65000"/>
                      <a:lumOff val="35000"/>
                    </a:schemeClr>
                  </a:solidFill>
                  <a:latin typeface="Open Sans"/>
                </a:endParaRPr>
              </a:p>
              <a:p>
                <a:r>
                  <a:rPr lang="en-US" sz="3200" dirty="0">
                    <a:latin typeface="Open Sans"/>
                  </a:rPr>
                  <a:t>Offset path </a:t>
                </a:r>
                <a14:m>
                  <m:oMath xmlns:m="http://schemas.openxmlformats.org/officeDocument/2006/math">
                    <m:acc>
                      <m:accPr>
                        <m:chr m:val="̅"/>
                        <m:ctrlPr>
                          <a:rPr lang="en-SG" sz="3200" i="1" smtClean="0">
                            <a:solidFill>
                              <a:srgbClr val="E46C0A"/>
                            </a:solidFill>
                            <a:latin typeface="Cambria Math" panose="02040503050406030204" pitchFamily="18" charset="0"/>
                          </a:rPr>
                        </m:ctrlPr>
                      </m:accPr>
                      <m:e>
                        <m:r>
                          <a:rPr lang="en-SG" sz="3200" b="0" i="1" smtClean="0">
                            <a:solidFill>
                              <a:srgbClr val="E46C0A"/>
                            </a:solidFill>
                            <a:latin typeface="Cambria Math" panose="02040503050406030204" pitchFamily="18" charset="0"/>
                          </a:rPr>
                          <m:t>𝑦</m:t>
                        </m:r>
                      </m:e>
                    </m:acc>
                    <m:r>
                      <a:rPr lang="en-SG" sz="3200" b="0" i="1" dirty="0" smtClean="0">
                        <a:solidFill>
                          <a:srgbClr val="E46C0A"/>
                        </a:solidFill>
                        <a:latin typeface="Cambria Math" panose="02040503050406030204" pitchFamily="18" charset="0"/>
                        <a:ea typeface="Cambria Math" panose="02040503050406030204" pitchFamily="18" charset="0"/>
                      </a:rPr>
                      <m:t>=</m:t>
                    </m:r>
                    <m:r>
                      <a:rPr lang="en-US" sz="3200" i="1" dirty="0" smtClean="0">
                        <a:solidFill>
                          <a:srgbClr val="E46C0A"/>
                        </a:solidFill>
                        <a:latin typeface="Cambria Math" panose="02040503050406030204" pitchFamily="18" charset="0"/>
                        <a:ea typeface="Cambria Math" panose="02040503050406030204" pitchFamily="18" charset="0"/>
                      </a:rPr>
                      <m:t>𝑇</m:t>
                    </m:r>
                    <m:r>
                      <a:rPr lang="en-SG" sz="3200" i="1" dirty="0">
                        <a:solidFill>
                          <a:srgbClr val="E46C0A"/>
                        </a:solidFill>
                        <a:latin typeface="Cambria Math" panose="02040503050406030204" pitchFamily="18" charset="0"/>
                        <a:ea typeface="Cambria Math" panose="02040503050406030204" pitchFamily="18" charset="0"/>
                      </a:rPr>
                      <m:t>(</m:t>
                    </m:r>
                    <m:acc>
                      <m:accPr>
                        <m:chr m:val="̅"/>
                        <m:ctrlPr>
                          <a:rPr lang="en-SG" sz="3200" i="1">
                            <a:solidFill>
                              <a:srgbClr val="E46C0A"/>
                            </a:solidFill>
                            <a:latin typeface="Cambria Math" panose="02040503050406030204" pitchFamily="18" charset="0"/>
                          </a:rPr>
                        </m:ctrlPr>
                      </m:accPr>
                      <m:e>
                        <m:r>
                          <a:rPr lang="en-SG" sz="3200" i="1">
                            <a:solidFill>
                              <a:srgbClr val="E46C0A"/>
                            </a:solidFill>
                            <a:latin typeface="Cambria Math" panose="02040503050406030204" pitchFamily="18" charset="0"/>
                          </a:rPr>
                          <m:t>𝑥</m:t>
                        </m:r>
                      </m:e>
                    </m:acc>
                    <m:r>
                      <a:rPr lang="en-SG" sz="3200" i="1" dirty="0">
                        <a:solidFill>
                          <a:srgbClr val="E46C0A"/>
                        </a:solidFill>
                        <a:latin typeface="Cambria Math" panose="02040503050406030204" pitchFamily="18" charset="0"/>
                        <a:ea typeface="Cambria Math" panose="02040503050406030204" pitchFamily="18" charset="0"/>
                      </a:rPr>
                      <m:t>)</m:t>
                    </m:r>
                  </m:oMath>
                </a14:m>
                <a:endParaRPr lang="fr-FR" sz="3200" i="1" dirty="0"/>
              </a:p>
            </p:txBody>
          </p:sp>
        </mc:Choice>
        <mc:Fallback xmlns="">
          <p:sp>
            <p:nvSpPr>
              <p:cNvPr id="66" name="TextBox 65">
                <a:extLst>
                  <a:ext uri="{FF2B5EF4-FFF2-40B4-BE49-F238E27FC236}">
                    <a16:creationId xmlns:a16="http://schemas.microsoft.com/office/drawing/2014/main" id="{D0A0EACE-94B7-412D-B4E7-69A6FC119770}"/>
                  </a:ext>
                </a:extLst>
              </p:cNvPr>
              <p:cNvSpPr txBox="1">
                <a:spLocks noRot="1" noChangeAspect="1" noMove="1" noResize="1" noEditPoints="1" noAdjustHandles="1" noChangeArrowheads="1" noChangeShapeType="1" noTextEdit="1"/>
              </p:cNvSpPr>
              <p:nvPr/>
            </p:nvSpPr>
            <p:spPr>
              <a:xfrm>
                <a:off x="1306691" y="3825094"/>
                <a:ext cx="3914277" cy="1077218"/>
              </a:xfrm>
              <a:prstGeom prst="rect">
                <a:avLst/>
              </a:prstGeom>
              <a:blipFill>
                <a:blip r:embed="rId6"/>
                <a:stretch>
                  <a:fillRect l="-3894" t="-7345" b="-16384"/>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402426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123">
            <a:extLst>
              <a:ext uri="{FF2B5EF4-FFF2-40B4-BE49-F238E27FC236}">
                <a16:creationId xmlns:a16="http://schemas.microsoft.com/office/drawing/2014/main" id="{B689A368-6F3A-4099-BE1B-33B21F1E8EEC}"/>
              </a:ext>
            </a:extLst>
          </p:cNvPr>
          <p:cNvGrpSpPr/>
          <p:nvPr/>
        </p:nvGrpSpPr>
        <p:grpSpPr>
          <a:xfrm>
            <a:off x="758714" y="1282599"/>
            <a:ext cx="5127849" cy="2382189"/>
            <a:chOff x="896779" y="1079261"/>
            <a:chExt cx="7198043" cy="3343918"/>
          </a:xfrm>
        </p:grpSpPr>
        <p:pic>
          <p:nvPicPr>
            <p:cNvPr id="125" name="Picture 3">
              <a:extLst>
                <a:ext uri="{FF2B5EF4-FFF2-40B4-BE49-F238E27FC236}">
                  <a16:creationId xmlns:a16="http://schemas.microsoft.com/office/drawing/2014/main" id="{6CF96323-2456-4C99-BDAA-D42431DA1F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79" y="1079261"/>
              <a:ext cx="7198043" cy="3343918"/>
            </a:xfrm>
            <a:prstGeom prst="rect">
              <a:avLst/>
            </a:prstGeom>
            <a:solidFill>
              <a:schemeClr val="accent2"/>
            </a:solidFill>
          </p:spPr>
        </p:pic>
        <p:grpSp>
          <p:nvGrpSpPr>
            <p:cNvPr id="126" name="Group 125">
              <a:extLst>
                <a:ext uri="{FF2B5EF4-FFF2-40B4-BE49-F238E27FC236}">
                  <a16:creationId xmlns:a16="http://schemas.microsoft.com/office/drawing/2014/main" id="{E44CCA5C-E6E9-45A8-9401-BCF96EB688D9}"/>
                </a:ext>
              </a:extLst>
            </p:cNvPr>
            <p:cNvGrpSpPr/>
            <p:nvPr/>
          </p:nvGrpSpPr>
          <p:grpSpPr>
            <a:xfrm>
              <a:off x="4211960" y="1275732"/>
              <a:ext cx="3490590" cy="2090121"/>
              <a:chOff x="4211960" y="1275732"/>
              <a:chExt cx="3490590" cy="2090121"/>
            </a:xfrm>
          </p:grpSpPr>
          <p:cxnSp>
            <p:nvCxnSpPr>
              <p:cNvPr id="145" name="Path 1">
                <a:extLst>
                  <a:ext uri="{FF2B5EF4-FFF2-40B4-BE49-F238E27FC236}">
                    <a16:creationId xmlns:a16="http://schemas.microsoft.com/office/drawing/2014/main" id="{5FD3F183-C273-4FB2-978F-81B81FE2B713}"/>
                  </a:ext>
                </a:extLst>
              </p:cNvPr>
              <p:cNvCxnSpPr/>
              <p:nvPr/>
            </p:nvCxnSpPr>
            <p:spPr>
              <a:xfrm>
                <a:off x="4211960" y="2265841"/>
                <a:ext cx="1125126" cy="110001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46" name="Path 1">
                <a:extLst>
                  <a:ext uri="{FF2B5EF4-FFF2-40B4-BE49-F238E27FC236}">
                    <a16:creationId xmlns:a16="http://schemas.microsoft.com/office/drawing/2014/main" id="{667A8AD6-D0D6-4C56-930D-BAE51B8BDD8A}"/>
                  </a:ext>
                </a:extLst>
              </p:cNvPr>
              <p:cNvCxnSpPr/>
              <p:nvPr/>
            </p:nvCxnSpPr>
            <p:spPr>
              <a:xfrm flipH="1">
                <a:off x="4211961" y="1275732"/>
                <a:ext cx="1408252" cy="99011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47" name="Path 1">
                <a:extLst>
                  <a:ext uri="{FF2B5EF4-FFF2-40B4-BE49-F238E27FC236}">
                    <a16:creationId xmlns:a16="http://schemas.microsoft.com/office/drawing/2014/main" id="{18A61DCC-B614-4F56-B524-13AE7BEC28A2}"/>
                  </a:ext>
                </a:extLst>
              </p:cNvPr>
              <p:cNvCxnSpPr/>
              <p:nvPr/>
            </p:nvCxnSpPr>
            <p:spPr>
              <a:xfrm flipH="1" flipV="1">
                <a:off x="5620214" y="1275732"/>
                <a:ext cx="2082336" cy="13576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27" name="Group 126">
              <a:extLst>
                <a:ext uri="{FF2B5EF4-FFF2-40B4-BE49-F238E27FC236}">
                  <a16:creationId xmlns:a16="http://schemas.microsoft.com/office/drawing/2014/main" id="{A32FB597-207B-4EAD-A470-6A628C86C3FD}"/>
                </a:ext>
              </a:extLst>
            </p:cNvPr>
            <p:cNvGrpSpPr/>
            <p:nvPr/>
          </p:nvGrpSpPr>
          <p:grpSpPr>
            <a:xfrm>
              <a:off x="4217404" y="1275732"/>
              <a:ext cx="3490591" cy="2090121"/>
              <a:chOff x="4211960" y="1275732"/>
              <a:chExt cx="3490591" cy="2090121"/>
            </a:xfrm>
          </p:grpSpPr>
          <p:cxnSp>
            <p:nvCxnSpPr>
              <p:cNvPr id="142" name="Offset Path 4">
                <a:extLst>
                  <a:ext uri="{FF2B5EF4-FFF2-40B4-BE49-F238E27FC236}">
                    <a16:creationId xmlns:a16="http://schemas.microsoft.com/office/drawing/2014/main" id="{23053DEE-A43E-4D26-B43D-C06BF81977CF}"/>
                  </a:ext>
                </a:extLst>
              </p:cNvPr>
              <p:cNvCxnSpPr/>
              <p:nvPr/>
            </p:nvCxnSpPr>
            <p:spPr>
              <a:xfrm>
                <a:off x="4211960" y="2265841"/>
                <a:ext cx="1125126" cy="1100012"/>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3" name="Offset Path 4">
                <a:extLst>
                  <a:ext uri="{FF2B5EF4-FFF2-40B4-BE49-F238E27FC236}">
                    <a16:creationId xmlns:a16="http://schemas.microsoft.com/office/drawing/2014/main" id="{0C6061BD-2894-4E30-B918-156C5226B67A}"/>
                  </a:ext>
                </a:extLst>
              </p:cNvPr>
              <p:cNvCxnSpPr/>
              <p:nvPr/>
            </p:nvCxnSpPr>
            <p:spPr>
              <a:xfrm flipH="1" flipV="1">
                <a:off x="5620216" y="1275732"/>
                <a:ext cx="2082335" cy="135768"/>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4" name="Offset Path 4">
                <a:extLst>
                  <a:ext uri="{FF2B5EF4-FFF2-40B4-BE49-F238E27FC236}">
                    <a16:creationId xmlns:a16="http://schemas.microsoft.com/office/drawing/2014/main" id="{24AA0A20-4225-4E93-BA23-46909110CEEE}"/>
                  </a:ext>
                </a:extLst>
              </p:cNvPr>
              <p:cNvCxnSpPr/>
              <p:nvPr/>
            </p:nvCxnSpPr>
            <p:spPr>
              <a:xfrm flipH="1">
                <a:off x="4211961" y="1275733"/>
                <a:ext cx="1408252" cy="990109"/>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128" name="Group 127">
              <a:extLst>
                <a:ext uri="{FF2B5EF4-FFF2-40B4-BE49-F238E27FC236}">
                  <a16:creationId xmlns:a16="http://schemas.microsoft.com/office/drawing/2014/main" id="{768EDFA1-F833-45C5-9193-1344FE7E5CFC}"/>
                </a:ext>
              </a:extLst>
            </p:cNvPr>
            <p:cNvGrpSpPr/>
            <p:nvPr/>
          </p:nvGrpSpPr>
          <p:grpSpPr>
            <a:xfrm>
              <a:off x="2797740" y="1372852"/>
              <a:ext cx="1615510" cy="1620722"/>
              <a:chOff x="2797739" y="688651"/>
              <a:chExt cx="1615510" cy="1620722"/>
            </a:xfrm>
            <a:effectLst>
              <a:outerShdw blurRad="457200" dist="76200" dir="6300000" algn="tl" rotWithShape="0">
                <a:prstClr val="black">
                  <a:alpha val="22000"/>
                </a:prstClr>
              </a:outerShdw>
            </a:effectLst>
          </p:grpSpPr>
          <p:sp>
            <p:nvSpPr>
              <p:cNvPr id="140" name="Oval 139">
                <a:extLst>
                  <a:ext uri="{FF2B5EF4-FFF2-40B4-BE49-F238E27FC236}">
                    <a16:creationId xmlns:a16="http://schemas.microsoft.com/office/drawing/2014/main" id="{9E92ECB2-F5C8-4B84-87EE-E8B437E08225}"/>
                  </a:ext>
                </a:extLst>
              </p:cNvPr>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41" name="Picture 3" descr="C:\Users\make\AppData\Local\Microsoft\Windows\Temporary Internet Files\Content.IE5\0KS6E1BQ\chromesphere[1].jpg">
                <a:extLst>
                  <a:ext uri="{FF2B5EF4-FFF2-40B4-BE49-F238E27FC236}">
                    <a16:creationId xmlns:a16="http://schemas.microsoft.com/office/drawing/2014/main" id="{E70BD97B-015B-4DF8-9440-93FB0E4335FD}"/>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132" name="Path 1">
              <a:extLst>
                <a:ext uri="{FF2B5EF4-FFF2-40B4-BE49-F238E27FC236}">
                  <a16:creationId xmlns:a16="http://schemas.microsoft.com/office/drawing/2014/main" id="{98CAD1EF-2EE5-4C38-B0B2-CD86A028EA5C}"/>
                </a:ext>
              </a:extLst>
            </p:cNvPr>
            <p:cNvCxnSpPr/>
            <p:nvPr/>
          </p:nvCxnSpPr>
          <p:spPr>
            <a:xfrm>
              <a:off x="1104901" y="1519450"/>
              <a:ext cx="2026940" cy="90996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33" name="Path 1">
              <a:extLst>
                <a:ext uri="{FF2B5EF4-FFF2-40B4-BE49-F238E27FC236}">
                  <a16:creationId xmlns:a16="http://schemas.microsoft.com/office/drawing/2014/main" id="{5A9F37C9-1F7B-4618-ABF2-6ADBFC065082}"/>
                </a:ext>
              </a:extLst>
            </p:cNvPr>
            <p:cNvCxnSpPr/>
            <p:nvPr/>
          </p:nvCxnSpPr>
          <p:spPr>
            <a:xfrm flipH="1">
              <a:off x="3649171" y="3365853"/>
              <a:ext cx="1687916" cy="72874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34" name="Path 1">
              <a:extLst>
                <a:ext uri="{FF2B5EF4-FFF2-40B4-BE49-F238E27FC236}">
                  <a16:creationId xmlns:a16="http://schemas.microsoft.com/office/drawing/2014/main" id="{5164B8BB-CF4E-4238-A5E9-574561D62FEF}"/>
                </a:ext>
              </a:extLst>
            </p:cNvPr>
            <p:cNvCxnSpPr/>
            <p:nvPr/>
          </p:nvCxnSpPr>
          <p:spPr>
            <a:xfrm flipH="1" flipV="1">
              <a:off x="3131842" y="2429412"/>
              <a:ext cx="517328" cy="1665184"/>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35" name="Offset Path 4">
              <a:extLst>
                <a:ext uri="{FF2B5EF4-FFF2-40B4-BE49-F238E27FC236}">
                  <a16:creationId xmlns:a16="http://schemas.microsoft.com/office/drawing/2014/main" id="{AB9044E1-2FE3-4174-BD69-B271CF1F3208}"/>
                </a:ext>
              </a:extLst>
            </p:cNvPr>
            <p:cNvCxnSpPr/>
            <p:nvPr/>
          </p:nvCxnSpPr>
          <p:spPr>
            <a:xfrm flipH="1" flipV="1">
              <a:off x="1104902" y="1519454"/>
              <a:ext cx="2285604" cy="1134982"/>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6" name="Offset Path 4">
              <a:extLst>
                <a:ext uri="{FF2B5EF4-FFF2-40B4-BE49-F238E27FC236}">
                  <a16:creationId xmlns:a16="http://schemas.microsoft.com/office/drawing/2014/main" id="{D1B73A92-B989-465D-A74D-8E1C20419737}"/>
                </a:ext>
              </a:extLst>
            </p:cNvPr>
            <p:cNvCxnSpPr/>
            <p:nvPr/>
          </p:nvCxnSpPr>
          <p:spPr>
            <a:xfrm>
              <a:off x="3390506" y="2654436"/>
              <a:ext cx="641435" cy="1468516"/>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7" name="Offset Path 4">
              <a:extLst>
                <a:ext uri="{FF2B5EF4-FFF2-40B4-BE49-F238E27FC236}">
                  <a16:creationId xmlns:a16="http://schemas.microsoft.com/office/drawing/2014/main" id="{8A6DB143-0D95-46DC-9C99-F494B2EB302C}"/>
                </a:ext>
              </a:extLst>
            </p:cNvPr>
            <p:cNvCxnSpPr/>
            <p:nvPr/>
          </p:nvCxnSpPr>
          <p:spPr>
            <a:xfrm flipV="1">
              <a:off x="4031941" y="3365853"/>
              <a:ext cx="1305146" cy="75709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8" name="Half-Vector 2">
              <a:extLst>
                <a:ext uri="{FF2B5EF4-FFF2-40B4-BE49-F238E27FC236}">
                  <a16:creationId xmlns:a16="http://schemas.microsoft.com/office/drawing/2014/main" id="{E19662BB-7539-4EBB-984C-06227251D059}"/>
                </a:ext>
              </a:extLst>
            </p:cNvPr>
            <p:cNvCxnSpPr>
              <a:cxnSpLocks/>
            </p:cNvCxnSpPr>
            <p:nvPr/>
          </p:nvCxnSpPr>
          <p:spPr>
            <a:xfrm flipH="1">
              <a:off x="3184725" y="2667005"/>
              <a:ext cx="205783" cy="26388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39" name="Half-Vector 2">
              <a:extLst>
                <a:ext uri="{FF2B5EF4-FFF2-40B4-BE49-F238E27FC236}">
                  <a16:creationId xmlns:a16="http://schemas.microsoft.com/office/drawing/2014/main" id="{53E85922-798C-40D3-BF4D-F33607299846}"/>
                </a:ext>
              </a:extLst>
            </p:cNvPr>
            <p:cNvCxnSpPr/>
            <p:nvPr/>
          </p:nvCxnSpPr>
          <p:spPr>
            <a:xfrm flipH="1">
              <a:off x="2844801" y="2429412"/>
              <a:ext cx="287044" cy="213989"/>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grpSp>
      <p:sp>
        <p:nvSpPr>
          <p:cNvPr id="8" name="Title 7">
            <a:extLst>
              <a:ext uri="{FF2B5EF4-FFF2-40B4-BE49-F238E27FC236}">
                <a16:creationId xmlns:a16="http://schemas.microsoft.com/office/drawing/2014/main" id="{CD20C8D1-2BD7-4FCE-9020-5AFB66682506}"/>
              </a:ext>
            </a:extLst>
          </p:cNvPr>
          <p:cNvSpPr>
            <a:spLocks noGrp="1"/>
          </p:cNvSpPr>
          <p:nvPr>
            <p:ph type="title"/>
          </p:nvPr>
        </p:nvSpPr>
        <p:spPr/>
        <p:txBody>
          <a:bodyPr/>
          <a:lstStyle/>
          <a:p>
            <a:r>
              <a:rPr lang="en-GB" dirty="0"/>
              <a:t>FORWARD and BACKWARD SHIFT</a:t>
            </a:r>
            <a:endParaRPr lang="en-US" dirty="0"/>
          </a:p>
        </p:txBody>
      </p:sp>
      <p:sp>
        <p:nvSpPr>
          <p:cNvPr id="2" name="Slide Number Placeholder 1"/>
          <p:cNvSpPr>
            <a:spLocks noGrp="1"/>
          </p:cNvSpPr>
          <p:nvPr>
            <p:ph type="sldNum" sz="quarter" idx="4294967295"/>
          </p:nvPr>
        </p:nvSpPr>
        <p:spPr>
          <a:xfrm>
            <a:off x="9347200" y="6356350"/>
            <a:ext cx="2844800" cy="366713"/>
          </a:xfrm>
        </p:spPr>
        <p:txBody>
          <a:bodyPr/>
          <a:lstStyle/>
          <a:p>
            <a:fld id="{CDB8BC0E-CEE3-4EC1-B849-44D559D8322A}" type="slidenum">
              <a:rPr lang="en-US" altLang="fi-FI" smtClean="0"/>
              <a:pPr/>
              <a:t>8</a:t>
            </a:fld>
            <a:endParaRPr lang="en-US" altLang="fi-FI" dirty="0"/>
          </a:p>
        </p:txBody>
      </p:sp>
      <p:sp>
        <p:nvSpPr>
          <p:cNvPr id="34" name="Title 1"/>
          <p:cNvSpPr txBox="1">
            <a:spLocks/>
          </p:cNvSpPr>
          <p:nvPr/>
        </p:nvSpPr>
        <p:spPr>
          <a:xfrm>
            <a:off x="0" y="2"/>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pic>
        <p:nvPicPr>
          <p:cNvPr id="48" name="Picture 3">
            <a:extLst>
              <a:ext uri="{FF2B5EF4-FFF2-40B4-BE49-F238E27FC236}">
                <a16:creationId xmlns:a16="http://schemas.microsoft.com/office/drawing/2014/main" id="{35916F06-D986-4CD7-96B7-A6C11FA270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476" y="1297412"/>
            <a:ext cx="5127849" cy="2382189"/>
          </a:xfrm>
          <a:prstGeom prst="rect">
            <a:avLst/>
          </a:prstGeom>
          <a:solidFill>
            <a:schemeClr val="accent2"/>
          </a:solidFill>
        </p:spPr>
      </p:pic>
      <p:grpSp>
        <p:nvGrpSpPr>
          <p:cNvPr id="49" name="Group 48">
            <a:extLst>
              <a:ext uri="{FF2B5EF4-FFF2-40B4-BE49-F238E27FC236}">
                <a16:creationId xmlns:a16="http://schemas.microsoft.com/office/drawing/2014/main" id="{60D238CC-5B4F-4F4D-98F4-D8E4A2A0EF45}"/>
              </a:ext>
            </a:extLst>
          </p:cNvPr>
          <p:cNvGrpSpPr/>
          <p:nvPr/>
        </p:nvGrpSpPr>
        <p:grpSpPr>
          <a:xfrm>
            <a:off x="8596194" y="1437378"/>
            <a:ext cx="2486679" cy="1488991"/>
            <a:chOff x="4211960" y="1275732"/>
            <a:chExt cx="3490590" cy="2090121"/>
          </a:xfrm>
        </p:grpSpPr>
        <p:cxnSp>
          <p:nvCxnSpPr>
            <p:cNvPr id="68" name="Path 1">
              <a:extLst>
                <a:ext uri="{FF2B5EF4-FFF2-40B4-BE49-F238E27FC236}">
                  <a16:creationId xmlns:a16="http://schemas.microsoft.com/office/drawing/2014/main" id="{B4AD2FDB-0600-41E6-8543-6D586C6DED17}"/>
                </a:ext>
              </a:extLst>
            </p:cNvPr>
            <p:cNvCxnSpPr/>
            <p:nvPr/>
          </p:nvCxnSpPr>
          <p:spPr>
            <a:xfrm>
              <a:off x="4211960" y="2265841"/>
              <a:ext cx="1125126" cy="110001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Path 1">
              <a:extLst>
                <a:ext uri="{FF2B5EF4-FFF2-40B4-BE49-F238E27FC236}">
                  <a16:creationId xmlns:a16="http://schemas.microsoft.com/office/drawing/2014/main" id="{713D5DB4-8D00-4B81-9887-738E8E2D711E}"/>
                </a:ext>
              </a:extLst>
            </p:cNvPr>
            <p:cNvCxnSpPr/>
            <p:nvPr/>
          </p:nvCxnSpPr>
          <p:spPr>
            <a:xfrm flipH="1">
              <a:off x="4211961" y="1275732"/>
              <a:ext cx="1408252" cy="99011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Path 1">
              <a:extLst>
                <a:ext uri="{FF2B5EF4-FFF2-40B4-BE49-F238E27FC236}">
                  <a16:creationId xmlns:a16="http://schemas.microsoft.com/office/drawing/2014/main" id="{CAAF28FF-5323-4C9B-914C-3A3300D3E861}"/>
                </a:ext>
              </a:extLst>
            </p:cNvPr>
            <p:cNvCxnSpPr/>
            <p:nvPr/>
          </p:nvCxnSpPr>
          <p:spPr>
            <a:xfrm flipH="1" flipV="1">
              <a:off x="5620214" y="1275732"/>
              <a:ext cx="2082336" cy="13576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50" name="Group 49">
            <a:extLst>
              <a:ext uri="{FF2B5EF4-FFF2-40B4-BE49-F238E27FC236}">
                <a16:creationId xmlns:a16="http://schemas.microsoft.com/office/drawing/2014/main" id="{C3897F7C-4663-4A17-9546-C129503E04B8}"/>
              </a:ext>
            </a:extLst>
          </p:cNvPr>
          <p:cNvGrpSpPr/>
          <p:nvPr/>
        </p:nvGrpSpPr>
        <p:grpSpPr>
          <a:xfrm>
            <a:off x="8600071" y="1437378"/>
            <a:ext cx="2486679" cy="1488991"/>
            <a:chOff x="4211960" y="1275732"/>
            <a:chExt cx="3490591" cy="2090121"/>
          </a:xfrm>
        </p:grpSpPr>
        <p:cxnSp>
          <p:nvCxnSpPr>
            <p:cNvPr id="65" name="Offset Path 4">
              <a:extLst>
                <a:ext uri="{FF2B5EF4-FFF2-40B4-BE49-F238E27FC236}">
                  <a16:creationId xmlns:a16="http://schemas.microsoft.com/office/drawing/2014/main" id="{7F05F9F3-FE0A-4B29-87F9-71FC14B7F7ED}"/>
                </a:ext>
              </a:extLst>
            </p:cNvPr>
            <p:cNvCxnSpPr/>
            <p:nvPr/>
          </p:nvCxnSpPr>
          <p:spPr>
            <a:xfrm>
              <a:off x="4211960" y="2265841"/>
              <a:ext cx="1125126" cy="1100012"/>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6" name="Offset Path 4">
              <a:extLst>
                <a:ext uri="{FF2B5EF4-FFF2-40B4-BE49-F238E27FC236}">
                  <a16:creationId xmlns:a16="http://schemas.microsoft.com/office/drawing/2014/main" id="{6AE838FA-E58F-4CC0-B583-AE9177D8B362}"/>
                </a:ext>
              </a:extLst>
            </p:cNvPr>
            <p:cNvCxnSpPr/>
            <p:nvPr/>
          </p:nvCxnSpPr>
          <p:spPr>
            <a:xfrm flipH="1" flipV="1">
              <a:off x="5620216" y="1275732"/>
              <a:ext cx="2082335" cy="135768"/>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67" name="Offset Path 4">
              <a:extLst>
                <a:ext uri="{FF2B5EF4-FFF2-40B4-BE49-F238E27FC236}">
                  <a16:creationId xmlns:a16="http://schemas.microsoft.com/office/drawing/2014/main" id="{208B05BC-9DC0-42A7-B4D2-9616DCA27031}"/>
                </a:ext>
              </a:extLst>
            </p:cNvPr>
            <p:cNvCxnSpPr/>
            <p:nvPr/>
          </p:nvCxnSpPr>
          <p:spPr>
            <a:xfrm flipH="1">
              <a:off x="4211961" y="1275733"/>
              <a:ext cx="1408252" cy="990109"/>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51" name="Group 50">
            <a:extLst>
              <a:ext uri="{FF2B5EF4-FFF2-40B4-BE49-F238E27FC236}">
                <a16:creationId xmlns:a16="http://schemas.microsoft.com/office/drawing/2014/main" id="{613030A1-4741-440B-93F8-2F5590534042}"/>
              </a:ext>
            </a:extLst>
          </p:cNvPr>
          <p:cNvGrpSpPr/>
          <p:nvPr/>
        </p:nvGrpSpPr>
        <p:grpSpPr>
          <a:xfrm>
            <a:off x="7588710" y="1506565"/>
            <a:ext cx="1150881" cy="1154593"/>
            <a:chOff x="2797739" y="688651"/>
            <a:chExt cx="1615510" cy="1620722"/>
          </a:xfrm>
          <a:effectLst>
            <a:outerShdw blurRad="457200" dist="76200" dir="6300000" algn="tl" rotWithShape="0">
              <a:prstClr val="black">
                <a:alpha val="22000"/>
              </a:prstClr>
            </a:outerShdw>
          </a:effectLst>
        </p:grpSpPr>
        <p:sp>
          <p:nvSpPr>
            <p:cNvPr id="63" name="Oval 62">
              <a:extLst>
                <a:ext uri="{FF2B5EF4-FFF2-40B4-BE49-F238E27FC236}">
                  <a16:creationId xmlns:a16="http://schemas.microsoft.com/office/drawing/2014/main" id="{35A8FDA5-DBEF-4979-8424-864B4BBF628E}"/>
                </a:ext>
              </a:extLst>
            </p:cNvPr>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64" name="Picture 3" descr="C:\Users\make\AppData\Local\Microsoft\Windows\Temporary Internet Files\Content.IE5\0KS6E1BQ\chromesphere[1].jpg">
              <a:extLst>
                <a:ext uri="{FF2B5EF4-FFF2-40B4-BE49-F238E27FC236}">
                  <a16:creationId xmlns:a16="http://schemas.microsoft.com/office/drawing/2014/main" id="{3CF122AD-4923-42FF-AE70-B030E1AFEFE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55" name="Path 1">
            <a:extLst>
              <a:ext uri="{FF2B5EF4-FFF2-40B4-BE49-F238E27FC236}">
                <a16:creationId xmlns:a16="http://schemas.microsoft.com/office/drawing/2014/main" id="{54A9BE84-15B7-4F51-98BE-C5598221CF0A}"/>
              </a:ext>
            </a:extLst>
          </p:cNvPr>
          <p:cNvCxnSpPr/>
          <p:nvPr/>
        </p:nvCxnSpPr>
        <p:spPr>
          <a:xfrm>
            <a:off x="6382740" y="1611000"/>
            <a:ext cx="1443981" cy="648251"/>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Path 1">
            <a:extLst>
              <a:ext uri="{FF2B5EF4-FFF2-40B4-BE49-F238E27FC236}">
                <a16:creationId xmlns:a16="http://schemas.microsoft.com/office/drawing/2014/main" id="{763EDA4B-F17E-45ED-8D0C-19AD9749347C}"/>
              </a:ext>
            </a:extLst>
          </p:cNvPr>
          <p:cNvCxnSpPr/>
          <p:nvPr/>
        </p:nvCxnSpPr>
        <p:spPr>
          <a:xfrm flipH="1">
            <a:off x="8195266" y="2926368"/>
            <a:ext cx="1202463" cy="519152"/>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7" name="Path 1">
            <a:extLst>
              <a:ext uri="{FF2B5EF4-FFF2-40B4-BE49-F238E27FC236}">
                <a16:creationId xmlns:a16="http://schemas.microsoft.com/office/drawing/2014/main" id="{4760752A-26BF-47E6-8BBE-193A80326B12}"/>
              </a:ext>
            </a:extLst>
          </p:cNvPr>
          <p:cNvCxnSpPr/>
          <p:nvPr/>
        </p:nvCxnSpPr>
        <p:spPr>
          <a:xfrm flipH="1" flipV="1">
            <a:off x="7826723" y="2259253"/>
            <a:ext cx="368541" cy="1186268"/>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Offset Path 4">
            <a:extLst>
              <a:ext uri="{FF2B5EF4-FFF2-40B4-BE49-F238E27FC236}">
                <a16:creationId xmlns:a16="http://schemas.microsoft.com/office/drawing/2014/main" id="{9D29ACAF-0D1A-45CA-AD9B-0E933E20A037}"/>
              </a:ext>
            </a:extLst>
          </p:cNvPr>
          <p:cNvCxnSpPr/>
          <p:nvPr/>
        </p:nvCxnSpPr>
        <p:spPr>
          <a:xfrm flipH="1" flipV="1">
            <a:off x="6382740" y="1611003"/>
            <a:ext cx="1628253" cy="808555"/>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9" name="Offset Path 4">
            <a:extLst>
              <a:ext uri="{FF2B5EF4-FFF2-40B4-BE49-F238E27FC236}">
                <a16:creationId xmlns:a16="http://schemas.microsoft.com/office/drawing/2014/main" id="{15D8F217-0E29-44F3-9089-DA7735C49E01}"/>
              </a:ext>
            </a:extLst>
          </p:cNvPr>
          <p:cNvCxnSpPr/>
          <p:nvPr/>
        </p:nvCxnSpPr>
        <p:spPr>
          <a:xfrm>
            <a:off x="8010993" y="2419559"/>
            <a:ext cx="456955" cy="1046163"/>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Offset Path 4">
            <a:extLst>
              <a:ext uri="{FF2B5EF4-FFF2-40B4-BE49-F238E27FC236}">
                <a16:creationId xmlns:a16="http://schemas.microsoft.com/office/drawing/2014/main" id="{BF1AE532-7461-47B2-9028-90D4373212B8}"/>
              </a:ext>
            </a:extLst>
          </p:cNvPr>
          <p:cNvCxnSpPr/>
          <p:nvPr/>
        </p:nvCxnSpPr>
        <p:spPr>
          <a:xfrm flipV="1">
            <a:off x="8467949" y="2926368"/>
            <a:ext cx="929780" cy="539352"/>
          </a:xfrm>
          <a:prstGeom prst="line">
            <a:avLst/>
          </a:prstGeom>
          <a:ln w="50800" cap="sq">
            <a:solidFill>
              <a:schemeClr val="tx1">
                <a:lumMod val="65000"/>
                <a:lumOff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1" name="Half-Vector 2">
            <a:extLst>
              <a:ext uri="{FF2B5EF4-FFF2-40B4-BE49-F238E27FC236}">
                <a16:creationId xmlns:a16="http://schemas.microsoft.com/office/drawing/2014/main" id="{8261F377-9019-4FDC-A8AC-7E77D95F7AF5}"/>
              </a:ext>
            </a:extLst>
          </p:cNvPr>
          <p:cNvCxnSpPr>
            <a:cxnSpLocks/>
          </p:cNvCxnSpPr>
          <p:nvPr/>
        </p:nvCxnSpPr>
        <p:spPr>
          <a:xfrm flipH="1">
            <a:off x="7826726" y="2428512"/>
            <a:ext cx="184269" cy="217832"/>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62" name="Half-Vector 2">
            <a:extLst>
              <a:ext uri="{FF2B5EF4-FFF2-40B4-BE49-F238E27FC236}">
                <a16:creationId xmlns:a16="http://schemas.microsoft.com/office/drawing/2014/main" id="{A668A8FE-1A5D-4D30-9DC7-C23856B970E9}"/>
              </a:ext>
            </a:extLst>
          </p:cNvPr>
          <p:cNvCxnSpPr/>
          <p:nvPr/>
        </p:nvCxnSpPr>
        <p:spPr>
          <a:xfrm flipH="1">
            <a:off x="7622237" y="2259253"/>
            <a:ext cx="204489" cy="152444"/>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1393D466-D3B9-4F43-B9B1-F99524D9F227}"/>
                  </a:ext>
                </a:extLst>
              </p:cNvPr>
              <p:cNvSpPr txBox="1"/>
              <p:nvPr/>
            </p:nvSpPr>
            <p:spPr>
              <a:xfrm>
                <a:off x="1306691" y="3825094"/>
                <a:ext cx="3914277" cy="1077218"/>
              </a:xfrm>
              <a:prstGeom prst="rect">
                <a:avLst/>
              </a:prstGeom>
              <a:noFill/>
            </p:spPr>
            <p:txBody>
              <a:bodyPr wrap="none" rtlCol="0" anchor="t">
                <a:spAutoFit/>
              </a:bodyPr>
              <a:lstStyle/>
              <a:p>
                <a:r>
                  <a:rPr lang="en-US" sz="3200" dirty="0">
                    <a:latin typeface="Open Sans"/>
                  </a:rPr>
                  <a:t>Base path </a:t>
                </a:r>
                <a14:m>
                  <m:oMath xmlns:m="http://schemas.openxmlformats.org/officeDocument/2006/math">
                    <m:acc>
                      <m:accPr>
                        <m:chr m:val="̅"/>
                        <m:ctrlPr>
                          <a:rPr lang="en-SG" sz="3200" i="1" smtClean="0">
                            <a:solidFill>
                              <a:schemeClr val="tx1">
                                <a:lumMod val="65000"/>
                                <a:lumOff val="35000"/>
                              </a:schemeClr>
                            </a:solidFill>
                            <a:latin typeface="Cambria Math" panose="02040503050406030204" pitchFamily="18" charset="0"/>
                          </a:rPr>
                        </m:ctrlPr>
                      </m:accPr>
                      <m:e>
                        <m:r>
                          <a:rPr lang="en-SG" sz="3200" b="0" i="1">
                            <a:solidFill>
                              <a:schemeClr val="tx1">
                                <a:lumMod val="65000"/>
                                <a:lumOff val="35000"/>
                              </a:schemeClr>
                            </a:solidFill>
                            <a:latin typeface="Cambria Math" panose="02040503050406030204" pitchFamily="18" charset="0"/>
                          </a:rPr>
                          <m:t>𝑥</m:t>
                        </m:r>
                      </m:e>
                    </m:acc>
                  </m:oMath>
                </a14:m>
                <a:endParaRPr lang="en-SG" sz="3200" dirty="0">
                  <a:solidFill>
                    <a:schemeClr val="tx1">
                      <a:lumMod val="65000"/>
                      <a:lumOff val="35000"/>
                    </a:schemeClr>
                  </a:solidFill>
                  <a:latin typeface="Open Sans"/>
                </a:endParaRPr>
              </a:p>
              <a:p>
                <a:r>
                  <a:rPr lang="en-US" sz="3200" dirty="0">
                    <a:latin typeface="Open Sans"/>
                  </a:rPr>
                  <a:t>Offset path </a:t>
                </a:r>
                <a14:m>
                  <m:oMath xmlns:m="http://schemas.openxmlformats.org/officeDocument/2006/math">
                    <m:acc>
                      <m:accPr>
                        <m:chr m:val="̅"/>
                        <m:ctrlPr>
                          <a:rPr lang="en-SG" sz="3200" i="1" smtClean="0">
                            <a:solidFill>
                              <a:srgbClr val="E46C0A"/>
                            </a:solidFill>
                            <a:latin typeface="Cambria Math" panose="02040503050406030204" pitchFamily="18" charset="0"/>
                          </a:rPr>
                        </m:ctrlPr>
                      </m:accPr>
                      <m:e>
                        <m:r>
                          <a:rPr lang="en-SG" sz="3200" b="0" i="1" smtClean="0">
                            <a:solidFill>
                              <a:srgbClr val="E46C0A"/>
                            </a:solidFill>
                            <a:latin typeface="Cambria Math" panose="02040503050406030204" pitchFamily="18" charset="0"/>
                          </a:rPr>
                          <m:t>𝑦</m:t>
                        </m:r>
                      </m:e>
                    </m:acc>
                    <m:r>
                      <a:rPr lang="en-SG" sz="3200" b="0" i="1" dirty="0" smtClean="0">
                        <a:solidFill>
                          <a:srgbClr val="E46C0A"/>
                        </a:solidFill>
                        <a:latin typeface="Cambria Math" panose="02040503050406030204" pitchFamily="18" charset="0"/>
                        <a:ea typeface="Cambria Math" panose="02040503050406030204" pitchFamily="18" charset="0"/>
                      </a:rPr>
                      <m:t>=</m:t>
                    </m:r>
                    <m:r>
                      <a:rPr lang="en-US" sz="3200" i="1" dirty="0" smtClean="0">
                        <a:solidFill>
                          <a:srgbClr val="E46C0A"/>
                        </a:solidFill>
                        <a:latin typeface="Cambria Math" panose="02040503050406030204" pitchFamily="18" charset="0"/>
                        <a:ea typeface="Cambria Math" panose="02040503050406030204" pitchFamily="18" charset="0"/>
                      </a:rPr>
                      <m:t>𝑇</m:t>
                    </m:r>
                    <m:r>
                      <a:rPr lang="en-SG" sz="3200" i="1" dirty="0">
                        <a:solidFill>
                          <a:srgbClr val="E46C0A"/>
                        </a:solidFill>
                        <a:latin typeface="Cambria Math" panose="02040503050406030204" pitchFamily="18" charset="0"/>
                        <a:ea typeface="Cambria Math" panose="02040503050406030204" pitchFamily="18" charset="0"/>
                      </a:rPr>
                      <m:t>(</m:t>
                    </m:r>
                    <m:acc>
                      <m:accPr>
                        <m:chr m:val="̅"/>
                        <m:ctrlPr>
                          <a:rPr lang="en-SG" sz="3200" i="1">
                            <a:solidFill>
                              <a:srgbClr val="E46C0A"/>
                            </a:solidFill>
                            <a:latin typeface="Cambria Math" panose="02040503050406030204" pitchFamily="18" charset="0"/>
                          </a:rPr>
                        </m:ctrlPr>
                      </m:accPr>
                      <m:e>
                        <m:r>
                          <a:rPr lang="en-SG" sz="3200" i="1">
                            <a:solidFill>
                              <a:srgbClr val="E46C0A"/>
                            </a:solidFill>
                            <a:latin typeface="Cambria Math" panose="02040503050406030204" pitchFamily="18" charset="0"/>
                          </a:rPr>
                          <m:t>𝑥</m:t>
                        </m:r>
                      </m:e>
                    </m:acc>
                    <m:r>
                      <a:rPr lang="en-SG" sz="3200" i="1" dirty="0">
                        <a:solidFill>
                          <a:srgbClr val="E46C0A"/>
                        </a:solidFill>
                        <a:latin typeface="Cambria Math" panose="02040503050406030204" pitchFamily="18" charset="0"/>
                        <a:ea typeface="Cambria Math" panose="02040503050406030204" pitchFamily="18" charset="0"/>
                      </a:rPr>
                      <m:t>)</m:t>
                    </m:r>
                  </m:oMath>
                </a14:m>
                <a:endParaRPr lang="fr-FR" sz="3200" i="1" dirty="0"/>
              </a:p>
            </p:txBody>
          </p:sp>
        </mc:Choice>
        <mc:Fallback xmlns="">
          <p:sp>
            <p:nvSpPr>
              <p:cNvPr id="75" name="TextBox 74">
                <a:extLst>
                  <a:ext uri="{FF2B5EF4-FFF2-40B4-BE49-F238E27FC236}">
                    <a16:creationId xmlns:a16="http://schemas.microsoft.com/office/drawing/2014/main" id="{1393D466-D3B9-4F43-B9B1-F99524D9F227}"/>
                  </a:ext>
                </a:extLst>
              </p:cNvPr>
              <p:cNvSpPr txBox="1">
                <a:spLocks noRot="1" noChangeAspect="1" noMove="1" noResize="1" noEditPoints="1" noAdjustHandles="1" noChangeArrowheads="1" noChangeShapeType="1" noTextEdit="1"/>
              </p:cNvSpPr>
              <p:nvPr/>
            </p:nvSpPr>
            <p:spPr>
              <a:xfrm>
                <a:off x="1306691" y="3825094"/>
                <a:ext cx="3914277" cy="1077218"/>
              </a:xfrm>
              <a:prstGeom prst="rect">
                <a:avLst/>
              </a:prstGeom>
              <a:blipFill>
                <a:blip r:embed="rId6"/>
                <a:stretch>
                  <a:fillRect l="-3894" t="-7345" b="-1638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DDAACA81-B7D5-4EEF-B41C-D50013148E5F}"/>
                  </a:ext>
                </a:extLst>
              </p:cNvPr>
              <p:cNvSpPr txBox="1"/>
              <p:nvPr/>
            </p:nvSpPr>
            <p:spPr>
              <a:xfrm>
                <a:off x="6829220" y="3867350"/>
                <a:ext cx="4335482" cy="1077218"/>
              </a:xfrm>
              <a:prstGeom prst="rect">
                <a:avLst/>
              </a:prstGeom>
              <a:noFill/>
            </p:spPr>
            <p:txBody>
              <a:bodyPr wrap="none" rtlCol="0" anchor="t">
                <a:spAutoFit/>
              </a:bodyPr>
              <a:lstStyle/>
              <a:p>
                <a:r>
                  <a:rPr lang="en-US" sz="3200" dirty="0">
                    <a:latin typeface="Open Sans"/>
                  </a:rPr>
                  <a:t>Base path </a:t>
                </a:r>
                <a14:m>
                  <m:oMath xmlns:m="http://schemas.openxmlformats.org/officeDocument/2006/math">
                    <m:acc>
                      <m:accPr>
                        <m:chr m:val="̅"/>
                        <m:ctrlPr>
                          <a:rPr lang="en-SG" sz="3200" i="1" smtClean="0">
                            <a:solidFill>
                              <a:schemeClr val="tx1">
                                <a:lumMod val="65000"/>
                                <a:lumOff val="35000"/>
                              </a:schemeClr>
                            </a:solidFill>
                            <a:latin typeface="Cambria Math" panose="02040503050406030204" pitchFamily="18" charset="0"/>
                          </a:rPr>
                        </m:ctrlPr>
                      </m:accPr>
                      <m:e>
                        <m:r>
                          <a:rPr lang="en-SG" sz="3200" b="0" i="1" smtClean="0">
                            <a:solidFill>
                              <a:schemeClr val="tx1">
                                <a:lumMod val="65000"/>
                                <a:lumOff val="35000"/>
                              </a:schemeClr>
                            </a:solidFill>
                            <a:latin typeface="Cambria Math" panose="02040503050406030204" pitchFamily="18" charset="0"/>
                          </a:rPr>
                          <m:t>𝑦</m:t>
                        </m:r>
                      </m:e>
                    </m:acc>
                  </m:oMath>
                </a14:m>
                <a:endParaRPr lang="en-SG" sz="3200" dirty="0">
                  <a:solidFill>
                    <a:schemeClr val="tx1">
                      <a:lumMod val="65000"/>
                      <a:lumOff val="35000"/>
                    </a:schemeClr>
                  </a:solidFill>
                  <a:latin typeface="Open Sans"/>
                </a:endParaRPr>
              </a:p>
              <a:p>
                <a:r>
                  <a:rPr lang="en-US" sz="3200" dirty="0">
                    <a:latin typeface="Open Sans"/>
                  </a:rPr>
                  <a:t>Offset path </a:t>
                </a:r>
                <a14:m>
                  <m:oMath xmlns:m="http://schemas.openxmlformats.org/officeDocument/2006/math">
                    <m:acc>
                      <m:accPr>
                        <m:chr m:val="̅"/>
                        <m:ctrlPr>
                          <a:rPr lang="en-SG" sz="3200" i="1" smtClean="0">
                            <a:solidFill>
                              <a:srgbClr val="E46C0A"/>
                            </a:solidFill>
                            <a:latin typeface="Cambria Math" panose="02040503050406030204" pitchFamily="18" charset="0"/>
                          </a:rPr>
                        </m:ctrlPr>
                      </m:accPr>
                      <m:e>
                        <m:r>
                          <a:rPr lang="en-SG" sz="3200" b="0" i="1" smtClean="0">
                            <a:solidFill>
                              <a:srgbClr val="E46C0A"/>
                            </a:solidFill>
                            <a:latin typeface="Cambria Math" panose="02040503050406030204" pitchFamily="18" charset="0"/>
                          </a:rPr>
                          <m:t>𝑥</m:t>
                        </m:r>
                      </m:e>
                    </m:acc>
                    <m:r>
                      <a:rPr lang="en-SG" sz="3200" b="0" i="1" dirty="0" smtClean="0">
                        <a:solidFill>
                          <a:srgbClr val="E46C0A"/>
                        </a:solidFill>
                        <a:latin typeface="Cambria Math" panose="02040503050406030204" pitchFamily="18" charset="0"/>
                        <a:ea typeface="Cambria Math" panose="02040503050406030204" pitchFamily="18" charset="0"/>
                      </a:rPr>
                      <m:t>=</m:t>
                    </m:r>
                    <m:sSup>
                      <m:sSupPr>
                        <m:ctrlPr>
                          <a:rPr lang="en-SG" sz="3200" b="0" i="1" dirty="0" smtClean="0">
                            <a:solidFill>
                              <a:srgbClr val="E46C0A"/>
                            </a:solidFill>
                            <a:latin typeface="Cambria Math" panose="02040503050406030204" pitchFamily="18" charset="0"/>
                            <a:ea typeface="Cambria Math" panose="02040503050406030204" pitchFamily="18" charset="0"/>
                          </a:rPr>
                        </m:ctrlPr>
                      </m:sSupPr>
                      <m:e>
                        <m:r>
                          <a:rPr lang="en-US" sz="3200" i="1" dirty="0" smtClean="0">
                            <a:solidFill>
                              <a:srgbClr val="E46C0A"/>
                            </a:solidFill>
                            <a:latin typeface="Cambria Math" panose="02040503050406030204" pitchFamily="18" charset="0"/>
                            <a:ea typeface="Cambria Math" panose="02040503050406030204" pitchFamily="18" charset="0"/>
                          </a:rPr>
                          <m:t>𝑇</m:t>
                        </m:r>
                      </m:e>
                      <m:sup>
                        <m:r>
                          <a:rPr lang="en-SG" sz="3200" b="0" i="1" dirty="0" smtClean="0">
                            <a:solidFill>
                              <a:srgbClr val="E46C0A"/>
                            </a:solidFill>
                            <a:latin typeface="Cambria Math" panose="02040503050406030204" pitchFamily="18" charset="0"/>
                            <a:ea typeface="Cambria Math" panose="02040503050406030204" pitchFamily="18" charset="0"/>
                          </a:rPr>
                          <m:t>−1</m:t>
                        </m:r>
                      </m:sup>
                    </m:sSup>
                    <m:r>
                      <a:rPr lang="en-SG" sz="3200" i="1" dirty="0">
                        <a:solidFill>
                          <a:srgbClr val="E46C0A"/>
                        </a:solidFill>
                        <a:latin typeface="Cambria Math" panose="02040503050406030204" pitchFamily="18" charset="0"/>
                        <a:ea typeface="Cambria Math" panose="02040503050406030204" pitchFamily="18" charset="0"/>
                      </a:rPr>
                      <m:t>(</m:t>
                    </m:r>
                    <m:acc>
                      <m:accPr>
                        <m:chr m:val="̅"/>
                        <m:ctrlPr>
                          <a:rPr lang="en-SG" sz="3200" i="1">
                            <a:solidFill>
                              <a:srgbClr val="E46C0A"/>
                            </a:solidFill>
                            <a:latin typeface="Cambria Math" panose="02040503050406030204" pitchFamily="18" charset="0"/>
                          </a:rPr>
                        </m:ctrlPr>
                      </m:accPr>
                      <m:e>
                        <m:r>
                          <a:rPr lang="en-SG" sz="3200" b="0" i="1" smtClean="0">
                            <a:solidFill>
                              <a:srgbClr val="E46C0A"/>
                            </a:solidFill>
                            <a:latin typeface="Cambria Math" panose="02040503050406030204" pitchFamily="18" charset="0"/>
                          </a:rPr>
                          <m:t>𝑦</m:t>
                        </m:r>
                      </m:e>
                    </m:acc>
                    <m:r>
                      <a:rPr lang="en-SG" sz="3200" i="1" dirty="0">
                        <a:solidFill>
                          <a:srgbClr val="E46C0A"/>
                        </a:solidFill>
                        <a:latin typeface="Cambria Math" panose="02040503050406030204" pitchFamily="18" charset="0"/>
                        <a:ea typeface="Cambria Math" panose="02040503050406030204" pitchFamily="18" charset="0"/>
                      </a:rPr>
                      <m:t>)</m:t>
                    </m:r>
                  </m:oMath>
                </a14:m>
                <a:endParaRPr lang="fr-FR" sz="3200" i="1" dirty="0"/>
              </a:p>
            </p:txBody>
          </p:sp>
        </mc:Choice>
        <mc:Fallback xmlns="">
          <p:sp>
            <p:nvSpPr>
              <p:cNvPr id="76" name="TextBox 75">
                <a:extLst>
                  <a:ext uri="{FF2B5EF4-FFF2-40B4-BE49-F238E27FC236}">
                    <a16:creationId xmlns:a16="http://schemas.microsoft.com/office/drawing/2014/main" id="{DDAACA81-B7D5-4EEF-B41C-D50013148E5F}"/>
                  </a:ext>
                </a:extLst>
              </p:cNvPr>
              <p:cNvSpPr txBox="1">
                <a:spLocks noRot="1" noChangeAspect="1" noMove="1" noResize="1" noEditPoints="1" noAdjustHandles="1" noChangeArrowheads="1" noChangeShapeType="1" noTextEdit="1"/>
              </p:cNvSpPr>
              <p:nvPr/>
            </p:nvSpPr>
            <p:spPr>
              <a:xfrm>
                <a:off x="6829220" y="3867350"/>
                <a:ext cx="4335482" cy="1077218"/>
              </a:xfrm>
              <a:prstGeom prst="rect">
                <a:avLst/>
              </a:prstGeom>
              <a:blipFill>
                <a:blip r:embed="rId7"/>
                <a:stretch>
                  <a:fillRect l="-3516" t="-7345" b="-16384"/>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3C6A1EB5-7DD5-4647-B7FA-1E00EA132929}"/>
              </a:ext>
            </a:extLst>
          </p:cNvPr>
          <p:cNvSpPr txBox="1"/>
          <p:nvPr/>
        </p:nvSpPr>
        <p:spPr>
          <a:xfrm>
            <a:off x="625600" y="5434724"/>
            <a:ext cx="11217751" cy="1077218"/>
          </a:xfrm>
          <a:prstGeom prst="rect">
            <a:avLst/>
          </a:prstGeom>
          <a:noFill/>
        </p:spPr>
        <p:txBody>
          <a:bodyPr wrap="none" rtlCol="0">
            <a:spAutoFit/>
          </a:bodyPr>
          <a:lstStyle/>
          <a:p>
            <a:pPr marL="457200" indent="-457200">
              <a:buFont typeface="Arial" panose="020B0604020202020204" pitchFamily="34" charset="0"/>
              <a:buChar char="•"/>
            </a:pPr>
            <a:r>
              <a:rPr lang="en-SG" sz="3200" dirty="0">
                <a:latin typeface="Open Sans"/>
              </a:rPr>
              <a:t>Combine both gradient estimations with equal weights 0.5</a:t>
            </a:r>
          </a:p>
          <a:p>
            <a:pPr marL="457200" indent="-457200">
              <a:buFont typeface="Arial" panose="020B0604020202020204" pitchFamily="34" charset="0"/>
              <a:buChar char="•"/>
            </a:pPr>
            <a:r>
              <a:rPr lang="en-SG" sz="3200" dirty="0">
                <a:latin typeface="Open Sans"/>
              </a:rPr>
              <a:t>Multiple importance sampling [</a:t>
            </a:r>
            <a:r>
              <a:rPr lang="en-SG" sz="3200" dirty="0" err="1">
                <a:latin typeface="Open Sans"/>
              </a:rPr>
              <a:t>Kettunen</a:t>
            </a:r>
            <a:r>
              <a:rPr lang="en-SG" sz="3200" dirty="0">
                <a:latin typeface="Open Sans"/>
              </a:rPr>
              <a:t> et al., 2015]</a:t>
            </a:r>
            <a:endParaRPr lang="en-GB" sz="3200" dirty="0">
              <a:latin typeface="Open Sans"/>
            </a:endParaRPr>
          </a:p>
        </p:txBody>
      </p:sp>
    </p:spTree>
    <p:custDataLst>
      <p:tags r:id="rId1"/>
    </p:custDataLst>
    <p:extLst>
      <p:ext uri="{BB962C8B-B14F-4D97-AF65-F5344CB8AC3E}">
        <p14:creationId xmlns:p14="http://schemas.microsoft.com/office/powerpoint/2010/main" val="298447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C418536-7FF9-4348-B4D9-6CA371C08B7B}"/>
              </a:ext>
            </a:extLst>
          </p:cNvPr>
          <p:cNvGrpSpPr/>
          <p:nvPr/>
        </p:nvGrpSpPr>
        <p:grpSpPr>
          <a:xfrm>
            <a:off x="1409843" y="1342350"/>
            <a:ext cx="9296472" cy="1576522"/>
            <a:chOff x="2613286" y="4036060"/>
            <a:chExt cx="6972354" cy="1182392"/>
          </a:xfrm>
        </p:grpSpPr>
        <p:sp>
          <p:nvSpPr>
            <p:cNvPr id="20" name="Rectangle 19">
              <a:extLst>
                <a:ext uri="{FF2B5EF4-FFF2-40B4-BE49-F238E27FC236}">
                  <a16:creationId xmlns:a16="http://schemas.microsoft.com/office/drawing/2014/main" id="{4FFE0CE1-6EDC-4618-8564-53C58F02310B}"/>
                </a:ext>
              </a:extLst>
            </p:cNvPr>
            <p:cNvSpPr/>
            <p:nvPr/>
          </p:nvSpPr>
          <p:spPr>
            <a:xfrm>
              <a:off x="2613286" y="4259692"/>
              <a:ext cx="568675" cy="568675"/>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3200"/>
            </a:p>
          </p:txBody>
        </p:sp>
        <p:sp>
          <p:nvSpPr>
            <p:cNvPr id="21" name="Rectangle 20">
              <a:extLst>
                <a:ext uri="{FF2B5EF4-FFF2-40B4-BE49-F238E27FC236}">
                  <a16:creationId xmlns:a16="http://schemas.microsoft.com/office/drawing/2014/main" id="{127CE434-E926-4388-B9CB-13EDD13A98DF}"/>
                </a:ext>
              </a:extLst>
            </p:cNvPr>
            <p:cNvSpPr/>
            <p:nvPr/>
          </p:nvSpPr>
          <p:spPr>
            <a:xfrm>
              <a:off x="3187674" y="4259692"/>
              <a:ext cx="568675" cy="568675"/>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3200"/>
            </a:p>
          </p:txBody>
        </p:sp>
        <p:sp>
          <p:nvSpPr>
            <p:cNvPr id="22" name="Oval 21">
              <a:extLst>
                <a:ext uri="{FF2B5EF4-FFF2-40B4-BE49-F238E27FC236}">
                  <a16:creationId xmlns:a16="http://schemas.microsoft.com/office/drawing/2014/main" id="{C6EC6DBD-8820-4E4A-80FC-0615C64834C4}"/>
                </a:ext>
              </a:extLst>
            </p:cNvPr>
            <p:cNvSpPr/>
            <p:nvPr/>
          </p:nvSpPr>
          <p:spPr>
            <a:xfrm>
              <a:off x="2654388" y="4320796"/>
              <a:ext cx="193838" cy="193838"/>
            </a:xfrm>
            <a:prstGeom prst="ellipse">
              <a:avLst/>
            </a:prstGeom>
            <a:ln w="28575"/>
          </p:spPr>
          <p:style>
            <a:lnRef idx="2">
              <a:schemeClr val="dk1"/>
            </a:lnRef>
            <a:fillRef idx="1">
              <a:schemeClr val="lt1"/>
            </a:fillRef>
            <a:effectRef idx="0">
              <a:schemeClr val="dk1"/>
            </a:effectRef>
            <a:fontRef idx="minor">
              <a:schemeClr val="dk1"/>
            </a:fontRef>
          </p:style>
          <p:txBody>
            <a:bodyPr rtlCol="0" anchor="t"/>
            <a:lstStyle/>
            <a:p>
              <a:pPr algn="ctr"/>
              <a:endParaRPr lang="en-US" sz="2400"/>
            </a:p>
          </p:txBody>
        </p:sp>
        <p:sp>
          <p:nvSpPr>
            <p:cNvPr id="23" name="Oval 22">
              <a:extLst>
                <a:ext uri="{FF2B5EF4-FFF2-40B4-BE49-F238E27FC236}">
                  <a16:creationId xmlns:a16="http://schemas.microsoft.com/office/drawing/2014/main" id="{A587F534-8DEC-4E5F-BC3B-34BB23E38911}"/>
                </a:ext>
              </a:extLst>
            </p:cNvPr>
            <p:cNvSpPr/>
            <p:nvPr/>
          </p:nvSpPr>
          <p:spPr>
            <a:xfrm>
              <a:off x="3250461" y="4320599"/>
              <a:ext cx="193838" cy="193838"/>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t"/>
            <a:lstStyle/>
            <a:p>
              <a:pPr algn="ctr"/>
              <a:endParaRPr lang="en-US" sz="2400"/>
            </a:p>
          </p:txBody>
        </p:sp>
        <p:cxnSp>
          <p:nvCxnSpPr>
            <p:cNvPr id="24" name="Connector: Curved 23">
              <a:extLst>
                <a:ext uri="{FF2B5EF4-FFF2-40B4-BE49-F238E27FC236}">
                  <a16:creationId xmlns:a16="http://schemas.microsoft.com/office/drawing/2014/main" id="{3F359182-BB6F-4C5D-AFB4-F8175ADDD41D}"/>
                </a:ext>
              </a:extLst>
            </p:cNvPr>
            <p:cNvCxnSpPr>
              <a:cxnSpLocks/>
              <a:stCxn id="23" idx="4"/>
              <a:endCxn id="22" idx="4"/>
            </p:cNvCxnSpPr>
            <p:nvPr/>
          </p:nvCxnSpPr>
          <p:spPr>
            <a:xfrm rot="5400000">
              <a:off x="3049246" y="4216499"/>
              <a:ext cx="197" cy="596073"/>
            </a:xfrm>
            <a:prstGeom prst="curvedConnector3">
              <a:avLst>
                <a:gd name="adj1" fmla="val 116140609"/>
              </a:avLst>
            </a:prstGeom>
            <a:ln w="38100">
              <a:solidFill>
                <a:schemeClr val="dk1">
                  <a:shade val="95000"/>
                  <a:satMod val="105000"/>
                </a:schemeClr>
              </a:solidFill>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5" name="Connector: Curved 24">
              <a:extLst>
                <a:ext uri="{FF2B5EF4-FFF2-40B4-BE49-F238E27FC236}">
                  <a16:creationId xmlns:a16="http://schemas.microsoft.com/office/drawing/2014/main" id="{10194DA6-DDE9-43BC-B216-44B4E7E7B2F7}"/>
                </a:ext>
              </a:extLst>
            </p:cNvPr>
            <p:cNvCxnSpPr>
              <a:cxnSpLocks/>
              <a:stCxn id="22" idx="0"/>
              <a:endCxn id="23" idx="0"/>
            </p:cNvCxnSpPr>
            <p:nvPr/>
          </p:nvCxnSpPr>
          <p:spPr>
            <a:xfrm rot="5400000" flipH="1" flipV="1">
              <a:off x="3049245" y="4022661"/>
              <a:ext cx="197" cy="596073"/>
            </a:xfrm>
            <a:prstGeom prst="curvedConnector3">
              <a:avLst>
                <a:gd name="adj1" fmla="val 102823858"/>
              </a:avLst>
            </a:prstGeom>
            <a:ln w="38100">
              <a:solidFill>
                <a:schemeClr val="dk1">
                  <a:shade val="95000"/>
                  <a:satMod val="105000"/>
                </a:schemeClr>
              </a:solidFill>
              <a:headEnd type="none" w="med" len="med"/>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3772DD38-3A05-42DF-B421-72B81BBDD75F}"/>
                    </a:ext>
                  </a:extLst>
                </p:cNvPr>
                <p:cNvSpPr/>
                <p:nvPr/>
              </p:nvSpPr>
              <p:spPr>
                <a:xfrm>
                  <a:off x="3839980" y="4036060"/>
                  <a:ext cx="5745660" cy="11823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𝑤</m:t>
                            </m:r>
                          </m:e>
                          <m:sub>
                            <m:r>
                              <a:rPr lang="en-US" sz="3200" i="1">
                                <a:latin typeface="Cambria Math" panose="02040503050406030204" pitchFamily="18" charset="0"/>
                              </a:rPr>
                              <m:t>𝑓𝑜𝑟𝑤𝑎𝑟𝑑</m:t>
                            </m:r>
                          </m:sub>
                        </m:sSub>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r>
                          <a:rPr lang="en-US" sz="3200" i="1">
                            <a:latin typeface="Cambria Math" panose="02040503050406030204" pitchFamily="18" charset="0"/>
                          </a:rPr>
                          <m:t>=</m:t>
                        </m:r>
                        <m:f>
                          <m:fPr>
                            <m:ctrlPr>
                              <a:rPr lang="en-US" sz="3200" i="1">
                                <a:latin typeface="Cambria Math" panose="02040503050406030204" pitchFamily="18" charset="0"/>
                              </a:rPr>
                            </m:ctrlPr>
                          </m:fPr>
                          <m:num>
                            <m:r>
                              <a:rPr lang="en-US" sz="3200" i="1">
                                <a:latin typeface="Cambria Math" panose="02040503050406030204" pitchFamily="18" charset="0"/>
                              </a:rPr>
                              <m:t>𝑝</m:t>
                            </m:r>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num>
                          <m:den>
                            <m:r>
                              <a:rPr lang="en-US" sz="3200" i="1">
                                <a:latin typeface="Cambria Math" panose="02040503050406030204" pitchFamily="18" charset="0"/>
                              </a:rPr>
                              <m:t>𝑝</m:t>
                            </m:r>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r>
                              <a:rPr lang="en-US" sz="3200" i="1">
                                <a:latin typeface="Cambria Math" panose="02040503050406030204" pitchFamily="18" charset="0"/>
                              </a:rPr>
                              <m:t>+</m:t>
                            </m:r>
                            <m:r>
                              <a:rPr lang="en-US" sz="3200" i="1">
                                <a:latin typeface="Cambria Math" panose="02040503050406030204" pitchFamily="18" charset="0"/>
                              </a:rPr>
                              <m:t>𝑝</m:t>
                            </m:r>
                            <m:d>
                              <m:dPr>
                                <m:ctrlPr>
                                  <a:rPr lang="en-US" sz="3200" i="1">
                                    <a:latin typeface="Cambria Math" panose="02040503050406030204" pitchFamily="18" charset="0"/>
                                  </a:rPr>
                                </m:ctrlPr>
                              </m:dPr>
                              <m:e>
                                <m:r>
                                  <a:rPr lang="en-US" sz="3200" i="1">
                                    <a:latin typeface="Cambria Math" panose="02040503050406030204" pitchFamily="18" charset="0"/>
                                  </a:rPr>
                                  <m:t>𝑇</m:t>
                                </m:r>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e>
                            </m:d>
                            <m:d>
                              <m:dPr>
                                <m:begChr m:val="|"/>
                                <m:endChr m:val="|"/>
                                <m:ctrlPr>
                                  <a:rPr lang="en-US" sz="3200" i="1">
                                    <a:latin typeface="Cambria Math" panose="02040503050406030204" pitchFamily="18" charset="0"/>
                                  </a:rPr>
                                </m:ctrlPr>
                              </m:dPr>
                              <m:e>
                                <m:f>
                                  <m:fPr>
                                    <m:ctrlPr>
                                      <a:rPr lang="en-US" sz="3200" i="1">
                                        <a:latin typeface="Cambria Math" panose="02040503050406030204" pitchFamily="18" charset="0"/>
                                      </a:rPr>
                                    </m:ctrlPr>
                                  </m:fPr>
                                  <m:num>
                                    <m:r>
                                      <a:rPr lang="en-US" sz="3200" i="1">
                                        <a:latin typeface="Cambria Math" panose="02040503050406030204" pitchFamily="18" charset="0"/>
                                      </a:rPr>
                                      <m:t>𝑑</m:t>
                                    </m:r>
                                    <m:r>
                                      <a:rPr lang="en-SG" sz="3200" i="1">
                                        <a:latin typeface="Cambria Math" panose="02040503050406030204" pitchFamily="18" charset="0"/>
                                      </a:rPr>
                                      <m:t>𝜇</m:t>
                                    </m:r>
                                    <m:r>
                                      <a:rPr lang="en-SG" sz="3200" i="1">
                                        <a:latin typeface="Cambria Math" panose="02040503050406030204" pitchFamily="18" charset="0"/>
                                      </a:rPr>
                                      <m:t>(</m:t>
                                    </m:r>
                                    <m:r>
                                      <a:rPr lang="en-US" sz="3200" i="1">
                                        <a:latin typeface="Cambria Math" panose="02040503050406030204" pitchFamily="18" charset="0"/>
                                      </a:rPr>
                                      <m:t>𝑇</m:t>
                                    </m:r>
                                    <m:d>
                                      <m:dPr>
                                        <m:ctrlPr>
                                          <a:rPr lang="en-US" sz="3200" i="1">
                                            <a:latin typeface="Cambria Math" panose="02040503050406030204" pitchFamily="18" charset="0"/>
                                          </a:rPr>
                                        </m:ctrlPr>
                                      </m:dPr>
                                      <m:e>
                                        <m:acc>
                                          <m:accPr>
                                            <m:chr m:val="̅"/>
                                            <m:ctrlPr>
                                              <a:rPr lang="en-SG" sz="3200" i="1">
                                                <a:latin typeface="Cambria Math" panose="02040503050406030204" pitchFamily="18" charset="0"/>
                                              </a:rPr>
                                            </m:ctrlPr>
                                          </m:accPr>
                                          <m:e>
                                            <m:r>
                                              <a:rPr lang="en-SG" sz="3200" i="1">
                                                <a:latin typeface="Cambria Math" panose="02040503050406030204" pitchFamily="18" charset="0"/>
                                              </a:rPr>
                                              <m:t>𝑥</m:t>
                                            </m:r>
                                          </m:e>
                                        </m:acc>
                                      </m:e>
                                    </m:d>
                                    <m:r>
                                      <a:rPr lang="en-SG" sz="3200" i="1">
                                        <a:latin typeface="Cambria Math" panose="02040503050406030204" pitchFamily="18" charset="0"/>
                                      </a:rPr>
                                      <m:t>)</m:t>
                                    </m:r>
                                  </m:num>
                                  <m:den>
                                    <m:r>
                                      <a:rPr lang="en-US" sz="3200" i="1">
                                        <a:latin typeface="Cambria Math" panose="02040503050406030204" pitchFamily="18" charset="0"/>
                                      </a:rPr>
                                      <m:t>𝑑</m:t>
                                    </m:r>
                                    <m:r>
                                      <a:rPr lang="en-SG" sz="3200" i="1">
                                        <a:latin typeface="Cambria Math" panose="02040503050406030204" pitchFamily="18" charset="0"/>
                                      </a:rPr>
                                      <m:t>𝜇</m:t>
                                    </m:r>
                                    <m:r>
                                      <a:rPr lang="en-SG" sz="3200" i="1">
                                        <a:latin typeface="Cambria Math" panose="02040503050406030204" pitchFamily="18" charset="0"/>
                                      </a:rPr>
                                      <m:t>(</m:t>
                                    </m:r>
                                    <m:acc>
                                      <m:accPr>
                                        <m:chr m:val="̅"/>
                                        <m:ctrlPr>
                                          <a:rPr lang="en-SG" sz="3200" i="1">
                                            <a:latin typeface="Cambria Math" panose="02040503050406030204" pitchFamily="18" charset="0"/>
                                          </a:rPr>
                                        </m:ctrlPr>
                                      </m:accPr>
                                      <m:e>
                                        <m:r>
                                          <a:rPr lang="en-SG" sz="3200" i="1">
                                            <a:latin typeface="Cambria Math" panose="02040503050406030204" pitchFamily="18" charset="0"/>
                                          </a:rPr>
                                          <m:t>𝑥</m:t>
                                        </m:r>
                                      </m:e>
                                    </m:acc>
                                    <m:r>
                                      <a:rPr lang="en-SG" sz="3200" i="1">
                                        <a:latin typeface="Cambria Math" panose="02040503050406030204" pitchFamily="18" charset="0"/>
                                      </a:rPr>
                                      <m:t>)</m:t>
                                    </m:r>
                                  </m:den>
                                </m:f>
                              </m:e>
                            </m:d>
                          </m:den>
                        </m:f>
                      </m:oMath>
                    </m:oMathPara>
                  </a14:m>
                  <a:endParaRPr lang="en-US" sz="3200" dirty="0"/>
                </a:p>
              </p:txBody>
            </p:sp>
          </mc:Choice>
          <mc:Fallback xmlns="">
            <p:sp>
              <p:nvSpPr>
                <p:cNvPr id="26" name="Rectangle 25">
                  <a:extLst>
                    <a:ext uri="{FF2B5EF4-FFF2-40B4-BE49-F238E27FC236}">
                      <a16:creationId xmlns:a16="http://schemas.microsoft.com/office/drawing/2014/main" id="{3772DD38-3A05-42DF-B421-72B81BBDD75F}"/>
                    </a:ext>
                  </a:extLst>
                </p:cNvPr>
                <p:cNvSpPr>
                  <a:spLocks noRot="1" noChangeAspect="1" noMove="1" noResize="1" noEditPoints="1" noAdjustHandles="1" noChangeArrowheads="1" noChangeShapeType="1" noTextEdit="1"/>
                </p:cNvSpPr>
                <p:nvPr/>
              </p:nvSpPr>
              <p:spPr>
                <a:xfrm>
                  <a:off x="3839980" y="4036060"/>
                  <a:ext cx="5745660" cy="1182392"/>
                </a:xfrm>
                <a:prstGeom prst="rect">
                  <a:avLst/>
                </a:prstGeom>
                <a:blipFill>
                  <a:blip r:embed="rId4"/>
                  <a:stretch>
                    <a:fillRect/>
                  </a:stretch>
                </a:blipFill>
              </p:spPr>
              <p:txBody>
                <a:bodyPr/>
                <a:lstStyle/>
                <a:p>
                  <a:r>
                    <a:rPr lang="en-GB">
                      <a:noFill/>
                    </a:rPr>
                    <a:t> </a:t>
                  </a:r>
                </a:p>
              </p:txBody>
            </p:sp>
          </mc:Fallback>
        </mc:AlternateContent>
      </p:grpSp>
      <p:sp>
        <p:nvSpPr>
          <p:cNvPr id="84" name="Content Placeholder 1">
            <a:extLst>
              <a:ext uri="{FF2B5EF4-FFF2-40B4-BE49-F238E27FC236}">
                <a16:creationId xmlns:a16="http://schemas.microsoft.com/office/drawing/2014/main" id="{3E191AB3-90CD-4374-A96B-529F0B66AA82}"/>
              </a:ext>
            </a:extLst>
          </p:cNvPr>
          <p:cNvSpPr>
            <a:spLocks noGrp="1"/>
          </p:cNvSpPr>
          <p:nvPr>
            <p:ph sz="quarter" idx="4294967295"/>
          </p:nvPr>
        </p:nvSpPr>
        <p:spPr>
          <a:xfrm>
            <a:off x="794230" y="2837373"/>
            <a:ext cx="10603541" cy="2541880"/>
          </a:xfrm>
        </p:spPr>
        <p:txBody>
          <a:bodyPr>
            <a:normAutofit/>
          </a:bodyPr>
          <a:lstStyle/>
          <a:p>
            <a:r>
              <a:rPr lang="en-US" sz="3200" dirty="0"/>
              <a:t>Probability can be small</a:t>
            </a:r>
          </a:p>
          <a:p>
            <a:pPr lvl="1"/>
            <a:r>
              <a:rPr lang="en-US" sz="2667" dirty="0"/>
              <a:t>Double precisions might be required</a:t>
            </a:r>
          </a:p>
          <a:p>
            <a:pPr lvl="1"/>
            <a:r>
              <a:rPr lang="en-US" sz="2667" dirty="0"/>
              <a:t>Might to add epsilon on the denominator </a:t>
            </a:r>
          </a:p>
          <a:p>
            <a:pPr lvl="1"/>
            <a:r>
              <a:rPr lang="en-US" sz="2667" dirty="0"/>
              <a:t>Rewrite the weight as a PDF ratio</a:t>
            </a:r>
            <a:endParaRPr lang="en-GB" sz="2667" dirty="0"/>
          </a:p>
        </p:txBody>
      </p:sp>
      <p:sp>
        <p:nvSpPr>
          <p:cNvPr id="29" name="Title 3">
            <a:extLst>
              <a:ext uri="{FF2B5EF4-FFF2-40B4-BE49-F238E27FC236}">
                <a16:creationId xmlns:a16="http://schemas.microsoft.com/office/drawing/2014/main" id="{D443BBE5-7C3D-4574-BF54-143FB79E235D}"/>
              </a:ext>
            </a:extLst>
          </p:cNvPr>
          <p:cNvSpPr>
            <a:spLocks noGrp="1"/>
          </p:cNvSpPr>
          <p:nvPr>
            <p:ph type="title"/>
          </p:nvPr>
        </p:nvSpPr>
        <p:spPr>
          <a:xfrm>
            <a:off x="2651060" y="337210"/>
            <a:ext cx="7930853" cy="667933"/>
          </a:xfrm>
        </p:spPr>
        <p:txBody>
          <a:bodyPr/>
          <a:lstStyle/>
          <a:p>
            <a:r>
              <a:rPr lang="en-GB" dirty="0"/>
              <a:t>Multiple Importance sampling</a:t>
            </a:r>
          </a:p>
        </p:txBody>
      </p:sp>
      <p:sp>
        <p:nvSpPr>
          <p:cNvPr id="2" name="Slide Number Placeholder 1"/>
          <p:cNvSpPr>
            <a:spLocks noGrp="1"/>
          </p:cNvSpPr>
          <p:nvPr>
            <p:ph type="sldNum" sz="quarter" idx="4294967295"/>
          </p:nvPr>
        </p:nvSpPr>
        <p:spPr>
          <a:xfrm>
            <a:off x="9347200" y="6356351"/>
            <a:ext cx="2844800" cy="366183"/>
          </a:xfrm>
        </p:spPr>
        <p:txBody>
          <a:bodyPr/>
          <a:lstStyle/>
          <a:p>
            <a:fld id="{CDB8BC0E-CEE3-4EC1-B849-44D559D8322A}" type="slidenum">
              <a:rPr lang="en-US" altLang="fi-FI" smtClean="0"/>
              <a:pPr/>
              <a:t>9</a:t>
            </a:fld>
            <a:endParaRPr lang="en-US" altLang="fi-FI" dirty="0"/>
          </a:p>
        </p:txBody>
      </p:sp>
      <p:sp>
        <p:nvSpPr>
          <p:cNvPr id="34" name="Title 1"/>
          <p:cNvSpPr txBox="1">
            <a:spLocks/>
          </p:cNvSpPr>
          <p:nvPr/>
        </p:nvSpPr>
        <p:spPr>
          <a:xfrm>
            <a:off x="0" y="2"/>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81" name="Rectangle 80">
            <a:extLst>
              <a:ext uri="{FF2B5EF4-FFF2-40B4-BE49-F238E27FC236}">
                <a16:creationId xmlns:a16="http://schemas.microsoft.com/office/drawing/2014/main" id="{01B2E92C-9EE4-4141-9996-E9C1BE267169}"/>
              </a:ext>
            </a:extLst>
          </p:cNvPr>
          <p:cNvSpPr/>
          <p:nvPr/>
        </p:nvSpPr>
        <p:spPr>
          <a:xfrm>
            <a:off x="5836197" y="2183222"/>
            <a:ext cx="921656" cy="567493"/>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sz="2400"/>
          </a:p>
        </p:txBody>
      </p:sp>
      <p:sp>
        <p:nvSpPr>
          <p:cNvPr id="82" name="Rectangle 81">
            <a:extLst>
              <a:ext uri="{FF2B5EF4-FFF2-40B4-BE49-F238E27FC236}">
                <a16:creationId xmlns:a16="http://schemas.microsoft.com/office/drawing/2014/main" id="{D0C168A5-561E-450A-81B6-7147F5232A62}"/>
              </a:ext>
            </a:extLst>
          </p:cNvPr>
          <p:cNvSpPr/>
          <p:nvPr/>
        </p:nvSpPr>
        <p:spPr>
          <a:xfrm>
            <a:off x="7156967" y="2183221"/>
            <a:ext cx="1464520" cy="57808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sz="2400"/>
          </a:p>
        </p:txBody>
      </p:sp>
      <p:sp>
        <p:nvSpPr>
          <p:cNvPr id="83" name="Rectangle 82">
            <a:extLst>
              <a:ext uri="{FF2B5EF4-FFF2-40B4-BE49-F238E27FC236}">
                <a16:creationId xmlns:a16="http://schemas.microsoft.com/office/drawing/2014/main" id="{A037D296-D1D7-49F8-8C53-F7E1035B88FE}"/>
              </a:ext>
            </a:extLst>
          </p:cNvPr>
          <p:cNvSpPr/>
          <p:nvPr/>
        </p:nvSpPr>
        <p:spPr>
          <a:xfrm>
            <a:off x="7709988" y="1342741"/>
            <a:ext cx="1091475" cy="571508"/>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sz="240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2636F636-8D1A-4C9E-BEED-A5D4EE1C739F}"/>
                  </a:ext>
                </a:extLst>
              </p:cNvPr>
              <p:cNvSpPr/>
              <p:nvPr/>
            </p:nvSpPr>
            <p:spPr>
              <a:xfrm>
                <a:off x="3570472" y="4712439"/>
                <a:ext cx="7172989" cy="16439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𝑤</m:t>
                          </m:r>
                        </m:e>
                        <m:sub>
                          <m:r>
                            <a:rPr lang="en-US" sz="3200" i="1">
                              <a:latin typeface="Cambria Math" panose="02040503050406030204" pitchFamily="18" charset="0"/>
                            </a:rPr>
                            <m:t>𝑓𝑜𝑟𝑤𝑎𝑟𝑑</m:t>
                          </m:r>
                        </m:sub>
                      </m:sSub>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r>
                        <a:rPr lang="en-US" sz="3200" i="1">
                          <a:latin typeface="Cambria Math" panose="02040503050406030204" pitchFamily="18" charset="0"/>
                        </a:rPr>
                        <m:t>= </m:t>
                      </m:r>
                      <m:f>
                        <m:fPr>
                          <m:ctrlPr>
                            <a:rPr lang="en-US" sz="3200" i="1">
                              <a:latin typeface="Cambria Math" panose="02040503050406030204" pitchFamily="18" charset="0"/>
                            </a:rPr>
                          </m:ctrlPr>
                        </m:fPr>
                        <m:num>
                          <m:r>
                            <a:rPr lang="en-GB" sz="3200" i="1">
                              <a:latin typeface="Cambria Math" panose="02040503050406030204" pitchFamily="18" charset="0"/>
                            </a:rPr>
                            <m:t>1</m:t>
                          </m:r>
                        </m:num>
                        <m:den>
                          <m:r>
                            <a:rPr lang="en-GB" sz="3200" i="1">
                              <a:latin typeface="Cambria Math" panose="02040503050406030204" pitchFamily="18" charset="0"/>
                            </a:rPr>
                            <m:t>1</m:t>
                          </m:r>
                          <m:r>
                            <a:rPr lang="en-US" sz="3200" i="1">
                              <a:latin typeface="Cambria Math" panose="02040503050406030204" pitchFamily="18" charset="0"/>
                            </a:rPr>
                            <m:t>+</m:t>
                          </m:r>
                          <m:f>
                            <m:fPr>
                              <m:ctrlPr>
                                <a:rPr lang="en-US" sz="3200" i="1">
                                  <a:latin typeface="Cambria Math" panose="02040503050406030204" pitchFamily="18" charset="0"/>
                                </a:rPr>
                              </m:ctrlPr>
                            </m:fPr>
                            <m:num>
                              <m:r>
                                <a:rPr lang="en-US" sz="3200" i="1">
                                  <a:latin typeface="Cambria Math" panose="02040503050406030204" pitchFamily="18" charset="0"/>
                                </a:rPr>
                                <m:t>𝑝</m:t>
                              </m:r>
                              <m:d>
                                <m:dPr>
                                  <m:ctrlPr>
                                    <a:rPr lang="en-US" sz="3200" i="1">
                                      <a:latin typeface="Cambria Math" panose="02040503050406030204" pitchFamily="18" charset="0"/>
                                    </a:rPr>
                                  </m:ctrlPr>
                                </m:dPr>
                                <m:e>
                                  <m:r>
                                    <a:rPr lang="en-US" sz="3200" i="1">
                                      <a:latin typeface="Cambria Math" panose="02040503050406030204" pitchFamily="18" charset="0"/>
                                    </a:rPr>
                                    <m:t>𝑇</m:t>
                                  </m:r>
                                  <m:d>
                                    <m:dPr>
                                      <m:ctrlPr>
                                        <a:rPr lang="en-US" sz="3200" i="1">
                                          <a:latin typeface="Cambria Math" panose="02040503050406030204" pitchFamily="18" charset="0"/>
                                        </a:rPr>
                                      </m:ctrlPr>
                                    </m:dPr>
                                    <m:e>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e>
                                  </m:d>
                                </m:e>
                              </m:d>
                            </m:num>
                            <m:den>
                              <m:r>
                                <a:rPr lang="en-GB" sz="3200" i="1">
                                  <a:latin typeface="Cambria Math" panose="02040503050406030204" pitchFamily="18" charset="0"/>
                                </a:rPr>
                                <m:t>𝑝</m:t>
                              </m:r>
                              <m:r>
                                <a:rPr lang="en-GB" sz="3200" i="1">
                                  <a:latin typeface="Cambria Math" panose="02040503050406030204" pitchFamily="18" charset="0"/>
                                </a:rPr>
                                <m:t>(</m:t>
                              </m:r>
                              <m:acc>
                                <m:accPr>
                                  <m:chr m:val="̅"/>
                                  <m:ctrlPr>
                                    <a:rPr lang="en-US" sz="3200" i="1">
                                      <a:latin typeface="Cambria Math" panose="02040503050406030204" pitchFamily="18" charset="0"/>
                                    </a:rPr>
                                  </m:ctrlPr>
                                </m:accPr>
                                <m:e>
                                  <m:r>
                                    <a:rPr lang="en-US" sz="3200" i="1">
                                      <a:latin typeface="Cambria Math" panose="02040503050406030204" pitchFamily="18" charset="0"/>
                                    </a:rPr>
                                    <m:t>𝑥</m:t>
                                  </m:r>
                                </m:e>
                              </m:acc>
                              <m:r>
                                <a:rPr lang="en-GB" sz="3200" i="1">
                                  <a:latin typeface="Cambria Math" panose="02040503050406030204" pitchFamily="18" charset="0"/>
                                </a:rPr>
                                <m:t>)</m:t>
                              </m:r>
                            </m:den>
                          </m:f>
                          <m:d>
                            <m:dPr>
                              <m:begChr m:val="|"/>
                              <m:endChr m:val="|"/>
                              <m:ctrlPr>
                                <a:rPr lang="en-US" sz="3200" i="1">
                                  <a:latin typeface="Cambria Math" panose="02040503050406030204" pitchFamily="18" charset="0"/>
                                </a:rPr>
                              </m:ctrlPr>
                            </m:dPr>
                            <m:e>
                              <m:f>
                                <m:fPr>
                                  <m:ctrlPr>
                                    <a:rPr lang="en-US" sz="3200" i="1">
                                      <a:latin typeface="Cambria Math" panose="02040503050406030204" pitchFamily="18" charset="0"/>
                                    </a:rPr>
                                  </m:ctrlPr>
                                </m:fPr>
                                <m:num>
                                  <m:r>
                                    <a:rPr lang="en-US" sz="3200" i="1">
                                      <a:latin typeface="Cambria Math" panose="02040503050406030204" pitchFamily="18" charset="0"/>
                                    </a:rPr>
                                    <m:t>𝑑</m:t>
                                  </m:r>
                                  <m:r>
                                    <a:rPr lang="en-SG" sz="3200" i="1">
                                      <a:latin typeface="Cambria Math" panose="02040503050406030204" pitchFamily="18" charset="0"/>
                                    </a:rPr>
                                    <m:t>𝜇</m:t>
                                  </m:r>
                                  <m:r>
                                    <a:rPr lang="en-SG" sz="3200" i="1">
                                      <a:latin typeface="Cambria Math" panose="02040503050406030204" pitchFamily="18" charset="0"/>
                                    </a:rPr>
                                    <m:t>(</m:t>
                                  </m:r>
                                  <m:r>
                                    <a:rPr lang="en-US" sz="3200" i="1">
                                      <a:latin typeface="Cambria Math" panose="02040503050406030204" pitchFamily="18" charset="0"/>
                                    </a:rPr>
                                    <m:t>𝑇</m:t>
                                  </m:r>
                                  <m:d>
                                    <m:dPr>
                                      <m:ctrlPr>
                                        <a:rPr lang="en-US" sz="3200" i="1">
                                          <a:latin typeface="Cambria Math" panose="02040503050406030204" pitchFamily="18" charset="0"/>
                                        </a:rPr>
                                      </m:ctrlPr>
                                    </m:dPr>
                                    <m:e>
                                      <m:acc>
                                        <m:accPr>
                                          <m:chr m:val="̅"/>
                                          <m:ctrlPr>
                                            <a:rPr lang="en-SG" sz="3200" i="1">
                                              <a:latin typeface="Cambria Math" panose="02040503050406030204" pitchFamily="18" charset="0"/>
                                            </a:rPr>
                                          </m:ctrlPr>
                                        </m:accPr>
                                        <m:e>
                                          <m:r>
                                            <a:rPr lang="en-SG" sz="3200" i="1">
                                              <a:latin typeface="Cambria Math" panose="02040503050406030204" pitchFamily="18" charset="0"/>
                                            </a:rPr>
                                            <m:t>𝑥</m:t>
                                          </m:r>
                                        </m:e>
                                      </m:acc>
                                    </m:e>
                                  </m:d>
                                  <m:r>
                                    <a:rPr lang="en-SG" sz="3200" i="1">
                                      <a:latin typeface="Cambria Math" panose="02040503050406030204" pitchFamily="18" charset="0"/>
                                    </a:rPr>
                                    <m:t>)</m:t>
                                  </m:r>
                                </m:num>
                                <m:den>
                                  <m:r>
                                    <a:rPr lang="en-US" sz="3200" i="1">
                                      <a:latin typeface="Cambria Math" panose="02040503050406030204" pitchFamily="18" charset="0"/>
                                    </a:rPr>
                                    <m:t>𝑑</m:t>
                                  </m:r>
                                  <m:r>
                                    <a:rPr lang="en-SG" sz="3200" i="1">
                                      <a:latin typeface="Cambria Math" panose="02040503050406030204" pitchFamily="18" charset="0"/>
                                    </a:rPr>
                                    <m:t>𝜇</m:t>
                                  </m:r>
                                  <m:r>
                                    <a:rPr lang="en-SG" sz="3200" i="1">
                                      <a:latin typeface="Cambria Math" panose="02040503050406030204" pitchFamily="18" charset="0"/>
                                    </a:rPr>
                                    <m:t>(</m:t>
                                  </m:r>
                                  <m:acc>
                                    <m:accPr>
                                      <m:chr m:val="̅"/>
                                      <m:ctrlPr>
                                        <a:rPr lang="en-SG" sz="3200" i="1">
                                          <a:latin typeface="Cambria Math" panose="02040503050406030204" pitchFamily="18" charset="0"/>
                                        </a:rPr>
                                      </m:ctrlPr>
                                    </m:accPr>
                                    <m:e>
                                      <m:r>
                                        <a:rPr lang="en-SG" sz="3200" i="1">
                                          <a:latin typeface="Cambria Math" panose="02040503050406030204" pitchFamily="18" charset="0"/>
                                        </a:rPr>
                                        <m:t>𝑥</m:t>
                                      </m:r>
                                    </m:e>
                                  </m:acc>
                                  <m:r>
                                    <a:rPr lang="en-SG" sz="3200" i="1">
                                      <a:latin typeface="Cambria Math" panose="02040503050406030204" pitchFamily="18" charset="0"/>
                                    </a:rPr>
                                    <m:t>)</m:t>
                                  </m:r>
                                </m:den>
                              </m:f>
                            </m:e>
                          </m:d>
                        </m:den>
                      </m:f>
                    </m:oMath>
                  </m:oMathPara>
                </a14:m>
                <a:endParaRPr lang="en-US" sz="3200" dirty="0"/>
              </a:p>
            </p:txBody>
          </p:sp>
        </mc:Choice>
        <mc:Fallback xmlns="">
          <p:sp>
            <p:nvSpPr>
              <p:cNvPr id="7" name="Rectangle 6">
                <a:extLst>
                  <a:ext uri="{FF2B5EF4-FFF2-40B4-BE49-F238E27FC236}">
                    <a16:creationId xmlns:a16="http://schemas.microsoft.com/office/drawing/2014/main" id="{2636F636-8D1A-4C9E-BEED-A5D4EE1C739F}"/>
                  </a:ext>
                </a:extLst>
              </p:cNvPr>
              <p:cNvSpPr>
                <a:spLocks noRot="1" noChangeAspect="1" noMove="1" noResize="1" noEditPoints="1" noAdjustHandles="1" noChangeArrowheads="1" noChangeShapeType="1" noTextEdit="1"/>
              </p:cNvSpPr>
              <p:nvPr/>
            </p:nvSpPr>
            <p:spPr>
              <a:xfrm>
                <a:off x="3570472" y="4712439"/>
                <a:ext cx="7172989" cy="1643912"/>
              </a:xfrm>
              <a:prstGeom prst="rect">
                <a:avLst/>
              </a:prstGeom>
              <a:blipFill>
                <a:blip r:embed="rId5"/>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594018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FD83C2-A869-46E9-9E51-D6D21360FE0B}"/>
              </a:ext>
            </a:extLst>
          </p:cNvPr>
          <p:cNvSpPr>
            <a:spLocks noGrp="1"/>
          </p:cNvSpPr>
          <p:nvPr>
            <p:ph sz="quarter" idx="10"/>
          </p:nvPr>
        </p:nvSpPr>
        <p:spPr/>
        <p:txBody>
          <a:bodyPr/>
          <a:lstStyle/>
          <a:p>
            <a:endParaRPr lang="en-GB"/>
          </a:p>
        </p:txBody>
      </p:sp>
      <p:sp>
        <p:nvSpPr>
          <p:cNvPr id="3" name="Title 2">
            <a:extLst>
              <a:ext uri="{FF2B5EF4-FFF2-40B4-BE49-F238E27FC236}">
                <a16:creationId xmlns:a16="http://schemas.microsoft.com/office/drawing/2014/main" id="{9F9E8195-C948-4B72-A780-D0A2A7A74B28}"/>
              </a:ext>
            </a:extLst>
          </p:cNvPr>
          <p:cNvSpPr>
            <a:spLocks noGrp="1"/>
          </p:cNvSpPr>
          <p:nvPr>
            <p:ph type="title"/>
          </p:nvPr>
        </p:nvSpPr>
        <p:spPr/>
        <p:txBody>
          <a:bodyPr/>
          <a:lstStyle/>
          <a:p>
            <a:r>
              <a:rPr lang="en-US" dirty="0"/>
              <a:t>HANDLING SHIFT FAILS</a:t>
            </a:r>
            <a:endParaRPr lang="en-GB" dirty="0"/>
          </a:p>
        </p:txBody>
      </p:sp>
      <p:grpSp>
        <p:nvGrpSpPr>
          <p:cNvPr id="83" name="Group 82">
            <a:extLst>
              <a:ext uri="{FF2B5EF4-FFF2-40B4-BE49-F238E27FC236}">
                <a16:creationId xmlns:a16="http://schemas.microsoft.com/office/drawing/2014/main" id="{87AB5F98-E8C3-4D87-B5C6-881C7ED06394}"/>
              </a:ext>
            </a:extLst>
          </p:cNvPr>
          <p:cNvGrpSpPr/>
          <p:nvPr/>
        </p:nvGrpSpPr>
        <p:grpSpPr>
          <a:xfrm>
            <a:off x="755898" y="1507346"/>
            <a:ext cx="5794525" cy="3398067"/>
            <a:chOff x="566923" y="1130509"/>
            <a:chExt cx="4345894" cy="2548550"/>
          </a:xfrm>
        </p:grpSpPr>
        <p:grpSp>
          <p:nvGrpSpPr>
            <p:cNvPr id="39" name="Group 38">
              <a:extLst>
                <a:ext uri="{FF2B5EF4-FFF2-40B4-BE49-F238E27FC236}">
                  <a16:creationId xmlns:a16="http://schemas.microsoft.com/office/drawing/2014/main" id="{C7412D99-BE5B-4B85-BA51-6475CC4BB952}"/>
                </a:ext>
              </a:extLst>
            </p:cNvPr>
            <p:cNvGrpSpPr/>
            <p:nvPr/>
          </p:nvGrpSpPr>
          <p:grpSpPr>
            <a:xfrm>
              <a:off x="566923" y="1130509"/>
              <a:ext cx="4345894" cy="2018925"/>
              <a:chOff x="687180" y="1851195"/>
              <a:chExt cx="3845887" cy="1786642"/>
            </a:xfrm>
          </p:grpSpPr>
          <p:pic>
            <p:nvPicPr>
              <p:cNvPr id="7" name="Picture 3">
                <a:extLst>
                  <a:ext uri="{FF2B5EF4-FFF2-40B4-BE49-F238E27FC236}">
                    <a16:creationId xmlns:a16="http://schemas.microsoft.com/office/drawing/2014/main" id="{5E8463F3-C132-4A36-ABB1-5B40A4B54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80" y="1851195"/>
                <a:ext cx="3845887" cy="1786642"/>
              </a:xfrm>
              <a:prstGeom prst="rect">
                <a:avLst/>
              </a:prstGeom>
              <a:solidFill>
                <a:schemeClr val="accent2"/>
              </a:solidFill>
            </p:spPr>
          </p:pic>
          <p:grpSp>
            <p:nvGrpSpPr>
              <p:cNvPr id="10" name="Group 9">
                <a:extLst>
                  <a:ext uri="{FF2B5EF4-FFF2-40B4-BE49-F238E27FC236}">
                    <a16:creationId xmlns:a16="http://schemas.microsoft.com/office/drawing/2014/main" id="{AF4CCC85-CCBC-4FD6-86BB-35FD09513ABB}"/>
                  </a:ext>
                </a:extLst>
              </p:cNvPr>
              <p:cNvGrpSpPr/>
              <p:nvPr/>
            </p:nvGrpSpPr>
            <p:grpSpPr>
              <a:xfrm>
                <a:off x="1702856" y="2008059"/>
                <a:ext cx="863161" cy="865945"/>
                <a:chOff x="2797739" y="688651"/>
                <a:chExt cx="1615510" cy="1620722"/>
              </a:xfrm>
              <a:effectLst>
                <a:outerShdw blurRad="457200" dist="76200" dir="6300000" algn="tl" rotWithShape="0">
                  <a:prstClr val="black">
                    <a:alpha val="22000"/>
                  </a:prstClr>
                </a:outerShdw>
              </a:effectLst>
            </p:grpSpPr>
            <p:sp>
              <p:nvSpPr>
                <p:cNvPr id="19" name="Oval 18">
                  <a:extLst>
                    <a:ext uri="{FF2B5EF4-FFF2-40B4-BE49-F238E27FC236}">
                      <a16:creationId xmlns:a16="http://schemas.microsoft.com/office/drawing/2014/main" id="{24A8B936-90DA-48C6-AE4B-0ED88BE5BB30}"/>
                    </a:ext>
                  </a:extLst>
                </p:cNvPr>
                <p:cNvSpPr/>
                <p:nvPr/>
              </p:nvSpPr>
              <p:spPr>
                <a:xfrm>
                  <a:off x="2958170" y="861559"/>
                  <a:ext cx="1284104" cy="1287241"/>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20" name="Picture 3" descr="C:\Users\make\AppData\Local\Microsoft\Windows\Temporary Internet Files\Content.IE5\0KS6E1BQ\chromesphere[1].jpg">
                  <a:extLst>
                    <a:ext uri="{FF2B5EF4-FFF2-40B4-BE49-F238E27FC236}">
                      <a16:creationId xmlns:a16="http://schemas.microsoft.com/office/drawing/2014/main" id="{E1690532-8507-411C-8D22-C6D76D56A5A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a14="http://schemas.microsoft.com/office/drawing/2010/main" xmlns="">
                      <a:solidFill>
                        <a:srgbClr val="FFFFFF"/>
                      </a:solidFill>
                    </a14:hiddenFill>
                  </a:ext>
                </a:extLst>
              </p:spPr>
            </p:pic>
          </p:grpSp>
          <p:cxnSp>
            <p:nvCxnSpPr>
              <p:cNvPr id="11" name="Path 1">
                <a:extLst>
                  <a:ext uri="{FF2B5EF4-FFF2-40B4-BE49-F238E27FC236}">
                    <a16:creationId xmlns:a16="http://schemas.microsoft.com/office/drawing/2014/main" id="{ABD8CF47-10AF-4674-A0FF-0581B515FFBD}"/>
                  </a:ext>
                </a:extLst>
              </p:cNvPr>
              <p:cNvCxnSpPr/>
              <p:nvPr/>
            </p:nvCxnSpPr>
            <p:spPr>
              <a:xfrm>
                <a:off x="798379" y="2086386"/>
                <a:ext cx="1082986" cy="48618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Path 1">
                <a:extLst>
                  <a:ext uri="{FF2B5EF4-FFF2-40B4-BE49-F238E27FC236}">
                    <a16:creationId xmlns:a16="http://schemas.microsoft.com/office/drawing/2014/main" id="{68161493-DE62-4415-8E0E-A36EB96111B2}"/>
                  </a:ext>
                </a:extLst>
              </p:cNvPr>
              <p:cNvCxnSpPr>
                <a:cxnSpLocks/>
              </p:cNvCxnSpPr>
              <p:nvPr/>
            </p:nvCxnSpPr>
            <p:spPr>
              <a:xfrm flipH="1">
                <a:off x="2157774" y="1920255"/>
                <a:ext cx="1695769" cy="1542021"/>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Path 1">
                <a:extLst>
                  <a:ext uri="{FF2B5EF4-FFF2-40B4-BE49-F238E27FC236}">
                    <a16:creationId xmlns:a16="http://schemas.microsoft.com/office/drawing/2014/main" id="{BBE1A790-5CD5-4174-B7C8-E4497BF5F911}"/>
                  </a:ext>
                </a:extLst>
              </p:cNvPr>
              <p:cNvCxnSpPr/>
              <p:nvPr/>
            </p:nvCxnSpPr>
            <p:spPr>
              <a:xfrm flipH="1" flipV="1">
                <a:off x="1881366" y="2572575"/>
                <a:ext cx="276406" cy="889701"/>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Offset Path 4">
                <a:extLst>
                  <a:ext uri="{FF2B5EF4-FFF2-40B4-BE49-F238E27FC236}">
                    <a16:creationId xmlns:a16="http://schemas.microsoft.com/office/drawing/2014/main" id="{E53A1B90-9E2C-4957-95A1-69A3F14C4C1B}"/>
                  </a:ext>
                </a:extLst>
              </p:cNvPr>
              <p:cNvCxnSpPr/>
              <p:nvPr/>
            </p:nvCxnSpPr>
            <p:spPr>
              <a:xfrm flipH="1" flipV="1">
                <a:off x="798379" y="2086388"/>
                <a:ext cx="1221190" cy="606416"/>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Offset Path 4">
                <a:extLst>
                  <a:ext uri="{FF2B5EF4-FFF2-40B4-BE49-F238E27FC236}">
                    <a16:creationId xmlns:a16="http://schemas.microsoft.com/office/drawing/2014/main" id="{EACE98DA-9343-4EC2-8B0D-B19425EDB287}"/>
                  </a:ext>
                </a:extLst>
              </p:cNvPr>
              <p:cNvCxnSpPr>
                <a:cxnSpLocks/>
              </p:cNvCxnSpPr>
              <p:nvPr/>
            </p:nvCxnSpPr>
            <p:spPr>
              <a:xfrm>
                <a:off x="2019569" y="2692805"/>
                <a:ext cx="606177" cy="821360"/>
              </a:xfrm>
              <a:prstGeom prst="line">
                <a:avLst/>
              </a:prstGeom>
              <a:ln w="50800" cap="rnd">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Offset Path 4">
                <a:extLst>
                  <a:ext uri="{FF2B5EF4-FFF2-40B4-BE49-F238E27FC236}">
                    <a16:creationId xmlns:a16="http://schemas.microsoft.com/office/drawing/2014/main" id="{AE31D089-558F-4C8B-B299-1A6518F2047F}"/>
                  </a:ext>
                </a:extLst>
              </p:cNvPr>
              <p:cNvCxnSpPr>
                <a:cxnSpLocks/>
              </p:cNvCxnSpPr>
              <p:nvPr/>
            </p:nvCxnSpPr>
            <p:spPr>
              <a:xfrm flipV="1">
                <a:off x="2638694" y="2993571"/>
                <a:ext cx="390256" cy="504619"/>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Half-Vector 2">
                <a:extLst>
                  <a:ext uri="{FF2B5EF4-FFF2-40B4-BE49-F238E27FC236}">
                    <a16:creationId xmlns:a16="http://schemas.microsoft.com/office/drawing/2014/main" id="{0C68C513-8505-4B1E-958D-1E0794EF18D9}"/>
                  </a:ext>
                </a:extLst>
              </p:cNvPr>
              <p:cNvCxnSpPr>
                <a:cxnSpLocks/>
              </p:cNvCxnSpPr>
              <p:nvPr/>
            </p:nvCxnSpPr>
            <p:spPr>
              <a:xfrm flipH="1">
                <a:off x="1881368" y="2699520"/>
                <a:ext cx="138201" cy="148534"/>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8" name="Half-Vector 2">
                <a:extLst>
                  <a:ext uri="{FF2B5EF4-FFF2-40B4-BE49-F238E27FC236}">
                    <a16:creationId xmlns:a16="http://schemas.microsoft.com/office/drawing/2014/main" id="{80639735-CD56-4FDE-B165-01C3FDB5241B}"/>
                  </a:ext>
                </a:extLst>
              </p:cNvPr>
              <p:cNvCxnSpPr/>
              <p:nvPr/>
            </p:nvCxnSpPr>
            <p:spPr>
              <a:xfrm flipH="1">
                <a:off x="1728001" y="2572575"/>
                <a:ext cx="153367" cy="114333"/>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30" name="Path 1">
                <a:extLst>
                  <a:ext uri="{FF2B5EF4-FFF2-40B4-BE49-F238E27FC236}">
                    <a16:creationId xmlns:a16="http://schemas.microsoft.com/office/drawing/2014/main" id="{27F14597-E531-4467-8AD4-A384ADC4A81B}"/>
                  </a:ext>
                </a:extLst>
              </p:cNvPr>
              <p:cNvCxnSpPr>
                <a:cxnSpLocks/>
              </p:cNvCxnSpPr>
              <p:nvPr/>
            </p:nvCxnSpPr>
            <p:spPr>
              <a:xfrm flipH="1" flipV="1">
                <a:off x="3853543" y="1917355"/>
                <a:ext cx="424544" cy="112831"/>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Offset Path 4">
                <a:extLst>
                  <a:ext uri="{FF2B5EF4-FFF2-40B4-BE49-F238E27FC236}">
                    <a16:creationId xmlns:a16="http://schemas.microsoft.com/office/drawing/2014/main" id="{F0259960-F65A-4738-89C3-1173E887E2F6}"/>
                  </a:ext>
                </a:extLst>
              </p:cNvPr>
              <p:cNvCxnSpPr>
                <a:cxnSpLocks/>
              </p:cNvCxnSpPr>
              <p:nvPr/>
            </p:nvCxnSpPr>
            <p:spPr>
              <a:xfrm flipV="1">
                <a:off x="3175907" y="1920256"/>
                <a:ext cx="677636" cy="840834"/>
              </a:xfrm>
              <a:prstGeom prst="line">
                <a:avLst/>
              </a:prstGeom>
              <a:ln w="50800" cap="sq">
                <a:solidFill>
                  <a:schemeClr val="accent6">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8" name="Cross 37">
                <a:extLst>
                  <a:ext uri="{FF2B5EF4-FFF2-40B4-BE49-F238E27FC236}">
                    <a16:creationId xmlns:a16="http://schemas.microsoft.com/office/drawing/2014/main" id="{E4759BAE-40B6-41F3-B440-71B57A75626A}"/>
                  </a:ext>
                </a:extLst>
              </p:cNvPr>
              <p:cNvSpPr/>
              <p:nvPr/>
            </p:nvSpPr>
            <p:spPr>
              <a:xfrm rot="2615119">
                <a:off x="2977128" y="2680743"/>
                <a:ext cx="368784" cy="386522"/>
              </a:xfrm>
              <a:prstGeom prst="plus">
                <a:avLst>
                  <a:gd name="adj" fmla="val 38975"/>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51" name="Text: Diffuse">
              <a:extLst>
                <a:ext uri="{FF2B5EF4-FFF2-40B4-BE49-F238E27FC236}">
                  <a16:creationId xmlns:a16="http://schemas.microsoft.com/office/drawing/2014/main" id="{BEA51A10-6420-4C5F-8148-7EB12B2ADF4D}"/>
                </a:ext>
              </a:extLst>
            </p:cNvPr>
            <p:cNvSpPr txBox="1"/>
            <p:nvPr/>
          </p:nvSpPr>
          <p:spPr>
            <a:xfrm>
              <a:off x="604164" y="3240478"/>
              <a:ext cx="4271410" cy="438581"/>
            </a:xfrm>
            <a:prstGeom prst="rect">
              <a:avLst/>
            </a:prstGeom>
            <a:noFill/>
          </p:spPr>
          <p:txBody>
            <a:bodyPr wrap="none" rtlCol="0" anchor="t">
              <a:spAutoFit/>
            </a:bodyPr>
            <a:lstStyle>
              <a:defPPr>
                <a:defRPr lang="en-US"/>
              </a:defPPr>
              <a:lvl1pPr>
                <a:defRPr sz="2400">
                  <a:latin typeface="Open Sans"/>
                </a:defRPr>
              </a:lvl1pPr>
            </a:lstStyle>
            <a:p>
              <a:r>
                <a:rPr lang="fi-FI" sz="3200" dirty="0"/>
                <a:t>1) Offset path fails to generate</a:t>
              </a:r>
            </a:p>
          </p:txBody>
        </p:sp>
      </p:grpSp>
      <p:grpSp>
        <p:nvGrpSpPr>
          <p:cNvPr id="84" name="Group 83">
            <a:extLst>
              <a:ext uri="{FF2B5EF4-FFF2-40B4-BE49-F238E27FC236}">
                <a16:creationId xmlns:a16="http://schemas.microsoft.com/office/drawing/2014/main" id="{2062827D-E81D-4021-AAD7-035CA768DC3E}"/>
              </a:ext>
            </a:extLst>
          </p:cNvPr>
          <p:cNvGrpSpPr/>
          <p:nvPr/>
        </p:nvGrpSpPr>
        <p:grpSpPr>
          <a:xfrm>
            <a:off x="6747310" y="2171882"/>
            <a:ext cx="4639136" cy="2730824"/>
            <a:chOff x="5060483" y="1628911"/>
            <a:chExt cx="3479352" cy="2048118"/>
          </a:xfrm>
        </p:grpSpPr>
        <p:sp>
          <p:nvSpPr>
            <p:cNvPr id="41" name="Rectangle 40">
              <a:extLst>
                <a:ext uri="{FF2B5EF4-FFF2-40B4-BE49-F238E27FC236}">
                  <a16:creationId xmlns:a16="http://schemas.microsoft.com/office/drawing/2014/main" id="{C8D0248D-FE07-4047-AD2E-E80D160858F3}"/>
                </a:ext>
              </a:extLst>
            </p:cNvPr>
            <p:cNvSpPr/>
            <p:nvPr/>
          </p:nvSpPr>
          <p:spPr>
            <a:xfrm>
              <a:off x="5756792" y="1628911"/>
              <a:ext cx="1059579" cy="1059579"/>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3200"/>
            </a:p>
          </p:txBody>
        </p:sp>
        <p:sp>
          <p:nvSpPr>
            <p:cNvPr id="42" name="Rectangle 41">
              <a:extLst>
                <a:ext uri="{FF2B5EF4-FFF2-40B4-BE49-F238E27FC236}">
                  <a16:creationId xmlns:a16="http://schemas.microsoft.com/office/drawing/2014/main" id="{73017A7F-9841-4108-BA85-3CC25B81F54C}"/>
                </a:ext>
              </a:extLst>
            </p:cNvPr>
            <p:cNvSpPr/>
            <p:nvPr/>
          </p:nvSpPr>
          <p:spPr>
            <a:xfrm>
              <a:off x="6827015" y="1628911"/>
              <a:ext cx="1059579" cy="1059579"/>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3200"/>
            </a:p>
          </p:txBody>
        </p:sp>
        <p:sp>
          <p:nvSpPr>
            <p:cNvPr id="43" name="Oval 42">
              <a:extLst>
                <a:ext uri="{FF2B5EF4-FFF2-40B4-BE49-F238E27FC236}">
                  <a16:creationId xmlns:a16="http://schemas.microsoft.com/office/drawing/2014/main" id="{5C178F87-22E6-4CDD-A60B-6464FC0DF3D3}"/>
                </a:ext>
              </a:extLst>
            </p:cNvPr>
            <p:cNvSpPr/>
            <p:nvPr/>
          </p:nvSpPr>
          <p:spPr>
            <a:xfrm>
              <a:off x="5833375" y="1742763"/>
              <a:ext cx="361167" cy="361167"/>
            </a:xfrm>
            <a:prstGeom prst="ellipse">
              <a:avLst/>
            </a:prstGeom>
            <a:ln w="571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44" name="Oval 43">
              <a:extLst>
                <a:ext uri="{FF2B5EF4-FFF2-40B4-BE49-F238E27FC236}">
                  <a16:creationId xmlns:a16="http://schemas.microsoft.com/office/drawing/2014/main" id="{2BDDFBFC-39AD-4C76-97EB-73109004C36D}"/>
                </a:ext>
              </a:extLst>
            </p:cNvPr>
            <p:cNvSpPr/>
            <p:nvPr/>
          </p:nvSpPr>
          <p:spPr>
            <a:xfrm>
              <a:off x="6944003" y="1742395"/>
              <a:ext cx="361167" cy="361167"/>
            </a:xfrm>
            <a:prstGeom prst="ellipse">
              <a:avLst/>
            </a:prstGeom>
            <a:ln w="57150">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cxnSp>
          <p:nvCxnSpPr>
            <p:cNvPr id="45" name="Connector: Curved 44">
              <a:extLst>
                <a:ext uri="{FF2B5EF4-FFF2-40B4-BE49-F238E27FC236}">
                  <a16:creationId xmlns:a16="http://schemas.microsoft.com/office/drawing/2014/main" id="{AB3DBD5D-9BD7-48E2-B979-AD45C4F021A9}"/>
                </a:ext>
              </a:extLst>
            </p:cNvPr>
            <p:cNvCxnSpPr>
              <a:cxnSpLocks/>
              <a:stCxn id="44" idx="4"/>
              <a:endCxn id="43" idx="4"/>
            </p:cNvCxnSpPr>
            <p:nvPr/>
          </p:nvCxnSpPr>
          <p:spPr>
            <a:xfrm rot="5400000">
              <a:off x="6569091" y="1548432"/>
              <a:ext cx="367" cy="1110628"/>
            </a:xfrm>
            <a:prstGeom prst="curvedConnector3">
              <a:avLst>
                <a:gd name="adj1" fmla="val 116140609"/>
              </a:avLst>
            </a:prstGeom>
            <a:ln w="38100">
              <a:solidFill>
                <a:schemeClr val="dk1">
                  <a:shade val="95000"/>
                  <a:satMod val="105000"/>
                </a:schemeClr>
              </a:solidFill>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46" name="Connector: Curved 45">
              <a:extLst>
                <a:ext uri="{FF2B5EF4-FFF2-40B4-BE49-F238E27FC236}">
                  <a16:creationId xmlns:a16="http://schemas.microsoft.com/office/drawing/2014/main" id="{AB184E7C-5A24-4C38-8A00-927A361F962C}"/>
                </a:ext>
              </a:extLst>
            </p:cNvPr>
            <p:cNvCxnSpPr>
              <a:cxnSpLocks/>
              <a:stCxn id="43" idx="0"/>
              <a:endCxn id="44" idx="0"/>
            </p:cNvCxnSpPr>
            <p:nvPr/>
          </p:nvCxnSpPr>
          <p:spPr>
            <a:xfrm rot="5400000" flipH="1" flipV="1">
              <a:off x="6569089" y="1187265"/>
              <a:ext cx="367" cy="1110628"/>
            </a:xfrm>
            <a:prstGeom prst="curvedConnector3">
              <a:avLst>
                <a:gd name="adj1" fmla="val 102823858"/>
              </a:avLst>
            </a:prstGeom>
            <a:ln w="38100">
              <a:solidFill>
                <a:schemeClr val="dk1">
                  <a:shade val="95000"/>
                  <a:satMod val="105000"/>
                </a:schemeClr>
              </a:solidFill>
              <a:headEnd type="none" w="med" len="med"/>
              <a:tailEnd type="stealth" w="lg" len="lg"/>
            </a:ln>
          </p:spPr>
          <p:style>
            <a:lnRef idx="1">
              <a:schemeClr val="dk1"/>
            </a:lnRef>
            <a:fillRef idx="0">
              <a:schemeClr val="dk1"/>
            </a:fillRef>
            <a:effectRef idx="0">
              <a:schemeClr val="dk1"/>
            </a:effectRef>
            <a:fontRef idx="minor">
              <a:schemeClr val="tx1"/>
            </a:fontRef>
          </p:style>
        </p:cxnSp>
        <p:sp>
          <p:nvSpPr>
            <p:cNvPr id="50" name="Cross 49">
              <a:extLst>
                <a:ext uri="{FF2B5EF4-FFF2-40B4-BE49-F238E27FC236}">
                  <a16:creationId xmlns:a16="http://schemas.microsoft.com/office/drawing/2014/main" id="{68AA6641-6526-4CC8-AE8D-75760ECDF22B}"/>
                </a:ext>
              </a:extLst>
            </p:cNvPr>
            <p:cNvSpPr/>
            <p:nvPr/>
          </p:nvSpPr>
          <p:spPr>
            <a:xfrm rot="2615119">
              <a:off x="6434146" y="2300501"/>
              <a:ext cx="416730" cy="436774"/>
            </a:xfrm>
            <a:prstGeom prst="plus">
              <a:avLst>
                <a:gd name="adj" fmla="val 38975"/>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2" name="Text: Diffuse">
              <a:extLst>
                <a:ext uri="{FF2B5EF4-FFF2-40B4-BE49-F238E27FC236}">
                  <a16:creationId xmlns:a16="http://schemas.microsoft.com/office/drawing/2014/main" id="{561DD4F0-82D6-4410-A071-219FF83ECAFB}"/>
                </a:ext>
              </a:extLst>
            </p:cNvPr>
            <p:cNvSpPr txBox="1"/>
            <p:nvPr/>
          </p:nvSpPr>
          <p:spPr>
            <a:xfrm>
              <a:off x="5060483" y="3238448"/>
              <a:ext cx="3479352" cy="438581"/>
            </a:xfrm>
            <a:prstGeom prst="rect">
              <a:avLst/>
            </a:prstGeom>
            <a:noFill/>
          </p:spPr>
          <p:txBody>
            <a:bodyPr wrap="square" rtlCol="0" anchor="t">
              <a:spAutoFit/>
            </a:bodyPr>
            <a:lstStyle>
              <a:defPPr>
                <a:defRPr lang="en-US"/>
              </a:defPPr>
              <a:lvl1pPr>
                <a:defRPr sz="2400">
                  <a:latin typeface="Open Sans"/>
                </a:defRPr>
              </a:lvl1pPr>
            </a:lstStyle>
            <a:p>
              <a:pPr algn="ctr"/>
              <a:r>
                <a:rPr lang="fi-FI" sz="3200" dirty="0"/>
                <a:t>2) Reversibility fails</a:t>
              </a:r>
            </a:p>
          </p:txBody>
        </p:sp>
      </p:grpSp>
      <p:sp>
        <p:nvSpPr>
          <p:cNvPr id="54" name="Text: Diffuse">
            <a:extLst>
              <a:ext uri="{FF2B5EF4-FFF2-40B4-BE49-F238E27FC236}">
                <a16:creationId xmlns:a16="http://schemas.microsoft.com/office/drawing/2014/main" id="{56DB5FBC-4A63-4891-8E23-4FA180F60C5F}"/>
              </a:ext>
            </a:extLst>
          </p:cNvPr>
          <p:cNvSpPr txBox="1"/>
          <p:nvPr/>
        </p:nvSpPr>
        <p:spPr>
          <a:xfrm>
            <a:off x="634388" y="5557849"/>
            <a:ext cx="11063722" cy="1077218"/>
          </a:xfrm>
          <a:prstGeom prst="rect">
            <a:avLst/>
          </a:prstGeom>
          <a:noFill/>
        </p:spPr>
        <p:txBody>
          <a:bodyPr wrap="square" rtlCol="0" anchor="t">
            <a:spAutoFit/>
          </a:bodyPr>
          <a:lstStyle>
            <a:defPPr>
              <a:defRPr lang="en-US"/>
            </a:defPPr>
            <a:lvl1pPr algn="ctr">
              <a:defRPr sz="2400">
                <a:latin typeface="Open Sans"/>
              </a:defRPr>
            </a:lvl1pPr>
          </a:lstStyle>
          <a:p>
            <a:pPr algn="l"/>
            <a:r>
              <a:rPr lang="fi-FI" sz="3200" dirty="0"/>
              <a:t>Revert to finite difference on primal domain values by setting zero offset path contribution and MIS weight to 1.</a:t>
            </a:r>
          </a:p>
        </p:txBody>
      </p:sp>
    </p:spTree>
    <p:extLst>
      <p:ext uri="{BB962C8B-B14F-4D97-AF65-F5344CB8AC3E}">
        <p14:creationId xmlns:p14="http://schemas.microsoft.com/office/powerpoint/2010/main" val="17810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5000" r="25000"/>
          <a:stretch/>
        </p:blipFill>
        <p:spPr/>
      </p:pic>
      <p:sp>
        <p:nvSpPr>
          <p:cNvPr id="2" name="Slide Number Placeholder 1">
            <a:extLst>
              <a:ext uri="{FF2B5EF4-FFF2-40B4-BE49-F238E27FC236}">
                <a16:creationId xmlns:a16="http://schemas.microsoft.com/office/drawing/2014/main" id="{D1B84339-E375-4A66-BB7D-8D14CB8D60EB}"/>
              </a:ext>
            </a:extLst>
          </p:cNvPr>
          <p:cNvSpPr>
            <a:spLocks noGrp="1"/>
          </p:cNvSpPr>
          <p:nvPr>
            <p:ph type="sldNum" sz="quarter" idx="12"/>
          </p:nvPr>
        </p:nvSpPr>
        <p:spPr/>
        <p:txBody>
          <a:bodyPr/>
          <a:lstStyle/>
          <a:p>
            <a:fld id="{B0B407E7-3A6C-44B6-ADAB-31AD73D40FA0}" type="slidenum">
              <a:rPr lang="en-US" altLang="fi-FI" smtClean="0"/>
              <a:pPr/>
              <a:t>11</a:t>
            </a:fld>
            <a:endParaRPr lang="en-US" altLang="fi-FI"/>
          </a:p>
        </p:txBody>
      </p:sp>
      <p:sp>
        <p:nvSpPr>
          <p:cNvPr id="10" name="Text Placeholder 9"/>
          <p:cNvSpPr>
            <a:spLocks noGrp="1"/>
          </p:cNvSpPr>
          <p:nvPr>
            <p:ph type="body" sz="quarter" idx="14"/>
          </p:nvPr>
        </p:nvSpPr>
        <p:spPr>
          <a:xfrm>
            <a:off x="0" y="6069295"/>
            <a:ext cx="6096000" cy="788707"/>
          </a:xfrm>
          <a:noFill/>
        </p:spPr>
        <p:txBody>
          <a:bodyPr/>
          <a:lstStyle/>
          <a:p>
            <a:r>
              <a:rPr lang="fi-FI" dirty="0">
                <a:solidFill>
                  <a:schemeClr val="bg2"/>
                </a:solidFill>
              </a:rPr>
              <a:t>Path tracing, 8 spp</a:t>
            </a:r>
          </a:p>
        </p:txBody>
      </p:sp>
      <p:pic>
        <p:nvPicPr>
          <p:cNvPr id="9" name="Picture Placeholder 8"/>
          <p:cNvPicPr>
            <a:picLocks noGrp="1" noChangeAspect="1"/>
          </p:cNvPicPr>
          <p:nvPr>
            <p:ph type="pic" idx="15"/>
          </p:nvPr>
        </p:nvPicPr>
        <p:blipFill rotWithShape="1">
          <a:blip r:embed="rId4">
            <a:extLst>
              <a:ext uri="{28A0092B-C50C-407E-A947-70E740481C1C}">
                <a14:useLocalDpi xmlns:a14="http://schemas.microsoft.com/office/drawing/2010/main" val="0"/>
              </a:ext>
            </a:extLst>
          </a:blip>
          <a:srcRect l="25000" r="25000"/>
          <a:stretch/>
        </p:blipFill>
        <p:spPr/>
      </p:pic>
      <p:sp>
        <p:nvSpPr>
          <p:cNvPr id="11" name="Text Placeholder 2">
            <a:extLst>
              <a:ext uri="{FF2B5EF4-FFF2-40B4-BE49-F238E27FC236}">
                <a16:creationId xmlns:a16="http://schemas.microsoft.com/office/drawing/2014/main" id="{BE46408E-CD72-4901-8052-3A7ED83A1B29}"/>
              </a:ext>
            </a:extLst>
          </p:cNvPr>
          <p:cNvSpPr>
            <a:spLocks noGrp="1"/>
          </p:cNvSpPr>
          <p:nvPr>
            <p:ph type="body" sz="quarter" idx="16"/>
          </p:nvPr>
        </p:nvSpPr>
        <p:spPr>
          <a:xfrm>
            <a:off x="6096001" y="5350214"/>
            <a:ext cx="6096000" cy="1507788"/>
          </a:xfrm>
        </p:spPr>
        <p:txBody>
          <a:bodyPr>
            <a:normAutofit/>
          </a:bodyPr>
          <a:lstStyle/>
          <a:p>
            <a:r>
              <a:rPr lang="fi-FI" dirty="0">
                <a:solidFill>
                  <a:schemeClr val="bg2"/>
                </a:solidFill>
              </a:rPr>
              <a:t>Gradient-domain</a:t>
            </a:r>
            <a:br>
              <a:rPr lang="fi-FI" dirty="0">
                <a:solidFill>
                  <a:schemeClr val="bg2"/>
                </a:solidFill>
              </a:rPr>
            </a:br>
            <a:r>
              <a:rPr lang="fi-FI" dirty="0">
                <a:solidFill>
                  <a:schemeClr val="bg2"/>
                </a:solidFill>
              </a:rPr>
              <a:t>Path tracing</a:t>
            </a:r>
          </a:p>
        </p:txBody>
      </p:sp>
      <p:cxnSp>
        <p:nvCxnSpPr>
          <p:cNvPr id="18" name="Straight Connector 17"/>
          <p:cNvCxnSpPr/>
          <p:nvPr/>
        </p:nvCxnSpPr>
        <p:spPr>
          <a:xfrm>
            <a:off x="6096000" y="1"/>
            <a:ext cx="0" cy="6858001"/>
          </a:xfrm>
          <a:prstGeom prst="line">
            <a:avLst/>
          </a:prstGeom>
          <a:ln w="25400" cmpd="sng">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329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433" y="1043893"/>
            <a:ext cx="10058400" cy="5745480"/>
          </a:xfrm>
          <a:prstGeom prst="rect">
            <a:avLst/>
          </a:prstGeom>
        </p:spPr>
      </p:pic>
      <p:sp>
        <p:nvSpPr>
          <p:cNvPr id="3" name="Slide Number Placeholder 2">
            <a:extLst>
              <a:ext uri="{FF2B5EF4-FFF2-40B4-BE49-F238E27FC236}">
                <a16:creationId xmlns:a16="http://schemas.microsoft.com/office/drawing/2014/main" id="{DC8413BF-8532-4693-A0F6-51F01755B6B8}"/>
              </a:ext>
            </a:extLst>
          </p:cNvPr>
          <p:cNvSpPr>
            <a:spLocks noGrp="1"/>
          </p:cNvSpPr>
          <p:nvPr>
            <p:ph type="sldNum" sz="quarter" idx="12"/>
          </p:nvPr>
        </p:nvSpPr>
        <p:spPr/>
        <p:txBody>
          <a:bodyPr/>
          <a:lstStyle/>
          <a:p>
            <a:fld id="{1BF733FE-B12D-4178-8228-3BEB23DC5626}" type="slidenum">
              <a:rPr lang="en-US" altLang="fi-FI" smtClean="0">
                <a:solidFill>
                  <a:srgbClr val="7F7F7F"/>
                </a:solidFill>
              </a:rPr>
              <a:pPr/>
              <a:t>12</a:t>
            </a:fld>
            <a:endParaRPr lang="en-US" altLang="fi-FI" dirty="0">
              <a:solidFill>
                <a:srgbClr val="7F7F7F"/>
              </a:solidFill>
            </a:endParaRPr>
          </a:p>
        </p:txBody>
      </p:sp>
      <p:sp>
        <p:nvSpPr>
          <p:cNvPr id="2" name="Title 1"/>
          <p:cNvSpPr>
            <a:spLocks noGrp="1"/>
          </p:cNvSpPr>
          <p:nvPr>
            <p:ph type="title"/>
          </p:nvPr>
        </p:nvSpPr>
        <p:spPr/>
        <p:txBody>
          <a:bodyPr/>
          <a:lstStyle/>
          <a:p>
            <a:r>
              <a:rPr lang="fi-FI" dirty="0"/>
              <a:t>Error vs. Time (Sponza)</a:t>
            </a:r>
          </a:p>
        </p:txBody>
      </p:sp>
      <p:cxnSp>
        <p:nvCxnSpPr>
          <p:cNvPr id="5" name="Speed Bar"/>
          <p:cNvCxnSpPr/>
          <p:nvPr/>
        </p:nvCxnSpPr>
        <p:spPr>
          <a:xfrm flipH="1">
            <a:off x="6284258" y="4815987"/>
            <a:ext cx="2400268" cy="0"/>
          </a:xfrm>
          <a:prstGeom prst="line">
            <a:avLst/>
          </a:prstGeom>
          <a:ln w="50800">
            <a:solidFill>
              <a:srgbClr val="000000"/>
            </a:solidFill>
            <a:headEnd type="arrow" w="sm" len="sm"/>
            <a:tailEnd type="arrow" w="sm" len="sm"/>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9" name="nX"/>
          <p:cNvSpPr txBox="1"/>
          <p:nvPr/>
        </p:nvSpPr>
        <p:spPr>
          <a:xfrm>
            <a:off x="6761637" y="4329101"/>
            <a:ext cx="1091966" cy="830997"/>
          </a:xfrm>
          <a:prstGeom prst="rect">
            <a:avLst/>
          </a:prstGeom>
          <a:noFill/>
          <a:ln>
            <a:noFill/>
          </a:ln>
          <a:effectLst/>
        </p:spPr>
        <p:txBody>
          <a:bodyPr wrap="none" rtlCol="0">
            <a:spAutoFit/>
          </a:bodyPr>
          <a:lstStyle/>
          <a:p>
            <a:r>
              <a:rPr lang="fi-FI" sz="4800" b="1" dirty="0">
                <a:ln>
                  <a:solidFill>
                    <a:srgbClr val="000000"/>
                  </a:solidFill>
                </a:ln>
                <a:solidFill>
                  <a:schemeClr val="accent5">
                    <a:lumMod val="60000"/>
                    <a:lumOff val="40000"/>
                  </a:schemeClr>
                </a:solidFill>
                <a:effectLst>
                  <a:outerShdw blurRad="50800" dist="38100" dir="2700000" algn="tl" rotWithShape="0">
                    <a:prstClr val="black">
                      <a:alpha val="40000"/>
                    </a:prstClr>
                  </a:outerShdw>
                </a:effectLst>
              </a:rPr>
              <a:t>12x</a:t>
            </a:r>
          </a:p>
        </p:txBody>
      </p:sp>
    </p:spTree>
    <p:extLst>
      <p:ext uri="{BB962C8B-B14F-4D97-AF65-F5344CB8AC3E}">
        <p14:creationId xmlns:p14="http://schemas.microsoft.com/office/powerpoint/2010/main" val="2454703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5000" r="25000"/>
          <a:stretch/>
        </p:blipFill>
        <p:spPr>
          <a:xfrm>
            <a:off x="0" y="0"/>
            <a:ext cx="6096000" cy="6858000"/>
          </a:xfrm>
        </p:spPr>
      </p:pic>
      <p:sp>
        <p:nvSpPr>
          <p:cNvPr id="4" name="Slide Number Placeholder 3"/>
          <p:cNvSpPr>
            <a:spLocks noGrp="1"/>
          </p:cNvSpPr>
          <p:nvPr>
            <p:ph type="sldNum" sz="quarter" idx="12"/>
          </p:nvPr>
        </p:nvSpPr>
        <p:spPr>
          <a:xfrm>
            <a:off x="9342795" y="5886203"/>
            <a:ext cx="2844800" cy="366183"/>
          </a:xfrm>
        </p:spPr>
        <p:txBody>
          <a:bodyPr/>
          <a:lstStyle/>
          <a:p>
            <a:fld id="{B0B407E7-3A6C-44B6-ADAB-31AD73D40FA0}" type="slidenum">
              <a:rPr lang="en-US" altLang="fi-FI" smtClean="0"/>
              <a:pPr/>
              <a:t>13</a:t>
            </a:fld>
            <a:endParaRPr lang="en-US" altLang="fi-FI" dirty="0"/>
          </a:p>
        </p:txBody>
      </p:sp>
      <p:sp>
        <p:nvSpPr>
          <p:cNvPr id="10" name="Text Placeholder 9"/>
          <p:cNvSpPr>
            <a:spLocks noGrp="1"/>
          </p:cNvSpPr>
          <p:nvPr>
            <p:ph type="body" sz="quarter" idx="14"/>
          </p:nvPr>
        </p:nvSpPr>
        <p:spPr>
          <a:xfrm>
            <a:off x="-1" y="6069295"/>
            <a:ext cx="6156007" cy="788707"/>
          </a:xfrm>
        </p:spPr>
        <p:txBody>
          <a:bodyPr/>
          <a:lstStyle/>
          <a:p>
            <a:r>
              <a:rPr lang="fi-FI" dirty="0">
                <a:solidFill>
                  <a:schemeClr val="bg2"/>
                </a:solidFill>
                <a:effectLst>
                  <a:outerShdw blurRad="38100" dist="38100" dir="2700000" algn="tl">
                    <a:srgbClr val="000000">
                      <a:alpha val="43137"/>
                    </a:srgbClr>
                  </a:outerShdw>
                </a:effectLst>
              </a:rPr>
              <a:t>Path tracing, 4096 spp</a:t>
            </a:r>
          </a:p>
        </p:txBody>
      </p:sp>
      <p:pic>
        <p:nvPicPr>
          <p:cNvPr id="9" name="Picture Placeholder 8"/>
          <p:cNvPicPr>
            <a:picLocks noGrp="1" noChangeAspect="1"/>
          </p:cNvPicPr>
          <p:nvPr>
            <p:ph type="pic" idx="15"/>
          </p:nvPr>
        </p:nvPicPr>
        <p:blipFill rotWithShape="1">
          <a:blip r:embed="rId4">
            <a:extLst>
              <a:ext uri="{28A0092B-C50C-407E-A947-70E740481C1C}">
                <a14:useLocalDpi xmlns:a14="http://schemas.microsoft.com/office/drawing/2010/main" val="0"/>
              </a:ext>
            </a:extLst>
          </a:blip>
          <a:srcRect l="25000" r="25000"/>
          <a:stretch/>
        </p:blipFill>
        <p:spPr/>
      </p:pic>
      <p:sp>
        <p:nvSpPr>
          <p:cNvPr id="13" name="Text Placeholder 2">
            <a:extLst>
              <a:ext uri="{FF2B5EF4-FFF2-40B4-BE49-F238E27FC236}">
                <a16:creationId xmlns:a16="http://schemas.microsoft.com/office/drawing/2014/main" id="{EB3A1059-6DDE-48BB-8595-FC85B7CBA946}"/>
              </a:ext>
            </a:extLst>
          </p:cNvPr>
          <p:cNvSpPr>
            <a:spLocks noGrp="1"/>
          </p:cNvSpPr>
          <p:nvPr>
            <p:ph type="body" sz="quarter" idx="16"/>
          </p:nvPr>
        </p:nvSpPr>
        <p:spPr>
          <a:xfrm>
            <a:off x="6096001" y="5350214"/>
            <a:ext cx="6096000" cy="1507788"/>
          </a:xfrm>
        </p:spPr>
        <p:txBody>
          <a:bodyPr>
            <a:normAutofit/>
          </a:bodyPr>
          <a:lstStyle/>
          <a:p>
            <a:r>
              <a:rPr lang="fi-FI" dirty="0">
                <a:solidFill>
                  <a:schemeClr val="bg2"/>
                </a:solidFill>
                <a:effectLst>
                  <a:outerShdw blurRad="38100" dist="38100" dir="2700000" algn="tl">
                    <a:srgbClr val="000000">
                      <a:alpha val="43137"/>
                    </a:srgbClr>
                  </a:outerShdw>
                </a:effectLst>
              </a:rPr>
              <a:t>Gradient-domain</a:t>
            </a:r>
            <a:br>
              <a:rPr lang="fi-FI" dirty="0">
                <a:solidFill>
                  <a:schemeClr val="bg2"/>
                </a:solidFill>
                <a:effectLst>
                  <a:outerShdw blurRad="38100" dist="38100" dir="2700000" algn="tl">
                    <a:srgbClr val="000000">
                      <a:alpha val="43137"/>
                    </a:srgbClr>
                  </a:outerShdw>
                </a:effectLst>
              </a:rPr>
            </a:br>
            <a:r>
              <a:rPr lang="fi-FI" dirty="0">
                <a:solidFill>
                  <a:schemeClr val="bg2"/>
                </a:solidFill>
                <a:effectLst>
                  <a:outerShdw blurRad="38100" dist="38100" dir="2700000" algn="tl">
                    <a:srgbClr val="000000">
                      <a:alpha val="43137"/>
                    </a:srgbClr>
                  </a:outerShdw>
                </a:effectLst>
              </a:rPr>
              <a:t>Path tracing</a:t>
            </a:r>
          </a:p>
        </p:txBody>
      </p:sp>
      <p:cxnSp>
        <p:nvCxnSpPr>
          <p:cNvPr id="18" name="Straight Connector 17"/>
          <p:cNvCxnSpPr/>
          <p:nvPr/>
        </p:nvCxnSpPr>
        <p:spPr>
          <a:xfrm>
            <a:off x="6096001" y="1"/>
            <a:ext cx="1" cy="6858001"/>
          </a:xfrm>
          <a:prstGeom prst="line">
            <a:avLst/>
          </a:prstGeom>
          <a:ln w="508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2" name="nX"/>
          <p:cNvSpPr txBox="1"/>
          <p:nvPr/>
        </p:nvSpPr>
        <p:spPr>
          <a:xfrm>
            <a:off x="6156008" y="-164046"/>
            <a:ext cx="1771639" cy="2062103"/>
          </a:xfrm>
          <a:prstGeom prst="rect">
            <a:avLst/>
          </a:prstGeom>
          <a:noFill/>
          <a:ln>
            <a:noFill/>
          </a:ln>
          <a:effectLst/>
        </p:spPr>
        <p:txBody>
          <a:bodyPr wrap="none" rtlCol="0">
            <a:spAutoFit/>
          </a:bodyPr>
          <a:lstStyle/>
          <a:p>
            <a:r>
              <a:rPr lang="fi-FI" sz="12800" b="1" dirty="0">
                <a:ln>
                  <a:solidFill>
                    <a:srgbClr val="000000"/>
                  </a:solidFill>
                </a:ln>
                <a:solidFill>
                  <a:schemeClr val="accent5">
                    <a:lumMod val="60000"/>
                    <a:lumOff val="40000"/>
                  </a:schemeClr>
                </a:solidFill>
                <a:effectLst>
                  <a:glow rad="317500">
                    <a:schemeClr val="bg1">
                      <a:alpha val="77000"/>
                    </a:schemeClr>
                  </a:glow>
                  <a:outerShdw blurRad="50800" dist="38100" dir="2700000" algn="tl" rotWithShape="0">
                    <a:prstClr val="black">
                      <a:alpha val="40000"/>
                    </a:prstClr>
                  </a:outerShdw>
                </a:effectLst>
              </a:rPr>
              <a:t>5x</a:t>
            </a:r>
          </a:p>
        </p:txBody>
      </p:sp>
    </p:spTree>
    <p:extLst>
      <p:ext uri="{BB962C8B-B14F-4D97-AF65-F5344CB8AC3E}">
        <p14:creationId xmlns:p14="http://schemas.microsoft.com/office/powerpoint/2010/main" val="47374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5000" r="25000"/>
          <a:stretch/>
        </p:blipFill>
        <p:spPr/>
      </p:pic>
      <p:sp>
        <p:nvSpPr>
          <p:cNvPr id="4" name="Slide Number Placeholder 3"/>
          <p:cNvSpPr>
            <a:spLocks noGrp="1"/>
          </p:cNvSpPr>
          <p:nvPr>
            <p:ph type="sldNum" sz="quarter" idx="12"/>
          </p:nvPr>
        </p:nvSpPr>
        <p:spPr>
          <a:xfrm>
            <a:off x="9347200" y="5886202"/>
            <a:ext cx="2844800" cy="366183"/>
          </a:xfrm>
        </p:spPr>
        <p:txBody>
          <a:bodyPr/>
          <a:lstStyle/>
          <a:p>
            <a:fld id="{B0B407E7-3A6C-44B6-ADAB-31AD73D40FA0}" type="slidenum">
              <a:rPr lang="en-US" altLang="fi-FI" smtClean="0"/>
              <a:pPr/>
              <a:t>14</a:t>
            </a:fld>
            <a:endParaRPr lang="en-US" altLang="fi-FI" dirty="0"/>
          </a:p>
        </p:txBody>
      </p:sp>
      <p:sp>
        <p:nvSpPr>
          <p:cNvPr id="10" name="Text Placeholder 9"/>
          <p:cNvSpPr>
            <a:spLocks noGrp="1"/>
          </p:cNvSpPr>
          <p:nvPr>
            <p:ph type="body" sz="quarter" idx="14"/>
          </p:nvPr>
        </p:nvSpPr>
        <p:spPr/>
        <p:txBody>
          <a:bodyPr/>
          <a:lstStyle/>
          <a:p>
            <a:r>
              <a:rPr lang="fi-FI" dirty="0">
                <a:solidFill>
                  <a:schemeClr val="bg2"/>
                </a:solidFill>
              </a:rPr>
              <a:t>Path tracing, 512 spp</a:t>
            </a:r>
          </a:p>
        </p:txBody>
      </p:sp>
      <p:pic>
        <p:nvPicPr>
          <p:cNvPr id="9" name="Picture Placeholder 8"/>
          <p:cNvPicPr>
            <a:picLocks noGrp="1" noChangeAspect="1"/>
          </p:cNvPicPr>
          <p:nvPr>
            <p:ph type="pic" idx="15"/>
          </p:nvPr>
        </p:nvPicPr>
        <p:blipFill rotWithShape="1">
          <a:blip r:embed="rId4">
            <a:extLst>
              <a:ext uri="{28A0092B-C50C-407E-A947-70E740481C1C}">
                <a14:useLocalDpi xmlns:a14="http://schemas.microsoft.com/office/drawing/2010/main" val="0"/>
              </a:ext>
            </a:extLst>
          </a:blip>
          <a:srcRect l="25000" r="25000"/>
          <a:stretch/>
        </p:blipFill>
        <p:spPr/>
      </p:pic>
      <p:sp>
        <p:nvSpPr>
          <p:cNvPr id="12" name="Text Placeholder 2">
            <a:extLst>
              <a:ext uri="{FF2B5EF4-FFF2-40B4-BE49-F238E27FC236}">
                <a16:creationId xmlns:a16="http://schemas.microsoft.com/office/drawing/2014/main" id="{2B6E6B22-450A-410F-9348-5179847ADC1B}"/>
              </a:ext>
            </a:extLst>
          </p:cNvPr>
          <p:cNvSpPr>
            <a:spLocks noGrp="1"/>
          </p:cNvSpPr>
          <p:nvPr>
            <p:ph type="body" sz="quarter" idx="16"/>
          </p:nvPr>
        </p:nvSpPr>
        <p:spPr>
          <a:xfrm>
            <a:off x="6096001" y="5350214"/>
            <a:ext cx="6096000" cy="1507788"/>
          </a:xfrm>
        </p:spPr>
        <p:txBody>
          <a:bodyPr>
            <a:normAutofit/>
          </a:bodyPr>
          <a:lstStyle/>
          <a:p>
            <a:r>
              <a:rPr lang="fi-FI" dirty="0">
                <a:solidFill>
                  <a:schemeClr val="bg2"/>
                </a:solidFill>
              </a:rPr>
              <a:t>Gradient-domain</a:t>
            </a:r>
            <a:br>
              <a:rPr lang="fi-FI" dirty="0">
                <a:solidFill>
                  <a:schemeClr val="bg2"/>
                </a:solidFill>
              </a:rPr>
            </a:br>
            <a:r>
              <a:rPr lang="fi-FI" dirty="0">
                <a:solidFill>
                  <a:schemeClr val="bg2"/>
                </a:solidFill>
              </a:rPr>
              <a:t>Path tracing</a:t>
            </a:r>
          </a:p>
        </p:txBody>
      </p:sp>
      <p:cxnSp>
        <p:nvCxnSpPr>
          <p:cNvPr id="18" name="Straight Connector 17"/>
          <p:cNvCxnSpPr/>
          <p:nvPr/>
        </p:nvCxnSpPr>
        <p:spPr>
          <a:xfrm>
            <a:off x="6096001" y="0"/>
            <a:ext cx="1" cy="6858000"/>
          </a:xfrm>
          <a:prstGeom prst="line">
            <a:avLst/>
          </a:prstGeom>
          <a:ln w="508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1" name="nX"/>
          <p:cNvSpPr txBox="1"/>
          <p:nvPr/>
        </p:nvSpPr>
        <p:spPr>
          <a:xfrm>
            <a:off x="6156008" y="-153470"/>
            <a:ext cx="1771639" cy="2062103"/>
          </a:xfrm>
          <a:prstGeom prst="rect">
            <a:avLst/>
          </a:prstGeom>
          <a:noFill/>
          <a:ln>
            <a:noFill/>
          </a:ln>
          <a:effectLst/>
        </p:spPr>
        <p:txBody>
          <a:bodyPr wrap="none" rtlCol="0">
            <a:spAutoFit/>
          </a:bodyPr>
          <a:lstStyle/>
          <a:p>
            <a:r>
              <a:rPr lang="fi-FI" sz="12800" b="1" dirty="0">
                <a:ln>
                  <a:solidFill>
                    <a:srgbClr val="000000"/>
                  </a:solidFill>
                </a:ln>
                <a:solidFill>
                  <a:schemeClr val="accent5">
                    <a:lumMod val="60000"/>
                    <a:lumOff val="40000"/>
                  </a:schemeClr>
                </a:solidFill>
                <a:effectLst>
                  <a:glow rad="317500">
                    <a:schemeClr val="bg1">
                      <a:alpha val="77000"/>
                    </a:schemeClr>
                  </a:glow>
                  <a:outerShdw blurRad="50800" dist="38100" dir="2700000" algn="tl" rotWithShape="0">
                    <a:prstClr val="black">
                      <a:alpha val="40000"/>
                    </a:prstClr>
                  </a:outerShdw>
                </a:effectLst>
              </a:rPr>
              <a:t>5x</a:t>
            </a:r>
          </a:p>
        </p:txBody>
      </p:sp>
    </p:spTree>
    <p:extLst>
      <p:ext uri="{BB962C8B-B14F-4D97-AF65-F5344CB8AC3E}">
        <p14:creationId xmlns:p14="http://schemas.microsoft.com/office/powerpoint/2010/main" val="77817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095055-06E3-40D6-A526-62A5E369245C}"/>
              </a:ext>
            </a:extLst>
          </p:cNvPr>
          <p:cNvSpPr>
            <a:spLocks noGrp="1"/>
          </p:cNvSpPr>
          <p:nvPr>
            <p:ph sz="quarter" idx="10"/>
          </p:nvPr>
        </p:nvSpPr>
        <p:spPr>
          <a:xfrm>
            <a:off x="794230" y="1647570"/>
            <a:ext cx="11397770" cy="3731684"/>
          </a:xfrm>
        </p:spPr>
        <p:txBody>
          <a:bodyPr>
            <a:normAutofit fontScale="92500" lnSpcReduction="10000"/>
          </a:bodyPr>
          <a:lstStyle/>
          <a:p>
            <a:pPr marL="0" indent="0">
              <a:buNone/>
            </a:pPr>
            <a:r>
              <a:rPr lang="en-GB" sz="3200" dirty="0"/>
              <a:t>Gradient-domain path tracing.</a:t>
            </a:r>
          </a:p>
          <a:p>
            <a:pPr marL="0" indent="0">
              <a:buNone/>
            </a:pPr>
            <a:endParaRPr lang="en-GB" sz="3200" dirty="0"/>
          </a:p>
          <a:p>
            <a:pPr marL="0" indent="0">
              <a:buNone/>
            </a:pPr>
            <a:r>
              <a:rPr lang="en-GB" sz="3200" dirty="0"/>
              <a:t>Path reconnection, half-vector copy shift mapping.</a:t>
            </a:r>
          </a:p>
          <a:p>
            <a:pPr marL="0" indent="0">
              <a:buNone/>
            </a:pPr>
            <a:endParaRPr lang="en-GB" sz="3200" dirty="0"/>
          </a:p>
          <a:p>
            <a:pPr marL="0" indent="0">
              <a:buNone/>
            </a:pPr>
            <a:r>
              <a:rPr lang="en-GB" sz="3200" dirty="0"/>
              <a:t>Multiple importance sampling.</a:t>
            </a:r>
          </a:p>
          <a:p>
            <a:pPr marL="0" indent="0">
              <a:buNone/>
            </a:pPr>
            <a:endParaRPr lang="en-GB" sz="3200" dirty="0"/>
          </a:p>
          <a:p>
            <a:pPr marL="0" indent="0">
              <a:buNone/>
            </a:pPr>
            <a:r>
              <a:rPr lang="en-GB" sz="3200" b="1" dirty="0"/>
              <a:t>Next</a:t>
            </a:r>
            <a:r>
              <a:rPr lang="en-GB" sz="3200" dirty="0"/>
              <a:t>: Gradient sampling in </a:t>
            </a:r>
            <a:r>
              <a:rPr lang="en-GB" sz="3200" b="1" dirty="0"/>
              <a:t>bidirectional</a:t>
            </a:r>
            <a:r>
              <a:rPr lang="en-GB" sz="3200" dirty="0"/>
              <a:t> light transport.</a:t>
            </a:r>
          </a:p>
        </p:txBody>
      </p:sp>
      <p:sp>
        <p:nvSpPr>
          <p:cNvPr id="3" name="Title 2"/>
          <p:cNvSpPr>
            <a:spLocks noGrp="1"/>
          </p:cNvSpPr>
          <p:nvPr>
            <p:ph type="title"/>
          </p:nvPr>
        </p:nvSpPr>
        <p:spPr/>
        <p:txBody>
          <a:bodyPr/>
          <a:lstStyle/>
          <a:p>
            <a:r>
              <a:rPr lang="fi-FI" dirty="0"/>
              <a:t>A BRIEF SUMMARY</a:t>
            </a:r>
            <a:endParaRPr lang="en-US" dirty="0"/>
          </a:p>
        </p:txBody>
      </p:sp>
      <p:sp>
        <p:nvSpPr>
          <p:cNvPr id="4" name="Slide Number Placeholder 3"/>
          <p:cNvSpPr>
            <a:spLocks noGrp="1"/>
          </p:cNvSpPr>
          <p:nvPr>
            <p:ph type="sldNum" sz="quarter" idx="4294967295"/>
          </p:nvPr>
        </p:nvSpPr>
        <p:spPr>
          <a:xfrm>
            <a:off x="9347200" y="6356350"/>
            <a:ext cx="2844800" cy="365125"/>
          </a:xfrm>
        </p:spPr>
        <p:txBody>
          <a:bodyPr/>
          <a:lstStyle/>
          <a:p>
            <a:fld id="{B0B407E7-3A6C-44B6-ADAB-31AD73D40FA0}" type="slidenum">
              <a:rPr lang="en-US" altLang="fi-FI" smtClean="0"/>
              <a:pPr/>
              <a:t>15</a:t>
            </a:fld>
            <a:endParaRPr lang="en-US" altLang="fi-FI"/>
          </a:p>
        </p:txBody>
      </p:sp>
    </p:spTree>
    <p:extLst>
      <p:ext uri="{BB962C8B-B14F-4D97-AF65-F5344CB8AC3E}">
        <p14:creationId xmlns:p14="http://schemas.microsoft.com/office/powerpoint/2010/main" val="2703713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noFill/>
        </p:spPr>
        <p:txBody>
          <a:bodyPr vert="horz" lIns="91440" tIns="45720" rIns="91440" bIns="45720" rtlCol="0" anchor="ctr">
            <a:normAutofit/>
          </a:bodyPr>
          <a:lstStyle/>
          <a:p>
            <a:r>
              <a:rPr lang="fr-FR" dirty="0"/>
              <a:t>LIGHT TRANSPORT SIMULATION</a:t>
            </a:r>
          </a:p>
        </p:txBody>
      </p:sp>
      <p:sp>
        <p:nvSpPr>
          <p:cNvPr id="79" name="Slide Number Placeholder 78"/>
          <p:cNvSpPr>
            <a:spLocks noGrp="1"/>
          </p:cNvSpPr>
          <p:nvPr>
            <p:ph type="sldNum" sz="quarter" idx="4294967295"/>
          </p:nvPr>
        </p:nvSpPr>
        <p:spPr>
          <a:xfrm>
            <a:off x="11501438" y="6086475"/>
            <a:ext cx="690562" cy="685800"/>
          </a:xfrm>
        </p:spPr>
        <p:txBody>
          <a:bodyPr/>
          <a:lstStyle/>
          <a:p>
            <a:fld id="{3B5F642D-6A31-4596-8C22-CC368C1BDF36}" type="slidenum">
              <a:rPr lang="de-CH" smtClean="0"/>
              <a:pPr/>
              <a:t>16</a:t>
            </a:fld>
            <a:endParaRPr lang="de-CH" dirty="0"/>
          </a:p>
        </p:txBody>
      </p:sp>
      <p:pic>
        <p:nvPicPr>
          <p:cNvPr id="24" name="Graphic 2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5554" y="2970101"/>
            <a:ext cx="5239919" cy="3541035"/>
          </a:xfrm>
          <a:prstGeom prst="rect">
            <a:avLst/>
          </a:prstGeom>
        </p:spPr>
      </p:pic>
      <p:cxnSp>
        <p:nvCxnSpPr>
          <p:cNvPr id="26" name="Straight Arrow Connector 25"/>
          <p:cNvCxnSpPr>
            <a:cxnSpLocks/>
            <a:stCxn id="27" idx="5"/>
            <a:endCxn id="28" idx="1"/>
          </p:cNvCxnSpPr>
          <p:nvPr/>
        </p:nvCxnSpPr>
        <p:spPr>
          <a:xfrm>
            <a:off x="1308527" y="4252912"/>
            <a:ext cx="1307525" cy="157150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7" name="Oval 26"/>
          <p:cNvSpPr/>
          <p:nvPr/>
        </p:nvSpPr>
        <p:spPr>
          <a:xfrm>
            <a:off x="1150225" y="4094609"/>
            <a:ext cx="185465" cy="18546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8" name="Oval 27"/>
          <p:cNvSpPr/>
          <p:nvPr/>
        </p:nvSpPr>
        <p:spPr>
          <a:xfrm>
            <a:off x="2588892" y="5797252"/>
            <a:ext cx="185465" cy="18546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Oval 28"/>
          <p:cNvSpPr/>
          <p:nvPr/>
        </p:nvSpPr>
        <p:spPr>
          <a:xfrm>
            <a:off x="3552857" y="3506364"/>
            <a:ext cx="185465" cy="18546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Oval 29"/>
          <p:cNvSpPr/>
          <p:nvPr/>
        </p:nvSpPr>
        <p:spPr>
          <a:xfrm>
            <a:off x="4564309" y="4340985"/>
            <a:ext cx="185465" cy="18546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 name="Straight Arrow Connector 32"/>
          <p:cNvCxnSpPr>
            <a:cxnSpLocks/>
            <a:stCxn id="28" idx="7"/>
            <a:endCxn id="29" idx="3"/>
          </p:cNvCxnSpPr>
          <p:nvPr/>
        </p:nvCxnSpPr>
        <p:spPr>
          <a:xfrm flipV="1">
            <a:off x="2747195" y="3664668"/>
            <a:ext cx="832823" cy="2159745"/>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6" name="Straight Arrow Connector 35"/>
          <p:cNvCxnSpPr>
            <a:cxnSpLocks/>
            <a:stCxn id="29" idx="5"/>
            <a:endCxn id="30" idx="2"/>
          </p:cNvCxnSpPr>
          <p:nvPr/>
        </p:nvCxnSpPr>
        <p:spPr>
          <a:xfrm>
            <a:off x="3711160" y="3664667"/>
            <a:ext cx="853149" cy="76905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pic>
        <p:nvPicPr>
          <p:cNvPr id="34" name="Picture 5">
            <a:extLst>
              <a:ext uri="{FF2B5EF4-FFF2-40B4-BE49-F238E27FC236}">
                <a16:creationId xmlns:a16="http://schemas.microsoft.com/office/drawing/2014/main" id="{3023DFAB-C32F-4EA1-9AD4-34AB489ED4A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17084" y="3046840"/>
            <a:ext cx="6274916" cy="3426435"/>
          </a:xfrm>
          <a:prstGeom prst="rect">
            <a:avLst/>
          </a:prstGeom>
        </p:spPr>
      </p:pic>
      <p:cxnSp>
        <p:nvCxnSpPr>
          <p:cNvPr id="35" name="Straight Arrow Connector 34">
            <a:extLst>
              <a:ext uri="{FF2B5EF4-FFF2-40B4-BE49-F238E27FC236}">
                <a16:creationId xmlns:a16="http://schemas.microsoft.com/office/drawing/2014/main" id="{15450DBD-9536-4967-8EDB-32EC3341B7D8}"/>
              </a:ext>
            </a:extLst>
          </p:cNvPr>
          <p:cNvCxnSpPr>
            <a:cxnSpLocks/>
            <a:stCxn id="37" idx="5"/>
          </p:cNvCxnSpPr>
          <p:nvPr/>
        </p:nvCxnSpPr>
        <p:spPr>
          <a:xfrm>
            <a:off x="6898389" y="3763878"/>
            <a:ext cx="748444" cy="54237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7" name="Oval 36">
            <a:extLst>
              <a:ext uri="{FF2B5EF4-FFF2-40B4-BE49-F238E27FC236}">
                <a16:creationId xmlns:a16="http://schemas.microsoft.com/office/drawing/2014/main" id="{5C5F8848-246C-461B-9F2F-20F74889EA97}"/>
              </a:ext>
            </a:extLst>
          </p:cNvPr>
          <p:cNvSpPr/>
          <p:nvPr/>
        </p:nvSpPr>
        <p:spPr>
          <a:xfrm>
            <a:off x="6748543" y="361403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Oval 37">
            <a:extLst>
              <a:ext uri="{FF2B5EF4-FFF2-40B4-BE49-F238E27FC236}">
                <a16:creationId xmlns:a16="http://schemas.microsoft.com/office/drawing/2014/main" id="{151D1BFC-D6E7-4763-BAE6-479657F4B672}"/>
              </a:ext>
            </a:extLst>
          </p:cNvPr>
          <p:cNvSpPr/>
          <p:nvPr/>
        </p:nvSpPr>
        <p:spPr>
          <a:xfrm>
            <a:off x="7646833" y="427013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6" name="Oval 45">
            <a:extLst>
              <a:ext uri="{FF2B5EF4-FFF2-40B4-BE49-F238E27FC236}">
                <a16:creationId xmlns:a16="http://schemas.microsoft.com/office/drawing/2014/main" id="{A8DF7A8A-378F-4CED-8A71-25A79C7240BA}"/>
              </a:ext>
            </a:extLst>
          </p:cNvPr>
          <p:cNvSpPr/>
          <p:nvPr/>
        </p:nvSpPr>
        <p:spPr>
          <a:xfrm>
            <a:off x="11071765" y="3195261"/>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Oval 46">
            <a:extLst>
              <a:ext uri="{FF2B5EF4-FFF2-40B4-BE49-F238E27FC236}">
                <a16:creationId xmlns:a16="http://schemas.microsoft.com/office/drawing/2014/main" id="{433690F9-E377-4191-8F64-ED262345761F}"/>
              </a:ext>
            </a:extLst>
          </p:cNvPr>
          <p:cNvSpPr/>
          <p:nvPr/>
        </p:nvSpPr>
        <p:spPr>
          <a:xfrm>
            <a:off x="9625326" y="427013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8" name="Oval 47">
            <a:extLst>
              <a:ext uri="{FF2B5EF4-FFF2-40B4-BE49-F238E27FC236}">
                <a16:creationId xmlns:a16="http://schemas.microsoft.com/office/drawing/2014/main" id="{6A73B07B-89C4-4A20-BBFB-C04251B8CDE8}"/>
              </a:ext>
            </a:extLst>
          </p:cNvPr>
          <p:cNvSpPr/>
          <p:nvPr/>
        </p:nvSpPr>
        <p:spPr>
          <a:xfrm>
            <a:off x="7726335" y="5826430"/>
            <a:ext cx="1097811" cy="151345"/>
          </a:xfrm>
          <a:prstGeom prst="ellipse">
            <a:avLst/>
          </a:prstGeom>
          <a:solidFill>
            <a:srgbClr val="248B9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9" name="Oval 48">
            <a:extLst>
              <a:ext uri="{FF2B5EF4-FFF2-40B4-BE49-F238E27FC236}">
                <a16:creationId xmlns:a16="http://schemas.microsoft.com/office/drawing/2014/main" id="{C8842D42-3332-4740-A3DC-C10623E03A4F}"/>
              </a:ext>
            </a:extLst>
          </p:cNvPr>
          <p:cNvSpPr/>
          <p:nvPr/>
        </p:nvSpPr>
        <p:spPr>
          <a:xfrm>
            <a:off x="8175359" y="5770576"/>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0" name="Oval 49">
            <a:extLst>
              <a:ext uri="{FF2B5EF4-FFF2-40B4-BE49-F238E27FC236}">
                <a16:creationId xmlns:a16="http://schemas.microsoft.com/office/drawing/2014/main" id="{1D9C7CC2-48CD-45A2-9C07-D9E6A864B0D3}"/>
              </a:ext>
            </a:extLst>
          </p:cNvPr>
          <p:cNvSpPr/>
          <p:nvPr/>
        </p:nvSpPr>
        <p:spPr>
          <a:xfrm>
            <a:off x="8510791" y="5770576"/>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1" name="Straight Arrow Connector 50">
            <a:extLst>
              <a:ext uri="{FF2B5EF4-FFF2-40B4-BE49-F238E27FC236}">
                <a16:creationId xmlns:a16="http://schemas.microsoft.com/office/drawing/2014/main" id="{0C474695-7E96-4959-B977-6F27361C1BE4}"/>
              </a:ext>
            </a:extLst>
          </p:cNvPr>
          <p:cNvCxnSpPr>
            <a:cxnSpLocks/>
            <a:stCxn id="38" idx="4"/>
            <a:endCxn id="49" idx="0"/>
          </p:cNvCxnSpPr>
          <p:nvPr/>
        </p:nvCxnSpPr>
        <p:spPr>
          <a:xfrm>
            <a:off x="7734610" y="4445689"/>
            <a:ext cx="528525" cy="1324889"/>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29F4A304-6104-4178-A9DB-5E6405DC19D8}"/>
              </a:ext>
            </a:extLst>
          </p:cNvPr>
          <p:cNvCxnSpPr>
            <a:cxnSpLocks/>
            <a:stCxn id="47" idx="3"/>
            <a:endCxn id="50" idx="7"/>
          </p:cNvCxnSpPr>
          <p:nvPr/>
        </p:nvCxnSpPr>
        <p:spPr>
          <a:xfrm flipH="1">
            <a:off x="8660637" y="4419978"/>
            <a:ext cx="990400" cy="137630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384F83AC-BEC4-48E0-A221-75A6CC6138D6}"/>
              </a:ext>
            </a:extLst>
          </p:cNvPr>
          <p:cNvCxnSpPr>
            <a:cxnSpLocks/>
            <a:stCxn id="46" idx="3"/>
            <a:endCxn id="47" idx="7"/>
          </p:cNvCxnSpPr>
          <p:nvPr/>
        </p:nvCxnSpPr>
        <p:spPr>
          <a:xfrm flipH="1">
            <a:off x="9775171" y="3345106"/>
            <a:ext cx="1322305" cy="950737"/>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62" name="Espace réservé du contenu 5">
            <a:extLst>
              <a:ext uri="{FF2B5EF4-FFF2-40B4-BE49-F238E27FC236}">
                <a16:creationId xmlns:a16="http://schemas.microsoft.com/office/drawing/2014/main" id="{0B80868E-F87E-4E9A-80F8-2BC1E6478927}"/>
              </a:ext>
            </a:extLst>
          </p:cNvPr>
          <p:cNvSpPr>
            <a:spLocks noGrp="1"/>
          </p:cNvSpPr>
          <p:nvPr>
            <p:ph sz="quarter" idx="10"/>
          </p:nvPr>
        </p:nvSpPr>
        <p:spPr>
          <a:xfrm>
            <a:off x="240083" y="1599348"/>
            <a:ext cx="5711869" cy="1621545"/>
          </a:xfrm>
        </p:spPr>
        <p:txBody>
          <a:bodyPr/>
          <a:lstStyle/>
          <a:p>
            <a:pPr marL="0" indent="0" algn="ctr">
              <a:lnSpc>
                <a:spcPct val="80000"/>
              </a:lnSpc>
              <a:buNone/>
            </a:pPr>
            <a:br>
              <a:rPr lang="en-US" sz="2700" b="1" dirty="0"/>
            </a:br>
            <a:br>
              <a:rPr lang="en-US" sz="2700" b="1" dirty="0"/>
            </a:br>
            <a:r>
              <a:rPr lang="en-US" sz="2700" b="1" dirty="0"/>
              <a:t>Path tracing</a:t>
            </a:r>
          </a:p>
        </p:txBody>
      </p:sp>
      <p:sp>
        <p:nvSpPr>
          <p:cNvPr id="63" name="Espace réservé du contenu 5">
            <a:extLst>
              <a:ext uri="{FF2B5EF4-FFF2-40B4-BE49-F238E27FC236}">
                <a16:creationId xmlns:a16="http://schemas.microsoft.com/office/drawing/2014/main" id="{04D3CCCA-9EB4-452B-8071-A6BFF836C9AE}"/>
              </a:ext>
            </a:extLst>
          </p:cNvPr>
          <p:cNvSpPr txBox="1">
            <a:spLocks/>
          </p:cNvSpPr>
          <p:nvPr/>
        </p:nvSpPr>
        <p:spPr>
          <a:xfrm>
            <a:off x="6255178" y="1994508"/>
            <a:ext cx="5333929" cy="9295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09570">
              <a:lnSpc>
                <a:spcPct val="80000"/>
              </a:lnSpc>
              <a:spcBef>
                <a:spcPct val="20000"/>
              </a:spcBef>
              <a:buSzPct val="100000"/>
              <a:buNone/>
            </a:pPr>
            <a:br>
              <a:rPr lang="en-US" sz="2700" b="1" dirty="0">
                <a:solidFill>
                  <a:srgbClr val="444444"/>
                </a:solidFill>
                <a:latin typeface="Open Sans" panose="020B0606030504020204" pitchFamily="34" charset="0"/>
                <a:ea typeface="Open Sans" panose="020B0606030504020204" pitchFamily="34" charset="0"/>
                <a:cs typeface="Open Sans" panose="020B0606030504020204" pitchFamily="34" charset="0"/>
              </a:rPr>
            </a:br>
            <a:r>
              <a:rPr lang="en-US" sz="2700" b="1" dirty="0">
                <a:solidFill>
                  <a:srgbClr val="444444"/>
                </a:solidFill>
                <a:latin typeface="Open Sans" panose="020B0606030504020204" pitchFamily="34" charset="0"/>
                <a:ea typeface="Open Sans" panose="020B0606030504020204" pitchFamily="34" charset="0"/>
                <a:cs typeface="Open Sans" panose="020B0606030504020204" pitchFamily="34" charset="0"/>
              </a:rPr>
              <a:t>Density estimation</a:t>
            </a:r>
          </a:p>
        </p:txBody>
      </p:sp>
    </p:spTree>
    <p:custDataLst>
      <p:tags r:id="rId1"/>
    </p:custDataLst>
    <p:extLst>
      <p:ext uri="{BB962C8B-B14F-4D97-AF65-F5344CB8AC3E}">
        <p14:creationId xmlns:p14="http://schemas.microsoft.com/office/powerpoint/2010/main" val="351210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right)">
                                      <p:cBhvr>
                                        <p:cTn id="43" dur="500"/>
                                        <p:tgtEl>
                                          <p:spTgt spid="61"/>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childTnLst>
                                </p:cTn>
                              </p:par>
                            </p:childTnLst>
                          </p:cTn>
                        </p:par>
                        <p:par>
                          <p:cTn id="46" fill="hold">
                            <p:stCondLst>
                              <p:cond delay="500"/>
                            </p:stCondLst>
                            <p:childTnLst>
                              <p:par>
                                <p:cTn id="47" presetID="22" presetClass="entr" presetSubtype="2"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right)">
                                      <p:cBhvr>
                                        <p:cTn id="49" dur="500"/>
                                        <p:tgtEl>
                                          <p:spTgt spid="60"/>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500"/>
                            </p:stCondLst>
                            <p:childTnLst>
                              <p:par>
                                <p:cTn id="58" presetID="22" presetClass="entr" presetSubtype="8" fill="hold"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7" grpId="0" animBg="1"/>
      <p:bldP spid="38" grpId="0" animBg="1"/>
      <p:bldP spid="46" grpId="0" animBg="1"/>
      <p:bldP spid="47" grpId="0" animBg="1"/>
      <p:bldP spid="48" grpId="0" animBg="1"/>
      <p:bldP spid="49" grpId="0" animBg="1"/>
      <p:bldP spid="50" grpId="0" animBg="1"/>
      <p:bldP spid="62" grpId="0" build="p"/>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C85697-E17F-4BEF-95D5-6A195D96D42E}"/>
              </a:ext>
            </a:extLst>
          </p:cNvPr>
          <p:cNvSpPr>
            <a:spLocks noGrp="1"/>
          </p:cNvSpPr>
          <p:nvPr>
            <p:ph sz="quarter" idx="10"/>
          </p:nvPr>
        </p:nvSpPr>
        <p:spPr/>
        <p:txBody>
          <a:bodyPr/>
          <a:lstStyle/>
          <a:p>
            <a:endParaRPr lang="fr-FR"/>
          </a:p>
        </p:txBody>
      </p:sp>
      <p:sp>
        <p:nvSpPr>
          <p:cNvPr id="3" name="Title 2">
            <a:extLst>
              <a:ext uri="{FF2B5EF4-FFF2-40B4-BE49-F238E27FC236}">
                <a16:creationId xmlns:a16="http://schemas.microsoft.com/office/drawing/2014/main" id="{10195856-22F0-4D52-A3F1-39AA087C17DE}"/>
              </a:ext>
            </a:extLst>
          </p:cNvPr>
          <p:cNvSpPr>
            <a:spLocks noGrp="1"/>
          </p:cNvSpPr>
          <p:nvPr>
            <p:ph type="title"/>
          </p:nvPr>
        </p:nvSpPr>
        <p:spPr/>
        <p:txBody>
          <a:bodyPr/>
          <a:lstStyle/>
          <a:p>
            <a:endParaRPr lang="fr-FR"/>
          </a:p>
        </p:txBody>
      </p:sp>
      <p:pic>
        <p:nvPicPr>
          <p:cNvPr id="4" name="Picture 3">
            <a:extLst>
              <a:ext uri="{FF2B5EF4-FFF2-40B4-BE49-F238E27FC236}">
                <a16:creationId xmlns:a16="http://schemas.microsoft.com/office/drawing/2014/main" id="{2A24AC3C-A6BE-4A81-948B-4AE2F5390317}"/>
              </a:ext>
            </a:extLst>
          </p:cNvPr>
          <p:cNvPicPr>
            <a:picLocks noChangeAspect="1"/>
          </p:cNvPicPr>
          <p:nvPr/>
        </p:nvPicPr>
        <p:blipFill rotWithShape="1">
          <a:blip r:embed="rId2"/>
          <a:srcRect l="13499" t="21562" r="14444" b="18676"/>
          <a:stretch/>
        </p:blipFill>
        <p:spPr>
          <a:xfrm>
            <a:off x="-7991" y="1"/>
            <a:ext cx="12207982" cy="6858000"/>
          </a:xfrm>
          <a:prstGeom prst="rect">
            <a:avLst/>
          </a:prstGeom>
        </p:spPr>
      </p:pic>
      <p:sp>
        <p:nvSpPr>
          <p:cNvPr id="5" name="Rectangle 4">
            <a:extLst>
              <a:ext uri="{FF2B5EF4-FFF2-40B4-BE49-F238E27FC236}">
                <a16:creationId xmlns:a16="http://schemas.microsoft.com/office/drawing/2014/main" id="{EF7020AC-F18F-4E2E-A83F-DE285193374E}"/>
              </a:ext>
            </a:extLst>
          </p:cNvPr>
          <p:cNvSpPr/>
          <p:nvPr/>
        </p:nvSpPr>
        <p:spPr>
          <a:xfrm>
            <a:off x="6974114" y="6183086"/>
            <a:ext cx="5217886" cy="667933"/>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ctr"/>
          <a:lstStyle/>
          <a:p>
            <a:pPr algn="ctr"/>
            <a:endParaRPr lang="fr-FR"/>
          </a:p>
        </p:txBody>
      </p:sp>
      <p:sp>
        <p:nvSpPr>
          <p:cNvPr id="6" name="Text: Diffuse">
            <a:extLst>
              <a:ext uri="{FF2B5EF4-FFF2-40B4-BE49-F238E27FC236}">
                <a16:creationId xmlns:a16="http://schemas.microsoft.com/office/drawing/2014/main" id="{BC5B7AB3-C725-4257-9918-09DCE48852BA}"/>
              </a:ext>
            </a:extLst>
          </p:cNvPr>
          <p:cNvSpPr txBox="1"/>
          <p:nvPr/>
        </p:nvSpPr>
        <p:spPr>
          <a:xfrm>
            <a:off x="8545629" y="6255442"/>
            <a:ext cx="2514257" cy="523220"/>
          </a:xfrm>
          <a:prstGeom prst="rect">
            <a:avLst/>
          </a:prstGeom>
          <a:noFill/>
        </p:spPr>
        <p:txBody>
          <a:bodyPr wrap="square" rtlCol="0">
            <a:spAutoFit/>
          </a:bodyPr>
          <a:lstStyle/>
          <a:p>
            <a:pPr algn="ctr"/>
            <a:r>
              <a:rPr lang="fi-FI" sz="2800" b="1" dirty="0">
                <a:solidFill>
                  <a:schemeClr val="bg1"/>
                </a:solidFill>
              </a:rPr>
              <a:t>Path tracing</a:t>
            </a:r>
          </a:p>
        </p:txBody>
      </p:sp>
    </p:spTree>
    <p:extLst>
      <p:ext uri="{BB962C8B-B14F-4D97-AF65-F5344CB8AC3E}">
        <p14:creationId xmlns:p14="http://schemas.microsoft.com/office/powerpoint/2010/main" val="3615407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91C404-07F3-4373-B6C1-B96D731F6E79}"/>
              </a:ext>
            </a:extLst>
          </p:cNvPr>
          <p:cNvSpPr>
            <a:spLocks noGrp="1"/>
          </p:cNvSpPr>
          <p:nvPr>
            <p:ph sz="quarter" idx="10"/>
          </p:nvPr>
        </p:nvSpPr>
        <p:spPr/>
        <p:txBody>
          <a:bodyPr/>
          <a:lstStyle/>
          <a:p>
            <a:endParaRPr lang="fr-FR"/>
          </a:p>
        </p:txBody>
      </p:sp>
      <p:sp>
        <p:nvSpPr>
          <p:cNvPr id="3" name="Title 2">
            <a:extLst>
              <a:ext uri="{FF2B5EF4-FFF2-40B4-BE49-F238E27FC236}">
                <a16:creationId xmlns:a16="http://schemas.microsoft.com/office/drawing/2014/main" id="{8F8BCED0-A063-49D0-87EA-CCB6E09861E9}"/>
              </a:ext>
            </a:extLst>
          </p:cNvPr>
          <p:cNvSpPr>
            <a:spLocks noGrp="1"/>
          </p:cNvSpPr>
          <p:nvPr>
            <p:ph type="title"/>
          </p:nvPr>
        </p:nvSpPr>
        <p:spPr/>
        <p:txBody>
          <a:bodyPr/>
          <a:lstStyle/>
          <a:p>
            <a:endParaRPr lang="fr-FR"/>
          </a:p>
        </p:txBody>
      </p:sp>
      <p:pic>
        <p:nvPicPr>
          <p:cNvPr id="4" name="Picture 3">
            <a:extLst>
              <a:ext uri="{FF2B5EF4-FFF2-40B4-BE49-F238E27FC236}">
                <a16:creationId xmlns:a16="http://schemas.microsoft.com/office/drawing/2014/main" id="{D84A4545-9FDE-45C5-94B4-7E974861CF39}"/>
              </a:ext>
            </a:extLst>
          </p:cNvPr>
          <p:cNvPicPr>
            <a:picLocks noChangeAspect="1"/>
          </p:cNvPicPr>
          <p:nvPr/>
        </p:nvPicPr>
        <p:blipFill rotWithShape="1">
          <a:blip r:embed="rId3"/>
          <a:srcRect l="13471" t="16902" r="14571" b="22459"/>
          <a:stretch/>
        </p:blipFill>
        <p:spPr>
          <a:xfrm>
            <a:off x="0" y="0"/>
            <a:ext cx="12207230" cy="6858000"/>
          </a:xfrm>
          <a:prstGeom prst="rect">
            <a:avLst/>
          </a:prstGeom>
        </p:spPr>
      </p:pic>
      <p:sp>
        <p:nvSpPr>
          <p:cNvPr id="5" name="Rectangle 4">
            <a:extLst>
              <a:ext uri="{FF2B5EF4-FFF2-40B4-BE49-F238E27FC236}">
                <a16:creationId xmlns:a16="http://schemas.microsoft.com/office/drawing/2014/main" id="{1B436C90-387D-4A67-8D02-30735D17DF02}"/>
              </a:ext>
            </a:extLst>
          </p:cNvPr>
          <p:cNvSpPr/>
          <p:nvPr/>
        </p:nvSpPr>
        <p:spPr>
          <a:xfrm>
            <a:off x="5576341" y="6183086"/>
            <a:ext cx="6615659" cy="667933"/>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ctr"/>
          <a:lstStyle/>
          <a:p>
            <a:pPr algn="ctr"/>
            <a:endParaRPr lang="fr-FR"/>
          </a:p>
        </p:txBody>
      </p:sp>
      <p:sp>
        <p:nvSpPr>
          <p:cNvPr id="6" name="Text: Diffuse">
            <a:extLst>
              <a:ext uri="{FF2B5EF4-FFF2-40B4-BE49-F238E27FC236}">
                <a16:creationId xmlns:a16="http://schemas.microsoft.com/office/drawing/2014/main" id="{D03541A9-F5E4-4062-A635-99825D6B968C}"/>
              </a:ext>
            </a:extLst>
          </p:cNvPr>
          <p:cNvSpPr txBox="1"/>
          <p:nvPr/>
        </p:nvSpPr>
        <p:spPr>
          <a:xfrm>
            <a:off x="5431436" y="6272819"/>
            <a:ext cx="6720840" cy="523220"/>
          </a:xfrm>
          <a:prstGeom prst="rect">
            <a:avLst/>
          </a:prstGeom>
          <a:noFill/>
        </p:spPr>
        <p:txBody>
          <a:bodyPr wrap="square" rtlCol="0">
            <a:spAutoFit/>
          </a:bodyPr>
          <a:lstStyle/>
          <a:p>
            <a:pPr algn="r"/>
            <a:r>
              <a:rPr lang="fi-FI" sz="2800" b="1" dirty="0">
                <a:solidFill>
                  <a:schemeClr val="bg1"/>
                </a:solidFill>
              </a:rPr>
              <a:t>Density estimation [Hachisuka et al., 2009]</a:t>
            </a:r>
          </a:p>
        </p:txBody>
      </p:sp>
    </p:spTree>
    <p:extLst>
      <p:ext uri="{BB962C8B-B14F-4D97-AF65-F5344CB8AC3E}">
        <p14:creationId xmlns:p14="http://schemas.microsoft.com/office/powerpoint/2010/main" val="4177972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DF16AE-BACC-4909-A648-5C1EC446B74E}"/>
              </a:ext>
            </a:extLst>
          </p:cNvPr>
          <p:cNvSpPr>
            <a:spLocks noGrp="1"/>
          </p:cNvSpPr>
          <p:nvPr>
            <p:ph type="body" sz="quarter" idx="10"/>
          </p:nvPr>
        </p:nvSpPr>
        <p:spPr/>
        <p:txBody>
          <a:bodyPr>
            <a:normAutofit/>
          </a:bodyPr>
          <a:lstStyle/>
          <a:p>
            <a:r>
              <a:rPr lang="en-GB" dirty="0"/>
              <a:t>Gradient-domain </a:t>
            </a:r>
            <a:br>
              <a:rPr lang="en-GB" dirty="0"/>
            </a:br>
            <a:r>
              <a:rPr lang="en-GB" dirty="0"/>
              <a:t>Photon Density Estimation</a:t>
            </a:r>
          </a:p>
        </p:txBody>
      </p:sp>
      <p:sp>
        <p:nvSpPr>
          <p:cNvPr id="11" name="Subtitle 2">
            <a:extLst>
              <a:ext uri="{FF2B5EF4-FFF2-40B4-BE49-F238E27FC236}">
                <a16:creationId xmlns:a16="http://schemas.microsoft.com/office/drawing/2014/main" id="{C4A8D616-5BEF-4AEA-85EB-49EE38890F81}"/>
              </a:ext>
            </a:extLst>
          </p:cNvPr>
          <p:cNvSpPr txBox="1">
            <a:spLocks/>
          </p:cNvSpPr>
          <p:nvPr/>
        </p:nvSpPr>
        <p:spPr>
          <a:xfrm>
            <a:off x="1543833" y="3509380"/>
            <a:ext cx="9144000" cy="13152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SG" dirty="0"/>
          </a:p>
        </p:txBody>
      </p:sp>
    </p:spTree>
    <p:extLst>
      <p:ext uri="{BB962C8B-B14F-4D97-AF65-F5344CB8AC3E}">
        <p14:creationId xmlns:p14="http://schemas.microsoft.com/office/powerpoint/2010/main" val="141191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794231" y="1330070"/>
            <a:ext cx="10603541" cy="3731684"/>
          </a:xfrm>
        </p:spPr>
        <p:txBody>
          <a:bodyPr/>
          <a:lstStyle/>
          <a:p>
            <a:pPr marL="0" indent="0">
              <a:buNone/>
            </a:pPr>
            <a:r>
              <a:rPr lang="en-US" sz="3200" dirty="0"/>
              <a:t>Two </a:t>
            </a:r>
            <a:r>
              <a:rPr lang="en-US" sz="3200" b="1" dirty="0"/>
              <a:t>independent</a:t>
            </a:r>
            <a:r>
              <a:rPr lang="en-US" sz="3200" dirty="0"/>
              <a:t> </a:t>
            </a:r>
            <a:r>
              <a:rPr lang="en-US" sz="3200" dirty="0" err="1"/>
              <a:t>subpaths</a:t>
            </a:r>
            <a:r>
              <a:rPr lang="en-US" sz="3200" dirty="0"/>
              <a:t> and a kernel to create a path</a:t>
            </a:r>
          </a:p>
          <a:p>
            <a:pPr marL="0" indent="0">
              <a:buNone/>
            </a:pPr>
            <a:endParaRPr lang="en-US" sz="3200" dirty="0"/>
          </a:p>
          <a:p>
            <a:pPr marL="0" indent="0">
              <a:buNone/>
            </a:pPr>
            <a:endParaRPr lang="en-US" sz="3200" dirty="0"/>
          </a:p>
          <a:p>
            <a:pPr marL="0" indent="0">
              <a:buNone/>
            </a:pPr>
            <a:endParaRPr lang="en-US" sz="3200" dirty="0"/>
          </a:p>
        </p:txBody>
      </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Photon DENSITY ESTIMATION</a:t>
            </a:r>
          </a:p>
        </p:txBody>
      </p:sp>
      <p:pic>
        <p:nvPicPr>
          <p:cNvPr id="4"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0970" y="2590487"/>
            <a:ext cx="6274916" cy="3426435"/>
          </a:xfrm>
          <a:prstGeom prst="rect">
            <a:avLst/>
          </a:prstGeom>
        </p:spPr>
      </p:pic>
      <p:cxnSp>
        <p:nvCxnSpPr>
          <p:cNvPr id="5" name="Straight Arrow Connector 4"/>
          <p:cNvCxnSpPr>
            <a:cxnSpLocks/>
            <a:stCxn id="6" idx="5"/>
          </p:cNvCxnSpPr>
          <p:nvPr/>
        </p:nvCxnSpPr>
        <p:spPr>
          <a:xfrm>
            <a:off x="4242275" y="3307525"/>
            <a:ext cx="748444" cy="54237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6" name="Oval 5"/>
          <p:cNvSpPr/>
          <p:nvPr/>
        </p:nvSpPr>
        <p:spPr>
          <a:xfrm>
            <a:off x="4092429" y="31576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Oval 6"/>
          <p:cNvSpPr/>
          <p:nvPr/>
        </p:nvSpPr>
        <p:spPr>
          <a:xfrm>
            <a:off x="4990719" y="38137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p:cNvSpPr/>
          <p:nvPr/>
        </p:nvSpPr>
        <p:spPr>
          <a:xfrm>
            <a:off x="8415651" y="2738908"/>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Oval 9"/>
          <p:cNvSpPr/>
          <p:nvPr/>
        </p:nvSpPr>
        <p:spPr>
          <a:xfrm>
            <a:off x="6969212" y="38137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Oval 10"/>
          <p:cNvSpPr/>
          <p:nvPr/>
        </p:nvSpPr>
        <p:spPr>
          <a:xfrm>
            <a:off x="5070221" y="5370077"/>
            <a:ext cx="1097811" cy="151345"/>
          </a:xfrm>
          <a:prstGeom prst="ellipse">
            <a:avLst/>
          </a:prstGeom>
          <a:solidFill>
            <a:srgbClr val="248B9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5519245" y="531422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Oval 12"/>
          <p:cNvSpPr/>
          <p:nvPr/>
        </p:nvSpPr>
        <p:spPr>
          <a:xfrm>
            <a:off x="5854677" y="531422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4" name="Straight Arrow Connector 13"/>
          <p:cNvCxnSpPr>
            <a:cxnSpLocks/>
            <a:stCxn id="7" idx="4"/>
            <a:endCxn id="12" idx="0"/>
          </p:cNvCxnSpPr>
          <p:nvPr/>
        </p:nvCxnSpPr>
        <p:spPr>
          <a:xfrm>
            <a:off x="5078496" y="3989336"/>
            <a:ext cx="528525" cy="1324889"/>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5" name="Straight Arrow Connector 14"/>
          <p:cNvCxnSpPr>
            <a:cxnSpLocks/>
            <a:stCxn id="10" idx="3"/>
            <a:endCxn id="13" idx="7"/>
          </p:cNvCxnSpPr>
          <p:nvPr/>
        </p:nvCxnSpPr>
        <p:spPr>
          <a:xfrm flipH="1">
            <a:off x="6004523" y="3963625"/>
            <a:ext cx="990400" cy="137630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7" name="Straight Arrow Connector 16"/>
          <p:cNvCxnSpPr>
            <a:cxnSpLocks/>
            <a:stCxn id="9" idx="3"/>
            <a:endCxn id="10" idx="7"/>
          </p:cNvCxnSpPr>
          <p:nvPr/>
        </p:nvCxnSpPr>
        <p:spPr>
          <a:xfrm flipH="1">
            <a:off x="7119057" y="2888753"/>
            <a:ext cx="1322305" cy="950737"/>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1262982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794231" y="1330070"/>
            <a:ext cx="10603541" cy="3731684"/>
          </a:xfrm>
        </p:spPr>
        <p:txBody>
          <a:bodyPr/>
          <a:lstStyle/>
          <a:p>
            <a:pPr marL="0" indent="0">
              <a:buNone/>
            </a:pPr>
            <a:r>
              <a:rPr lang="en-US" sz="3200" dirty="0"/>
              <a:t>Two </a:t>
            </a:r>
            <a:r>
              <a:rPr lang="en-US" sz="3200" b="1" dirty="0"/>
              <a:t>independent</a:t>
            </a:r>
            <a:r>
              <a:rPr lang="en-US" sz="3200" dirty="0"/>
              <a:t> </a:t>
            </a:r>
            <a:r>
              <a:rPr lang="en-US" sz="3200" dirty="0" err="1"/>
              <a:t>subpaths</a:t>
            </a:r>
            <a:r>
              <a:rPr lang="en-US" sz="3200" dirty="0"/>
              <a:t> and a kernel to create a path</a:t>
            </a:r>
          </a:p>
          <a:p>
            <a:pPr marL="0" indent="0">
              <a:buNone/>
            </a:pPr>
            <a:endParaRPr lang="en-US" sz="3200" dirty="0"/>
          </a:p>
        </p:txBody>
      </p:sp>
      <p:sp>
        <p:nvSpPr>
          <p:cNvPr id="2" name="Title 1"/>
          <p:cNvSpPr>
            <a:spLocks noGrp="1"/>
          </p:cNvSpPr>
          <p:nvPr>
            <p:ph type="title"/>
          </p:nvPr>
        </p:nvSpPr>
        <p:spPr>
          <a:xfrm>
            <a:off x="794230" y="491210"/>
            <a:ext cx="10603541" cy="667933"/>
          </a:xfrm>
          <a:noFill/>
          <a:ln>
            <a:noFill/>
          </a:ln>
        </p:spPr>
        <p:txBody>
          <a:bodyPr vert="horz" lIns="91440" tIns="45720" rIns="91440" bIns="45720" rtlCol="0" anchor="ctr">
            <a:noAutofit/>
          </a:bodyPr>
          <a:lstStyle/>
          <a:p>
            <a:r>
              <a:rPr lang="en-US" sz="3200" dirty="0"/>
              <a:t>GRADIENT-DOMAIN PHOTON DENSITY ESTIMATION</a:t>
            </a:r>
          </a:p>
        </p:txBody>
      </p:sp>
      <p:pic>
        <p:nvPicPr>
          <p:cNvPr id="4"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0970" y="2590487"/>
            <a:ext cx="6274916" cy="3426435"/>
          </a:xfrm>
          <a:prstGeom prst="rect">
            <a:avLst/>
          </a:prstGeom>
        </p:spPr>
      </p:pic>
      <p:cxnSp>
        <p:nvCxnSpPr>
          <p:cNvPr id="5" name="Straight Arrow Connector 4"/>
          <p:cNvCxnSpPr>
            <a:cxnSpLocks/>
            <a:stCxn id="6" idx="5"/>
          </p:cNvCxnSpPr>
          <p:nvPr/>
        </p:nvCxnSpPr>
        <p:spPr>
          <a:xfrm>
            <a:off x="4242275" y="3307525"/>
            <a:ext cx="748444" cy="542371"/>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6" name="Oval 5"/>
          <p:cNvSpPr/>
          <p:nvPr/>
        </p:nvSpPr>
        <p:spPr>
          <a:xfrm>
            <a:off x="4092429" y="31576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Oval 6"/>
          <p:cNvSpPr/>
          <p:nvPr/>
        </p:nvSpPr>
        <p:spPr>
          <a:xfrm>
            <a:off x="4990719" y="38137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p:cNvSpPr/>
          <p:nvPr/>
        </p:nvSpPr>
        <p:spPr>
          <a:xfrm>
            <a:off x="8415651" y="2738908"/>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Oval 9"/>
          <p:cNvSpPr/>
          <p:nvPr/>
        </p:nvSpPr>
        <p:spPr>
          <a:xfrm>
            <a:off x="6969212" y="3813780"/>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Oval 10"/>
          <p:cNvSpPr/>
          <p:nvPr/>
        </p:nvSpPr>
        <p:spPr>
          <a:xfrm>
            <a:off x="5070221" y="5370077"/>
            <a:ext cx="1097811" cy="151345"/>
          </a:xfrm>
          <a:prstGeom prst="ellipse">
            <a:avLst/>
          </a:prstGeom>
          <a:solidFill>
            <a:srgbClr val="248B9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5519245" y="531422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Oval 12"/>
          <p:cNvSpPr/>
          <p:nvPr/>
        </p:nvSpPr>
        <p:spPr>
          <a:xfrm>
            <a:off x="5854677" y="5314223"/>
            <a:ext cx="175555" cy="175555"/>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4" name="Straight Arrow Connector 13"/>
          <p:cNvCxnSpPr>
            <a:cxnSpLocks/>
            <a:stCxn id="7" idx="4"/>
            <a:endCxn id="12" idx="0"/>
          </p:cNvCxnSpPr>
          <p:nvPr/>
        </p:nvCxnSpPr>
        <p:spPr>
          <a:xfrm>
            <a:off x="5078496" y="3989336"/>
            <a:ext cx="528525" cy="1324889"/>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5" name="Straight Arrow Connector 14"/>
          <p:cNvCxnSpPr>
            <a:cxnSpLocks/>
            <a:stCxn id="10" idx="3"/>
            <a:endCxn id="13" idx="7"/>
          </p:cNvCxnSpPr>
          <p:nvPr/>
        </p:nvCxnSpPr>
        <p:spPr>
          <a:xfrm flipH="1">
            <a:off x="6004523" y="3963625"/>
            <a:ext cx="990400" cy="137630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7" name="Straight Arrow Connector 16"/>
          <p:cNvCxnSpPr>
            <a:cxnSpLocks/>
            <a:stCxn id="9" idx="3"/>
            <a:endCxn id="10" idx="7"/>
          </p:cNvCxnSpPr>
          <p:nvPr/>
        </p:nvCxnSpPr>
        <p:spPr>
          <a:xfrm flipH="1">
            <a:off x="7119057" y="2888753"/>
            <a:ext cx="1322305" cy="950737"/>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68" name="Group 67"/>
          <p:cNvGrpSpPr/>
          <p:nvPr/>
        </p:nvGrpSpPr>
        <p:grpSpPr>
          <a:xfrm>
            <a:off x="4242984" y="2871727"/>
            <a:ext cx="4632435" cy="2643760"/>
            <a:chOff x="4242983" y="2326978"/>
            <a:chExt cx="4632435" cy="2643760"/>
          </a:xfrm>
        </p:grpSpPr>
        <p:cxnSp>
          <p:nvCxnSpPr>
            <p:cNvPr id="21" name="Straight Arrow Connector 20"/>
            <p:cNvCxnSpPr>
              <a:cxnSpLocks/>
              <a:stCxn id="22" idx="5"/>
              <a:endCxn id="23" idx="1"/>
            </p:cNvCxnSpPr>
            <p:nvPr/>
          </p:nvCxnSpPr>
          <p:spPr>
            <a:xfrm>
              <a:off x="4392827" y="2565531"/>
              <a:ext cx="1373605" cy="752083"/>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2" name="Oval 21"/>
            <p:cNvSpPr/>
            <p:nvPr/>
          </p:nvSpPr>
          <p:spPr>
            <a:xfrm>
              <a:off x="4242983" y="2415686"/>
              <a:ext cx="175554" cy="175554"/>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Oval 22"/>
            <p:cNvSpPr/>
            <p:nvPr/>
          </p:nvSpPr>
          <p:spPr>
            <a:xfrm>
              <a:off x="5740723" y="3291904"/>
              <a:ext cx="175554" cy="175554"/>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Oval 28"/>
            <p:cNvSpPr/>
            <p:nvPr/>
          </p:nvSpPr>
          <p:spPr>
            <a:xfrm>
              <a:off x="6332300" y="4807289"/>
              <a:ext cx="1097811" cy="151345"/>
            </a:xfrm>
            <a:prstGeom prst="ellipse">
              <a:avLst/>
            </a:prstGeom>
            <a:solidFill>
              <a:srgbClr val="248B9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Oval 23"/>
            <p:cNvSpPr/>
            <p:nvPr/>
          </p:nvSpPr>
          <p:spPr>
            <a:xfrm>
              <a:off x="6659590" y="4795184"/>
              <a:ext cx="175554" cy="175554"/>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 name="Straight Arrow Connector 24"/>
            <p:cNvCxnSpPr>
              <a:cxnSpLocks/>
              <a:stCxn id="23" idx="5"/>
              <a:endCxn id="24" idx="1"/>
            </p:cNvCxnSpPr>
            <p:nvPr/>
          </p:nvCxnSpPr>
          <p:spPr>
            <a:xfrm>
              <a:off x="5890567" y="3441748"/>
              <a:ext cx="794732" cy="1379146"/>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3" name="Oval 32"/>
            <p:cNvSpPr/>
            <p:nvPr/>
          </p:nvSpPr>
          <p:spPr>
            <a:xfrm>
              <a:off x="8699864" y="2326978"/>
              <a:ext cx="175554" cy="175554"/>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Oval 33"/>
            <p:cNvSpPr/>
            <p:nvPr/>
          </p:nvSpPr>
          <p:spPr>
            <a:xfrm>
              <a:off x="7591064" y="3309044"/>
              <a:ext cx="175554" cy="175554"/>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Oval 34"/>
            <p:cNvSpPr/>
            <p:nvPr/>
          </p:nvSpPr>
          <p:spPr>
            <a:xfrm>
              <a:off x="6967474" y="4774394"/>
              <a:ext cx="175554" cy="175554"/>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6" name="Straight Arrow Connector 35"/>
            <p:cNvCxnSpPr>
              <a:cxnSpLocks/>
              <a:stCxn id="33" idx="3"/>
              <a:endCxn id="34" idx="7"/>
            </p:cNvCxnSpPr>
            <p:nvPr/>
          </p:nvCxnSpPr>
          <p:spPr>
            <a:xfrm flipH="1">
              <a:off x="7740909" y="2476822"/>
              <a:ext cx="984665" cy="857931"/>
            </a:xfrm>
            <a:prstGeom prst="straightConnector1">
              <a:avLst/>
            </a:prstGeom>
            <a:ln w="28575">
              <a:solidFill>
                <a:srgbClr val="FF0000"/>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9" name="Straight Arrow Connector 38"/>
            <p:cNvCxnSpPr>
              <a:cxnSpLocks/>
              <a:stCxn id="34" idx="3"/>
              <a:endCxn id="35" idx="0"/>
            </p:cNvCxnSpPr>
            <p:nvPr/>
          </p:nvCxnSpPr>
          <p:spPr>
            <a:xfrm flipH="1">
              <a:off x="7055252" y="3458888"/>
              <a:ext cx="561522" cy="1315506"/>
            </a:xfrm>
            <a:prstGeom prst="straightConnector1">
              <a:avLst/>
            </a:prstGeom>
            <a:ln w="28575">
              <a:solidFill>
                <a:srgbClr val="FF0000"/>
              </a:solidFill>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30" name="Content Placeholder 2">
            <a:extLst>
              <a:ext uri="{FF2B5EF4-FFF2-40B4-BE49-F238E27FC236}">
                <a16:creationId xmlns:a16="http://schemas.microsoft.com/office/drawing/2014/main" id="{CBB0DDB2-A1CD-48F4-815D-45F3B3FE834F}"/>
              </a:ext>
            </a:extLst>
          </p:cNvPr>
          <p:cNvSpPr txBox="1">
            <a:spLocks/>
          </p:cNvSpPr>
          <p:nvPr/>
        </p:nvSpPr>
        <p:spPr>
          <a:xfrm>
            <a:off x="152401" y="6142478"/>
            <a:ext cx="12054115" cy="5671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FF0000"/>
                </a:solidFill>
              </a:rPr>
              <a:t>Hybrid shift mapping</a:t>
            </a:r>
          </a:p>
        </p:txBody>
      </p:sp>
      <p:sp>
        <p:nvSpPr>
          <p:cNvPr id="32" name="Rectangle 31">
            <a:extLst>
              <a:ext uri="{FF2B5EF4-FFF2-40B4-BE49-F238E27FC236}">
                <a16:creationId xmlns:a16="http://schemas.microsoft.com/office/drawing/2014/main" id="{6F7756BE-4D18-4159-813E-AF7C62446A92}"/>
              </a:ext>
            </a:extLst>
          </p:cNvPr>
          <p:cNvSpPr/>
          <p:nvPr/>
        </p:nvSpPr>
        <p:spPr>
          <a:xfrm>
            <a:off x="9718246" y="6195241"/>
            <a:ext cx="2473754" cy="461665"/>
          </a:xfrm>
          <a:prstGeom prst="rect">
            <a:avLst/>
          </a:prstGeom>
        </p:spPr>
        <p:txBody>
          <a:bodyPr wrap="none">
            <a:spAutoFit/>
          </a:bodyPr>
          <a:lstStyle/>
          <a:p>
            <a:r>
              <a:rPr lang="en-GB" sz="2400" dirty="0">
                <a:solidFill>
                  <a:srgbClr val="444444"/>
                </a:solidFill>
                <a:latin typeface="Open Sans" panose="020B0606030504020204" pitchFamily="34" charset="0"/>
              </a:rPr>
              <a:t>[Hua et al., 2017]</a:t>
            </a:r>
            <a:endParaRPr lang="en-GB" dirty="0"/>
          </a:p>
        </p:txBody>
      </p:sp>
    </p:spTree>
    <p:custDataLst>
      <p:tags r:id="rId1"/>
    </p:custDataLst>
    <p:extLst>
      <p:ext uri="{BB962C8B-B14F-4D97-AF65-F5344CB8AC3E}">
        <p14:creationId xmlns:p14="http://schemas.microsoft.com/office/powerpoint/2010/main" val="560067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3159375" y="2418434"/>
            <a:ext cx="6318665" cy="3450323"/>
            <a:chOff x="5606012" y="2076684"/>
            <a:chExt cx="6318665" cy="3450323"/>
          </a:xfrm>
        </p:grpSpPr>
        <p:pic>
          <p:nvPicPr>
            <p:cNvPr id="96"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06012" y="2076684"/>
              <a:ext cx="6318665" cy="3450323"/>
            </a:xfrm>
            <a:prstGeom prst="rect">
              <a:avLst/>
            </a:prstGeom>
          </p:spPr>
        </p:pic>
        <p:cxnSp>
          <p:nvCxnSpPr>
            <p:cNvPr id="97" name="Straight Arrow Connector 96"/>
            <p:cNvCxnSpPr>
              <a:cxnSpLocks/>
              <a:stCxn id="98" idx="5"/>
            </p:cNvCxnSpPr>
            <p:nvPr/>
          </p:nvCxnSpPr>
          <p:spPr>
            <a:xfrm>
              <a:off x="6594159" y="2798721"/>
              <a:ext cx="753662" cy="546153"/>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98" name="Oval 97"/>
            <p:cNvSpPr/>
            <p:nvPr/>
          </p:nvSpPr>
          <p:spPr>
            <a:xfrm>
              <a:off x="6443270" y="2647832"/>
              <a:ext cx="176778" cy="176778"/>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9" name="Oval 98"/>
            <p:cNvSpPr/>
            <p:nvPr/>
          </p:nvSpPr>
          <p:spPr>
            <a:xfrm>
              <a:off x="7347822" y="3308506"/>
              <a:ext cx="176778" cy="176778"/>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1" name="Oval 100"/>
            <p:cNvSpPr/>
            <p:nvPr/>
          </p:nvSpPr>
          <p:spPr>
            <a:xfrm>
              <a:off x="10843497" y="2189318"/>
              <a:ext cx="176778" cy="176778"/>
            </a:xfrm>
            <a:prstGeom prst="ellipse">
              <a:avLst/>
            </a:prstGeom>
            <a:ln w="28575">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0" name="Oval 119"/>
            <p:cNvSpPr/>
            <p:nvPr/>
          </p:nvSpPr>
          <p:spPr>
            <a:xfrm>
              <a:off x="7419515" y="4866733"/>
              <a:ext cx="1097811" cy="151345"/>
            </a:xfrm>
            <a:prstGeom prst="ellipse">
              <a:avLst/>
            </a:prstGeom>
            <a:solidFill>
              <a:srgbClr val="248B91"/>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2" name="Oval 101"/>
            <p:cNvSpPr/>
            <p:nvPr/>
          </p:nvSpPr>
          <p:spPr>
            <a:xfrm>
              <a:off x="9340109" y="3308506"/>
              <a:ext cx="176778" cy="176778"/>
            </a:xfrm>
            <a:prstGeom prst="ellipse">
              <a:avLst/>
            </a:prstGeom>
            <a:ln w="28575">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4" name="Oval 103"/>
            <p:cNvSpPr/>
            <p:nvPr/>
          </p:nvSpPr>
          <p:spPr>
            <a:xfrm>
              <a:off x="7880032" y="4819410"/>
              <a:ext cx="176778" cy="176778"/>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5" name="Oval 104"/>
            <p:cNvSpPr/>
            <p:nvPr/>
          </p:nvSpPr>
          <p:spPr>
            <a:xfrm>
              <a:off x="8217804" y="4819410"/>
              <a:ext cx="176778" cy="176778"/>
            </a:xfrm>
            <a:prstGeom prst="ellipse">
              <a:avLst/>
            </a:prstGeom>
            <a:ln w="28575">
              <a:solidFill>
                <a:schemeClr val="bg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06" name="Straight Arrow Connector 105"/>
            <p:cNvCxnSpPr>
              <a:cxnSpLocks/>
              <a:stCxn id="99" idx="4"/>
              <a:endCxn id="104" idx="0"/>
            </p:cNvCxnSpPr>
            <p:nvPr/>
          </p:nvCxnSpPr>
          <p:spPr>
            <a:xfrm>
              <a:off x="7436211" y="3485284"/>
              <a:ext cx="532210" cy="1334126"/>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07" name="Straight Arrow Connector 106"/>
            <p:cNvCxnSpPr>
              <a:cxnSpLocks/>
              <a:stCxn id="102" idx="3"/>
              <a:endCxn id="105" idx="7"/>
            </p:cNvCxnSpPr>
            <p:nvPr/>
          </p:nvCxnSpPr>
          <p:spPr>
            <a:xfrm flipH="1">
              <a:off x="8368693" y="3459395"/>
              <a:ext cx="997305" cy="1385904"/>
            </a:xfrm>
            <a:prstGeom prst="straightConnector1">
              <a:avLst/>
            </a:prstGeom>
            <a:ln w="28575">
              <a:solidFill>
                <a:schemeClr val="bg1">
                  <a:lumMod val="75000"/>
                </a:schemeClr>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09" name="Straight Arrow Connector 108"/>
            <p:cNvCxnSpPr>
              <a:cxnSpLocks/>
              <a:stCxn id="101" idx="3"/>
              <a:endCxn id="102" idx="7"/>
            </p:cNvCxnSpPr>
            <p:nvPr/>
          </p:nvCxnSpPr>
          <p:spPr>
            <a:xfrm flipH="1">
              <a:off x="9490998" y="2340207"/>
              <a:ext cx="1378388" cy="994188"/>
            </a:xfrm>
            <a:prstGeom prst="straightConnector1">
              <a:avLst/>
            </a:prstGeom>
            <a:ln w="28575">
              <a:solidFill>
                <a:schemeClr val="bg1">
                  <a:lumMod val="75000"/>
                </a:schemeClr>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15" name="Straight Arrow Connector 114"/>
            <p:cNvCxnSpPr>
              <a:cxnSpLocks/>
              <a:stCxn id="99" idx="3"/>
            </p:cNvCxnSpPr>
            <p:nvPr/>
          </p:nvCxnSpPr>
          <p:spPr>
            <a:xfrm flipH="1">
              <a:off x="7163288" y="3459395"/>
              <a:ext cx="210423" cy="212055"/>
            </a:xfrm>
            <a:prstGeom prst="straightConnector1">
              <a:avLst/>
            </a:prstGeom>
            <a:ln w="28575">
              <a:solidFill>
                <a:srgbClr val="5B9BD5"/>
              </a:solidFill>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Shift the CAMERA path </a:t>
            </a:r>
          </a:p>
        </p:txBody>
      </p:sp>
      <p:sp>
        <p:nvSpPr>
          <p:cNvPr id="3" name="Slide Number Placeholder 2"/>
          <p:cNvSpPr>
            <a:spLocks noGrp="1"/>
          </p:cNvSpPr>
          <p:nvPr>
            <p:ph type="sldNum" sz="quarter" idx="4294967295"/>
          </p:nvPr>
        </p:nvSpPr>
        <p:spPr>
          <a:xfrm>
            <a:off x="11501438" y="6086475"/>
            <a:ext cx="690562" cy="685800"/>
          </a:xfrm>
        </p:spPr>
        <p:txBody>
          <a:bodyPr/>
          <a:lstStyle/>
          <a:p>
            <a:fld id="{3B5F642D-6A31-4596-8C22-CC368C1BDF36}" type="slidenum">
              <a:rPr lang="de-CH" smtClean="0"/>
              <a:pPr/>
              <a:t>22</a:t>
            </a:fld>
            <a:endParaRPr lang="de-CH" dirty="0"/>
          </a:p>
        </p:txBody>
      </p:sp>
      <p:sp>
        <p:nvSpPr>
          <p:cNvPr id="88" name="TextBox 87"/>
          <p:cNvSpPr txBox="1"/>
          <p:nvPr/>
        </p:nvSpPr>
        <p:spPr>
          <a:xfrm>
            <a:off x="794229" y="1124944"/>
            <a:ext cx="10038626" cy="584775"/>
          </a:xfrm>
          <a:prstGeom prst="rect">
            <a:avLst/>
          </a:prstGeom>
          <a:noFill/>
        </p:spPr>
        <p:txBody>
          <a:bodyPr wrap="square" rtlCol="0">
            <a:spAutoFit/>
          </a:bodyPr>
          <a:lstStyle/>
          <a:p>
            <a:r>
              <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rPr>
              <a:t>Half-vector copy [</a:t>
            </a:r>
            <a:r>
              <a:rPr lang="en-US" sz="3200" dirty="0" err="1">
                <a:solidFill>
                  <a:srgbClr val="444444"/>
                </a:solidFill>
                <a:latin typeface="Open Sans" panose="020B0606030504020204" pitchFamily="34" charset="0"/>
                <a:ea typeface="Open Sans" panose="020B0606030504020204" pitchFamily="34" charset="0"/>
                <a:cs typeface="Open Sans" panose="020B0606030504020204" pitchFamily="34" charset="0"/>
              </a:rPr>
              <a:t>Kettunen</a:t>
            </a:r>
            <a:r>
              <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rPr>
              <a:t> et al., 2015]</a:t>
            </a:r>
          </a:p>
        </p:txBody>
      </p:sp>
      <p:sp>
        <p:nvSpPr>
          <p:cNvPr id="110" name="Oval 109"/>
          <p:cNvSpPr/>
          <p:nvPr/>
        </p:nvSpPr>
        <p:spPr>
          <a:xfrm>
            <a:off x="4147521" y="2760782"/>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1" name="Oval 110"/>
          <p:cNvSpPr/>
          <p:nvPr/>
        </p:nvSpPr>
        <p:spPr>
          <a:xfrm>
            <a:off x="5819835" y="3657312"/>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2" name="Oval 111"/>
          <p:cNvSpPr/>
          <p:nvPr/>
        </p:nvSpPr>
        <p:spPr>
          <a:xfrm>
            <a:off x="6835734" y="5161159"/>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13" name="Straight Arrow Connector 112"/>
          <p:cNvCxnSpPr>
            <a:cxnSpLocks/>
            <a:stCxn id="110" idx="5"/>
            <a:endCxn id="111" idx="1"/>
          </p:cNvCxnSpPr>
          <p:nvPr/>
        </p:nvCxnSpPr>
        <p:spPr>
          <a:xfrm>
            <a:off x="4298411" y="2911672"/>
            <a:ext cx="1547315" cy="771531"/>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14" name="Straight Arrow Connector 113"/>
          <p:cNvCxnSpPr>
            <a:cxnSpLocks/>
            <a:stCxn id="111" idx="5"/>
            <a:endCxn id="112" idx="1"/>
          </p:cNvCxnSpPr>
          <p:nvPr/>
        </p:nvCxnSpPr>
        <p:spPr>
          <a:xfrm>
            <a:off x="5970725" y="3808202"/>
            <a:ext cx="890899" cy="1378847"/>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16" name="Straight Arrow Connector 115"/>
          <p:cNvCxnSpPr>
            <a:cxnSpLocks/>
          </p:cNvCxnSpPr>
          <p:nvPr/>
        </p:nvCxnSpPr>
        <p:spPr>
          <a:xfrm flipH="1">
            <a:off x="5624005" y="3827034"/>
            <a:ext cx="246943" cy="230616"/>
          </a:xfrm>
          <a:prstGeom prst="straightConnector1">
            <a:avLst/>
          </a:prstGeom>
          <a:ln w="28575">
            <a:solidFill>
              <a:srgbClr val="5B9BD5"/>
            </a:solidFill>
            <a:headEnd type="none" w="med" len="med"/>
            <a:tailEnd type="arrow" w="med" len="med"/>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07468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10" grpId="0" animBg="1"/>
      <p:bldP spid="111" grpId="0" animBg="1"/>
      <p:bldP spid="1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05905" y="1336942"/>
            <a:ext cx="5883768" cy="4813991"/>
          </a:xfrm>
          <a:prstGeom prst="rect">
            <a:avLst/>
          </a:prstGeom>
        </p:spPr>
      </p:pic>
      <p:sp>
        <p:nvSpPr>
          <p:cNvPr id="68" name="Oval 67"/>
          <p:cNvSpPr/>
          <p:nvPr/>
        </p:nvSpPr>
        <p:spPr>
          <a:xfrm>
            <a:off x="6118449" y="5382114"/>
            <a:ext cx="1097811" cy="315541"/>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5" name="Oval 54"/>
          <p:cNvSpPr/>
          <p:nvPr/>
        </p:nvSpPr>
        <p:spPr>
          <a:xfrm rot="2412140">
            <a:off x="3958631" y="4852539"/>
            <a:ext cx="1097811" cy="315541"/>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Shift THE </a:t>
            </a:r>
            <a:r>
              <a:rPr lang="en-US" sz="3200" dirty="0" err="1"/>
              <a:t>photoN</a:t>
            </a:r>
            <a:endParaRPr lang="en-US" sz="3200" dirty="0"/>
          </a:p>
        </p:txBody>
      </p:sp>
      <p:sp>
        <p:nvSpPr>
          <p:cNvPr id="51" name="Slide Number Placeholder 50"/>
          <p:cNvSpPr>
            <a:spLocks noGrp="1"/>
          </p:cNvSpPr>
          <p:nvPr>
            <p:ph type="sldNum" sz="quarter" idx="4294967295"/>
          </p:nvPr>
        </p:nvSpPr>
        <p:spPr>
          <a:xfrm>
            <a:off x="11501438" y="6086475"/>
            <a:ext cx="690562" cy="685800"/>
          </a:xfrm>
        </p:spPr>
        <p:txBody>
          <a:bodyPr/>
          <a:lstStyle/>
          <a:p>
            <a:fld id="{3B5F642D-6A31-4596-8C22-CC368C1BDF36}" type="slidenum">
              <a:rPr lang="de-CH" smtClean="0"/>
              <a:pPr/>
              <a:t>23</a:t>
            </a:fld>
            <a:endParaRPr lang="de-CH" dirty="0"/>
          </a:p>
        </p:txBody>
      </p:sp>
      <p:cxnSp>
        <p:nvCxnSpPr>
          <p:cNvPr id="5" name="Straight Arrow Connector 4"/>
          <p:cNvCxnSpPr>
            <a:cxnSpLocks/>
            <a:stCxn id="6" idx="1"/>
            <a:endCxn id="7" idx="5"/>
          </p:cNvCxnSpPr>
          <p:nvPr/>
        </p:nvCxnSpPr>
        <p:spPr>
          <a:xfrm flipH="1" flipV="1">
            <a:off x="6098679" y="1738489"/>
            <a:ext cx="1444987" cy="785793"/>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6" name="Oval 5"/>
          <p:cNvSpPr/>
          <p:nvPr/>
        </p:nvSpPr>
        <p:spPr>
          <a:xfrm>
            <a:off x="7517776" y="2498392"/>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Oval 6"/>
          <p:cNvSpPr/>
          <p:nvPr/>
        </p:nvSpPr>
        <p:spPr>
          <a:xfrm>
            <a:off x="5947789" y="1587599"/>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p:cNvSpPr/>
          <p:nvPr/>
        </p:nvSpPr>
        <p:spPr>
          <a:xfrm>
            <a:off x="4399275" y="4921919"/>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Oval 10"/>
          <p:cNvSpPr/>
          <p:nvPr/>
        </p:nvSpPr>
        <p:spPr>
          <a:xfrm>
            <a:off x="4702797" y="5153747"/>
            <a:ext cx="176779" cy="176779"/>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6578965" y="5466396"/>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4" name="Straight Arrow Connector 13"/>
          <p:cNvCxnSpPr>
            <a:cxnSpLocks/>
            <a:stCxn id="7" idx="3"/>
            <a:endCxn id="11" idx="7"/>
          </p:cNvCxnSpPr>
          <p:nvPr/>
        </p:nvCxnSpPr>
        <p:spPr>
          <a:xfrm flipH="1">
            <a:off x="4853687" y="1738489"/>
            <a:ext cx="1119991" cy="3441147"/>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7" name="Oval 16"/>
          <p:cNvSpPr/>
          <p:nvPr/>
        </p:nvSpPr>
        <p:spPr>
          <a:xfrm>
            <a:off x="6985882" y="5378713"/>
            <a:ext cx="176779" cy="176779"/>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8" name="Straight Arrow Connector 17"/>
          <p:cNvCxnSpPr>
            <a:cxnSpLocks/>
            <a:stCxn id="12" idx="7"/>
            <a:endCxn id="17" idx="2"/>
          </p:cNvCxnSpPr>
          <p:nvPr/>
        </p:nvCxnSpPr>
        <p:spPr>
          <a:xfrm flipV="1">
            <a:off x="6729855" y="5467103"/>
            <a:ext cx="256027" cy="25182"/>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4104227" y="5026065"/>
                <a:ext cx="38343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𝑧</m:t>
                          </m:r>
                        </m:e>
                        <m:sub>
                          <m:r>
                            <a:rPr lang="en-US" sz="2800" i="1">
                              <a:latin typeface="Cambria Math" panose="02040503050406030204" pitchFamily="18" charset="0"/>
                            </a:rPr>
                            <m:t>𝑡</m:t>
                          </m:r>
                        </m:sub>
                      </m:sSub>
                    </m:oMath>
                  </m:oMathPara>
                </a14:m>
                <a:endParaRPr lang="en-US" sz="28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104227" y="5026065"/>
                <a:ext cx="383438" cy="43088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6437734" y="5671950"/>
                <a:ext cx="383438"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𝑧</m:t>
                          </m:r>
                        </m:e>
                        <m:sub>
                          <m:r>
                            <a:rPr lang="en-US" sz="2800" i="1">
                              <a:latin typeface="Cambria Math" panose="02040503050406030204" pitchFamily="18" charset="0"/>
                            </a:rPr>
                            <m:t>𝑡</m:t>
                          </m:r>
                        </m:sub>
                        <m:sup>
                          <m:r>
                            <a:rPr lang="en-US" sz="2800" i="1">
                              <a:latin typeface="Cambria Math" panose="02040503050406030204" pitchFamily="18" charset="0"/>
                            </a:rPr>
                            <m:t>′</m:t>
                          </m:r>
                        </m:sup>
                      </m:sSubSup>
                    </m:oMath>
                  </m:oMathPara>
                </a14:m>
                <a:endParaRPr lang="en-US" sz="2800" dirty="0"/>
              </a:p>
            </p:txBody>
          </p:sp>
        </mc:Choice>
        <mc:Fallback xmlns="">
          <p:sp>
            <p:nvSpPr>
              <p:cNvPr id="22" name="TextBox 21"/>
              <p:cNvSpPr txBox="1">
                <a:spLocks noRot="1" noChangeAspect="1" noMove="1" noResize="1" noEditPoints="1" noAdjustHandles="1" noChangeArrowheads="1" noChangeShapeType="1" noTextEdit="1"/>
              </p:cNvSpPr>
              <p:nvPr/>
            </p:nvSpPr>
            <p:spPr>
              <a:xfrm>
                <a:off x="6437734" y="5671950"/>
                <a:ext cx="383438" cy="43088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579572" y="5345125"/>
                <a:ext cx="39748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𝑠</m:t>
                          </m:r>
                        </m:sub>
                      </m:sSub>
                    </m:oMath>
                  </m:oMathPara>
                </a14:m>
                <a:endParaRPr lang="en-US" sz="28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579572" y="5345125"/>
                <a:ext cx="397481" cy="43088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232296" y="5647563"/>
                <a:ext cx="40754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𝑠</m:t>
                          </m:r>
                        </m:sub>
                        <m:sup>
                          <m:r>
                            <a:rPr lang="en-US" sz="2800" i="1">
                              <a:latin typeface="Cambria Math" panose="02040503050406030204" pitchFamily="18" charset="0"/>
                            </a:rPr>
                            <m:t>′</m:t>
                          </m:r>
                        </m:sup>
                      </m:sSubSup>
                    </m:oMath>
                  </m:oMathPara>
                </a14:m>
                <a:endParaRPr lang="en-US" sz="28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232296" y="5647563"/>
                <a:ext cx="407547" cy="430887"/>
              </a:xfrm>
              <a:prstGeom prst="rect">
                <a:avLst/>
              </a:prstGeom>
              <a:blipFill>
                <a:blip r:embed="rId9"/>
                <a:stretch>
                  <a:fillRect/>
                </a:stretch>
              </a:blipFill>
            </p:spPr>
            <p:txBody>
              <a:bodyPr/>
              <a:lstStyle/>
              <a:p>
                <a:r>
                  <a:rPr lang="en-GB">
                    <a:noFill/>
                  </a:rPr>
                  <a:t> </a:t>
                </a:r>
              </a:p>
            </p:txBody>
          </p:sp>
        </mc:Fallback>
      </mc:AlternateContent>
      <p:cxnSp>
        <p:nvCxnSpPr>
          <p:cNvPr id="52" name="Straight Arrow Connector 51"/>
          <p:cNvCxnSpPr>
            <a:cxnSpLocks/>
            <a:stCxn id="9" idx="7"/>
          </p:cNvCxnSpPr>
          <p:nvPr/>
        </p:nvCxnSpPr>
        <p:spPr>
          <a:xfrm flipV="1">
            <a:off x="4550164" y="4649301"/>
            <a:ext cx="271387" cy="298507"/>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7" name="Straight Arrow Connector 56"/>
          <p:cNvCxnSpPr>
            <a:cxnSpLocks/>
            <a:stCxn id="9" idx="5"/>
            <a:endCxn id="11" idx="1"/>
          </p:cNvCxnSpPr>
          <p:nvPr/>
        </p:nvCxnSpPr>
        <p:spPr>
          <a:xfrm>
            <a:off x="4550165" y="5072809"/>
            <a:ext cx="178521" cy="106827"/>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9" name="Straight Arrow Connector 68"/>
          <p:cNvCxnSpPr>
            <a:cxnSpLocks/>
            <a:stCxn id="12" idx="0"/>
          </p:cNvCxnSpPr>
          <p:nvPr/>
        </p:nvCxnSpPr>
        <p:spPr>
          <a:xfrm flipH="1" flipV="1">
            <a:off x="6663519" y="5126222"/>
            <a:ext cx="3836" cy="340174"/>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72" name="Straight Arrow Connector 71"/>
          <p:cNvCxnSpPr>
            <a:cxnSpLocks/>
            <a:stCxn id="7" idx="4"/>
            <a:endCxn id="17" idx="0"/>
          </p:cNvCxnSpPr>
          <p:nvPr/>
        </p:nvCxnSpPr>
        <p:spPr>
          <a:xfrm>
            <a:off x="6036179" y="1764378"/>
            <a:ext cx="1038093" cy="3614335"/>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5" name="TextBox 74"/>
              <p:cNvSpPr txBox="1"/>
              <p:nvPr/>
            </p:nvSpPr>
            <p:spPr>
              <a:xfrm>
                <a:off x="5655594" y="967366"/>
                <a:ext cx="76116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𝑠</m:t>
                          </m:r>
                          <m:r>
                            <a:rPr lang="en-US" sz="2800" i="1">
                              <a:latin typeface="Cambria Math" panose="02040503050406030204" pitchFamily="18" charset="0"/>
                            </a:rPr>
                            <m:t>−1</m:t>
                          </m:r>
                        </m:sub>
                      </m:sSub>
                    </m:oMath>
                  </m:oMathPara>
                </a14:m>
                <a:endParaRPr lang="en-US" sz="2800" dirty="0"/>
              </a:p>
            </p:txBody>
          </p:sp>
        </mc:Choice>
        <mc:Fallback xmlns="">
          <p:sp>
            <p:nvSpPr>
              <p:cNvPr id="75" name="TextBox 74"/>
              <p:cNvSpPr txBox="1">
                <a:spLocks noRot="1" noChangeAspect="1" noMove="1" noResize="1" noEditPoints="1" noAdjustHandles="1" noChangeArrowheads="1" noChangeShapeType="1" noTextEdit="1"/>
              </p:cNvSpPr>
              <p:nvPr/>
            </p:nvSpPr>
            <p:spPr>
              <a:xfrm>
                <a:off x="5655594" y="967366"/>
                <a:ext cx="761169" cy="430887"/>
              </a:xfrm>
              <a:prstGeom prst="rect">
                <a:avLst/>
              </a:prstGeom>
              <a:blipFill>
                <a:blip r:embed="rId10"/>
                <a:stretch>
                  <a:fillRect/>
                </a:stretch>
              </a:blipFill>
            </p:spPr>
            <p:txBody>
              <a:bodyPr/>
              <a:lstStyle/>
              <a:p>
                <a:r>
                  <a:rPr lang="en-GB">
                    <a:noFill/>
                  </a:rPr>
                  <a:t> </a:t>
                </a:r>
              </a:p>
            </p:txBody>
          </p:sp>
        </mc:Fallback>
      </mc:AlternateContent>
      <p:sp>
        <p:nvSpPr>
          <p:cNvPr id="76" name="Oval 75"/>
          <p:cNvSpPr/>
          <p:nvPr/>
        </p:nvSpPr>
        <p:spPr>
          <a:xfrm>
            <a:off x="7022456" y="5479850"/>
            <a:ext cx="176779" cy="176779"/>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88" name="Group 87"/>
          <p:cNvGrpSpPr/>
          <p:nvPr/>
        </p:nvGrpSpPr>
        <p:grpSpPr>
          <a:xfrm flipV="1">
            <a:off x="4975801" y="5731809"/>
            <a:ext cx="2145673" cy="971978"/>
            <a:chOff x="4610070" y="3988920"/>
            <a:chExt cx="2217420" cy="819360"/>
          </a:xfrm>
        </p:grpSpPr>
        <mc:AlternateContent xmlns:mc="http://schemas.openxmlformats.org/markup-compatibility/2006" xmlns:p14="http://schemas.microsoft.com/office/powerpoint/2010/main">
          <mc:Choice Requires="p14">
            <p:contentPart p14:bwMode="auto" r:id="rId11">
              <p14:nvContentPartPr>
                <p14:cNvPr id="85" name="Ink 84"/>
                <p14:cNvContentPartPr/>
                <p14:nvPr/>
              </p14:nvContentPartPr>
              <p14:xfrm>
                <a:off x="4610070" y="3988920"/>
                <a:ext cx="2141460" cy="762120"/>
              </p14:xfrm>
            </p:contentPart>
          </mc:Choice>
          <mc:Fallback xmlns="">
            <p:pic>
              <p:nvPicPr>
                <p:cNvPr id="85" name="Ink 84"/>
                <p:cNvPicPr/>
                <p:nvPr/>
              </p:nvPicPr>
              <p:blipFill>
                <a:blip r:embed="rId12"/>
                <a:stretch>
                  <a:fillRect/>
                </a:stretch>
              </p:blipFill>
              <p:spPr>
                <a:xfrm>
                  <a:off x="4595191" y="3974527"/>
                  <a:ext cx="2170474" cy="790187"/>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7" name="Ink 86"/>
                <p14:cNvContentPartPr/>
                <p14:nvPr/>
              </p14:nvContentPartPr>
              <p14:xfrm>
                <a:off x="6636870" y="4606140"/>
                <a:ext cx="190620" cy="202140"/>
              </p14:xfrm>
            </p:contentPart>
          </mc:Choice>
          <mc:Fallback xmlns="">
            <p:pic>
              <p:nvPicPr>
                <p:cNvPr id="87" name="Ink 86"/>
                <p:cNvPicPr/>
                <p:nvPr/>
              </p:nvPicPr>
              <p:blipFill>
                <a:blip r:embed="rId14"/>
                <a:stretch>
                  <a:fillRect/>
                </a:stretch>
              </p:blipFill>
              <p:spPr>
                <a:xfrm>
                  <a:off x="6622007" y="4591753"/>
                  <a:ext cx="219603" cy="230195"/>
                </a:xfrm>
                <a:prstGeom prst="rect">
                  <a:avLst/>
                </a:prstGeom>
              </p:spPr>
            </p:pic>
          </mc:Fallback>
        </mc:AlternateContent>
      </p:grpSp>
      <p:sp>
        <p:nvSpPr>
          <p:cNvPr id="89" name="TextBox 88"/>
          <p:cNvSpPr txBox="1"/>
          <p:nvPr/>
        </p:nvSpPr>
        <p:spPr>
          <a:xfrm>
            <a:off x="4182472" y="6276713"/>
            <a:ext cx="913905" cy="523220"/>
          </a:xfrm>
          <a:prstGeom prst="rect">
            <a:avLst/>
          </a:prstGeom>
          <a:noFill/>
        </p:spPr>
        <p:txBody>
          <a:bodyPr wrap="none" rtlCol="0">
            <a:spAutoFit/>
          </a:bodyPr>
          <a:lstStyle/>
          <a:p>
            <a:r>
              <a:rPr lang="en-US" sz="2800" dirty="0"/>
              <a:t>Copy</a:t>
            </a:r>
          </a:p>
        </p:txBody>
      </p:sp>
    </p:spTree>
    <p:custDataLst>
      <p:tags r:id="rId1"/>
    </p:custDataLst>
    <p:extLst>
      <p:ext uri="{BB962C8B-B14F-4D97-AF65-F5344CB8AC3E}">
        <p14:creationId xmlns:p14="http://schemas.microsoft.com/office/powerpoint/2010/main" val="393954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8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8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25" grpId="0"/>
      <p:bldP spid="76" grpId="0" animBg="1"/>
      <p:bldP spid="89" grpId="0"/>
      <p:bldP spid="8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60296" y="2136224"/>
            <a:ext cx="4605228" cy="3767910"/>
          </a:xfrm>
          <a:prstGeom prst="rect">
            <a:avLst/>
          </a:prstGeom>
        </p:spPr>
      </p:pic>
      <p:sp>
        <p:nvSpPr>
          <p:cNvPr id="30" name="Oval 29">
            <a:extLst>
              <a:ext uri="{FF2B5EF4-FFF2-40B4-BE49-F238E27FC236}">
                <a16:creationId xmlns:a16="http://schemas.microsoft.com/office/drawing/2014/main" id="{61745FBB-BF7F-47BF-B8F2-5C066B225E82}"/>
              </a:ext>
            </a:extLst>
          </p:cNvPr>
          <p:cNvSpPr/>
          <p:nvPr/>
        </p:nvSpPr>
        <p:spPr>
          <a:xfrm rot="2412140">
            <a:off x="3201651" y="455261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Oval 30">
            <a:extLst>
              <a:ext uri="{FF2B5EF4-FFF2-40B4-BE49-F238E27FC236}">
                <a16:creationId xmlns:a16="http://schemas.microsoft.com/office/drawing/2014/main" id="{29CC018A-F644-487B-9324-6BA4122E2C3C}"/>
              </a:ext>
            </a:extLst>
          </p:cNvPr>
          <p:cNvSpPr/>
          <p:nvPr/>
        </p:nvSpPr>
        <p:spPr>
          <a:xfrm>
            <a:off x="4462603" y="519087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Shift the light path</a:t>
            </a:r>
          </a:p>
        </p:txBody>
      </p:sp>
      <p:sp>
        <p:nvSpPr>
          <p:cNvPr id="4" name="Content Placeholder 9"/>
          <p:cNvSpPr txBox="1">
            <a:spLocks/>
          </p:cNvSpPr>
          <p:nvPr/>
        </p:nvSpPr>
        <p:spPr>
          <a:xfrm>
            <a:off x="838201" y="1222977"/>
            <a:ext cx="4483099" cy="595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rPr>
              <a:t>Reconnection</a:t>
            </a:r>
          </a:p>
        </p:txBody>
      </p:sp>
      <p:cxnSp>
        <p:nvCxnSpPr>
          <p:cNvPr id="7" name="Straight Arrow Connector 6"/>
          <p:cNvCxnSpPr>
            <a:cxnSpLocks/>
            <a:stCxn id="8" idx="1"/>
          </p:cNvCxnSpPr>
          <p:nvPr/>
        </p:nvCxnSpPr>
        <p:spPr>
          <a:xfrm flipH="1" flipV="1">
            <a:off x="6775446" y="2498402"/>
            <a:ext cx="769755" cy="124181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8" name="Oval 7"/>
          <p:cNvSpPr/>
          <p:nvPr/>
        </p:nvSpPr>
        <p:spPr>
          <a:xfrm>
            <a:off x="7514622" y="3709641"/>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p:cNvSpPr/>
          <p:nvPr/>
        </p:nvSpPr>
        <p:spPr>
          <a:xfrm>
            <a:off x="6597222" y="2289599"/>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 name="Straight Arrow Connector 12"/>
          <p:cNvCxnSpPr>
            <a:cxnSpLocks/>
            <a:stCxn id="9" idx="3"/>
            <a:endCxn id="11" idx="7"/>
          </p:cNvCxnSpPr>
          <p:nvPr/>
        </p:nvCxnSpPr>
        <p:spPr>
          <a:xfrm flipH="1">
            <a:off x="4598945" y="2467823"/>
            <a:ext cx="2028856" cy="2577462"/>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4" name="Straight Arrow Connector 13"/>
          <p:cNvCxnSpPr>
            <a:cxnSpLocks/>
            <a:endCxn id="10" idx="0"/>
          </p:cNvCxnSpPr>
          <p:nvPr/>
        </p:nvCxnSpPr>
        <p:spPr>
          <a:xfrm>
            <a:off x="3650937" y="3632458"/>
            <a:ext cx="375411" cy="98462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5" name="Straight Arrow Connector 14"/>
          <p:cNvCxnSpPr>
            <a:cxnSpLocks/>
            <a:endCxn id="12" idx="1"/>
          </p:cNvCxnSpPr>
          <p:nvPr/>
        </p:nvCxnSpPr>
        <p:spPr>
          <a:xfrm>
            <a:off x="4052144" y="3407447"/>
            <a:ext cx="1064039" cy="1854510"/>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6" name="Straight Arrow Connector 15"/>
          <p:cNvCxnSpPr>
            <a:cxnSpLocks/>
            <a:stCxn id="9" idx="4"/>
            <a:endCxn id="17" idx="0"/>
          </p:cNvCxnSpPr>
          <p:nvPr/>
        </p:nvCxnSpPr>
        <p:spPr>
          <a:xfrm flipH="1">
            <a:off x="5741861" y="2498402"/>
            <a:ext cx="959762" cy="2774080"/>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4655105" y="5395186"/>
                <a:ext cx="452902"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SG" sz="2800" b="0" i="1" smtClean="0">
                              <a:latin typeface="Cambria Math" panose="02040503050406030204" pitchFamily="18" charset="0"/>
                            </a:rPr>
                            <m:t>𝑧</m:t>
                          </m:r>
                        </m:e>
                        <m:sub>
                          <m:r>
                            <a:rPr lang="en-US" sz="2800" i="1">
                              <a:latin typeface="Cambria Math" panose="02040503050406030204" pitchFamily="18" charset="0"/>
                            </a:rPr>
                            <m:t>𝑡</m:t>
                          </m:r>
                        </m:sub>
                        <m:sup>
                          <m:r>
                            <a:rPr lang="en-US" sz="2800" i="1">
                              <a:latin typeface="Cambria Math" panose="02040503050406030204" pitchFamily="18" charset="0"/>
                            </a:rPr>
                            <m:t>′</m:t>
                          </m:r>
                        </m:sup>
                      </m:sSubSup>
                    </m:oMath>
                  </m:oMathPara>
                </a14:m>
                <a:endParaRPr lang="en-US" sz="28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655105" y="5395186"/>
                <a:ext cx="452902" cy="50894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5501171" y="5484300"/>
                <a:ext cx="481378"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𝑠</m:t>
                          </m:r>
                        </m:sub>
                        <m:sup>
                          <m:r>
                            <a:rPr lang="en-US" sz="2800" i="1">
                              <a:latin typeface="Cambria Math" panose="02040503050406030204" pitchFamily="18" charset="0"/>
                            </a:rPr>
                            <m:t>′</m:t>
                          </m:r>
                        </m:sup>
                      </m:sSubSup>
                    </m:oMath>
                  </m:oMathPara>
                </a14:m>
                <a:endParaRPr lang="en-US" sz="2800" dirty="0"/>
              </a:p>
            </p:txBody>
          </p:sp>
        </mc:Choice>
        <mc:Fallback xmlns="">
          <p:sp>
            <p:nvSpPr>
              <p:cNvPr id="22" name="TextBox 21"/>
              <p:cNvSpPr txBox="1">
                <a:spLocks noRot="1" noChangeAspect="1" noMove="1" noResize="1" noEditPoints="1" noAdjustHandles="1" noChangeArrowheads="1" noChangeShapeType="1" noTextEdit="1"/>
              </p:cNvSpPr>
              <p:nvPr/>
            </p:nvSpPr>
            <p:spPr>
              <a:xfrm>
                <a:off x="5501171" y="5484300"/>
                <a:ext cx="481378" cy="50894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430320" y="2164238"/>
                <a:ext cx="899063"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𝑠</m:t>
                          </m:r>
                          <m:r>
                            <a:rPr lang="en-US" sz="2800" i="1">
                              <a:latin typeface="Cambria Math" panose="02040503050406030204" pitchFamily="18" charset="0"/>
                            </a:rPr>
                            <m:t>−1</m:t>
                          </m:r>
                        </m:sub>
                      </m:sSub>
                    </m:oMath>
                  </m:oMathPara>
                </a14:m>
                <a:endParaRPr lang="en-US" sz="28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430320" y="2164238"/>
                <a:ext cx="899063" cy="508947"/>
              </a:xfrm>
              <a:prstGeom prst="rect">
                <a:avLst/>
              </a:prstGeom>
              <a:blipFill>
                <a:blip r:embed="rId10"/>
                <a:stretch>
                  <a:fillRect/>
                </a:stretch>
              </a:blipFill>
            </p:spPr>
            <p:txBody>
              <a:bodyPr/>
              <a:lstStyle/>
              <a:p>
                <a:r>
                  <a:rPr lang="en-GB">
                    <a:noFill/>
                  </a:rPr>
                  <a:t> </a:t>
                </a:r>
              </a:p>
            </p:txBody>
          </p:sp>
        </mc:Fallback>
      </mc:AlternateContent>
      <p:sp>
        <p:nvSpPr>
          <p:cNvPr id="28" name="TextBox 27">
            <a:extLst>
              <a:ext uri="{FF2B5EF4-FFF2-40B4-BE49-F238E27FC236}">
                <a16:creationId xmlns:a16="http://schemas.microsoft.com/office/drawing/2014/main" id="{DFF1AB7A-0F44-47E3-A943-C480388A9BC8}"/>
              </a:ext>
            </a:extLst>
          </p:cNvPr>
          <p:cNvSpPr txBox="1"/>
          <p:nvPr/>
        </p:nvSpPr>
        <p:spPr>
          <a:xfrm>
            <a:off x="7514622" y="2095391"/>
            <a:ext cx="382469" cy="584775"/>
          </a:xfrm>
          <a:prstGeom prst="rect">
            <a:avLst/>
          </a:prstGeom>
          <a:noFill/>
        </p:spPr>
        <p:txBody>
          <a:bodyPr wrap="square" rtlCol="0">
            <a:spAutoFit/>
          </a:bodyPr>
          <a:lstStyle/>
          <a:p>
            <a:r>
              <a:rPr lang="en-SG" sz="3200" dirty="0"/>
              <a:t>D</a:t>
            </a:r>
            <a:endParaRPr lang="en-GB" sz="3200" dirty="0"/>
          </a:p>
        </p:txBody>
      </p:sp>
      <p:sp>
        <p:nvSpPr>
          <p:cNvPr id="10" name="Oval 9"/>
          <p:cNvSpPr/>
          <p:nvPr/>
        </p:nvSpPr>
        <p:spPr>
          <a:xfrm>
            <a:off x="3921946" y="461708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Oval 10"/>
          <p:cNvSpPr/>
          <p:nvPr/>
        </p:nvSpPr>
        <p:spPr>
          <a:xfrm>
            <a:off x="4420721" y="501470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5085604" y="5231378"/>
            <a:ext cx="208803" cy="208803"/>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Oval 16"/>
          <p:cNvSpPr/>
          <p:nvPr/>
        </p:nvSpPr>
        <p:spPr>
          <a:xfrm>
            <a:off x="5637460" y="5272483"/>
            <a:ext cx="208803" cy="208803"/>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0175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230" y="491210"/>
            <a:ext cx="10603541" cy="667933"/>
          </a:xfrm>
          <a:noFill/>
          <a:ln>
            <a:noFill/>
          </a:ln>
        </p:spPr>
        <p:txBody>
          <a:bodyPr vert="horz" lIns="91440" tIns="45720" rIns="91440" bIns="45720" rtlCol="0" anchor="ctr">
            <a:noAutofit/>
          </a:bodyPr>
          <a:lstStyle/>
          <a:p>
            <a:r>
              <a:rPr lang="en-US" sz="3200" dirty="0"/>
              <a:t>Shift the light path</a:t>
            </a:r>
          </a:p>
        </p:txBody>
      </p:sp>
      <p:sp>
        <p:nvSpPr>
          <p:cNvPr id="3" name="Slide Number Placeholder 2"/>
          <p:cNvSpPr>
            <a:spLocks noGrp="1"/>
          </p:cNvSpPr>
          <p:nvPr>
            <p:ph type="sldNum" sz="quarter" idx="4294967295"/>
          </p:nvPr>
        </p:nvSpPr>
        <p:spPr>
          <a:xfrm>
            <a:off x="11501438" y="6086475"/>
            <a:ext cx="690562" cy="685800"/>
          </a:xfrm>
        </p:spPr>
        <p:txBody>
          <a:bodyPr/>
          <a:lstStyle/>
          <a:p>
            <a:fld id="{3B5F642D-6A31-4596-8C22-CC368C1BDF36}" type="slidenum">
              <a:rPr lang="de-CH" smtClean="0"/>
              <a:pPr/>
              <a:t>25</a:t>
            </a:fld>
            <a:endParaRPr lang="de-CH" dirty="0"/>
          </a:p>
        </p:txBody>
      </p:sp>
      <p:sp>
        <p:nvSpPr>
          <p:cNvPr id="27" name="Rectangle 26"/>
          <p:cNvSpPr/>
          <p:nvPr/>
        </p:nvSpPr>
        <p:spPr>
          <a:xfrm>
            <a:off x="268437" y="6086475"/>
            <a:ext cx="11578281" cy="523220"/>
          </a:xfrm>
          <a:prstGeom prst="rect">
            <a:avLst/>
          </a:prstGeom>
        </p:spPr>
        <p:txBody>
          <a:bodyPr wrap="square">
            <a:spAutoFit/>
          </a:bodyPr>
          <a:lstStyle/>
          <a:p>
            <a:pPr algn="ctr"/>
            <a:r>
              <a:rPr lang="en-US" sz="2800" dirty="0">
                <a:solidFill>
                  <a:srgbClr val="444444"/>
                </a:solidFill>
                <a:latin typeface="Open Sans" panose="020B0606030504020204" pitchFamily="34" charset="0"/>
                <a:ea typeface="Open Sans" panose="020B0606030504020204" pitchFamily="34" charset="0"/>
                <a:cs typeface="Open Sans" panose="020B0606030504020204" pitchFamily="34" charset="0"/>
              </a:rPr>
              <a:t>Find a valid light path using manifold exploration [Jakob et al. 2012]</a:t>
            </a:r>
          </a:p>
        </p:txBody>
      </p:sp>
      <p:sp>
        <p:nvSpPr>
          <p:cNvPr id="29" name="Content Placeholder 9">
            <a:extLst>
              <a:ext uri="{FF2B5EF4-FFF2-40B4-BE49-F238E27FC236}">
                <a16:creationId xmlns:a16="http://schemas.microsoft.com/office/drawing/2014/main" id="{0A037DD7-847E-4189-8F01-6C9A8AD4958B}"/>
              </a:ext>
            </a:extLst>
          </p:cNvPr>
          <p:cNvSpPr txBox="1">
            <a:spLocks/>
          </p:cNvSpPr>
          <p:nvPr/>
        </p:nvSpPr>
        <p:spPr>
          <a:xfrm>
            <a:off x="838201" y="1222977"/>
            <a:ext cx="4483099" cy="595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rPr>
              <a:t>Specular chain </a:t>
            </a:r>
          </a:p>
          <a:p>
            <a:pPr marL="0" indent="0">
              <a:buNone/>
            </a:pPr>
            <a:endPar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Graphic 6">
            <a:extLst>
              <a:ext uri="{FF2B5EF4-FFF2-40B4-BE49-F238E27FC236}">
                <a16:creationId xmlns:a16="http://schemas.microsoft.com/office/drawing/2014/main" id="{468F53CD-DFC8-4F31-8A46-4CE2A2D9C3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60296" y="2136224"/>
            <a:ext cx="4605228" cy="3767910"/>
          </a:xfrm>
          <a:prstGeom prst="rect">
            <a:avLst/>
          </a:prstGeom>
        </p:spPr>
      </p:pic>
      <p:sp>
        <p:nvSpPr>
          <p:cNvPr id="8" name="Oval 7">
            <a:extLst>
              <a:ext uri="{FF2B5EF4-FFF2-40B4-BE49-F238E27FC236}">
                <a16:creationId xmlns:a16="http://schemas.microsoft.com/office/drawing/2014/main" id="{D4CE6FA7-DDC7-4C09-BD58-4E754A4029F2}"/>
              </a:ext>
            </a:extLst>
          </p:cNvPr>
          <p:cNvSpPr/>
          <p:nvPr/>
        </p:nvSpPr>
        <p:spPr>
          <a:xfrm rot="2412140">
            <a:off x="3201651" y="455261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089FE1EE-AC16-4F89-8B58-57D0B624B2D5}"/>
              </a:ext>
            </a:extLst>
          </p:cNvPr>
          <p:cNvSpPr/>
          <p:nvPr/>
        </p:nvSpPr>
        <p:spPr>
          <a:xfrm>
            <a:off x="4462603" y="519087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C2900391-4745-4581-B80C-4DE2868DDD79}"/>
              </a:ext>
            </a:extLst>
          </p:cNvPr>
          <p:cNvCxnSpPr>
            <a:cxnSpLocks/>
            <a:stCxn id="11" idx="1"/>
          </p:cNvCxnSpPr>
          <p:nvPr/>
        </p:nvCxnSpPr>
        <p:spPr>
          <a:xfrm flipH="1" flipV="1">
            <a:off x="6775446" y="2498402"/>
            <a:ext cx="769755" cy="124181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1" name="Oval 10">
            <a:extLst>
              <a:ext uri="{FF2B5EF4-FFF2-40B4-BE49-F238E27FC236}">
                <a16:creationId xmlns:a16="http://schemas.microsoft.com/office/drawing/2014/main" id="{647B8D24-7BBC-42D6-85EE-E9CCE243BA4F}"/>
              </a:ext>
            </a:extLst>
          </p:cNvPr>
          <p:cNvSpPr/>
          <p:nvPr/>
        </p:nvSpPr>
        <p:spPr>
          <a:xfrm>
            <a:off x="7514622" y="3709641"/>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2BC5B8F4-7B8A-4968-B079-2465D655A5D3}"/>
              </a:ext>
            </a:extLst>
          </p:cNvPr>
          <p:cNvSpPr/>
          <p:nvPr/>
        </p:nvSpPr>
        <p:spPr>
          <a:xfrm>
            <a:off x="6597222" y="2289599"/>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9AEF66CC-F864-45BF-BCAF-24551EE62E88}"/>
              </a:ext>
            </a:extLst>
          </p:cNvPr>
          <p:cNvCxnSpPr>
            <a:cxnSpLocks/>
            <a:stCxn id="12" idx="3"/>
            <a:endCxn id="22" idx="7"/>
          </p:cNvCxnSpPr>
          <p:nvPr/>
        </p:nvCxnSpPr>
        <p:spPr>
          <a:xfrm flipH="1">
            <a:off x="4598945" y="2467823"/>
            <a:ext cx="2028856" cy="2577462"/>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7F49C52A-2C37-4C61-89B6-14385AA79A2C}"/>
              </a:ext>
            </a:extLst>
          </p:cNvPr>
          <p:cNvCxnSpPr>
            <a:cxnSpLocks/>
            <a:endCxn id="21" idx="0"/>
          </p:cNvCxnSpPr>
          <p:nvPr/>
        </p:nvCxnSpPr>
        <p:spPr>
          <a:xfrm>
            <a:off x="3650937" y="3632458"/>
            <a:ext cx="375411" cy="98462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D9C12B5-8640-4973-A5B2-014B51811799}"/>
              </a:ext>
            </a:extLst>
          </p:cNvPr>
          <p:cNvCxnSpPr>
            <a:cxnSpLocks/>
            <a:endCxn id="23" idx="1"/>
          </p:cNvCxnSpPr>
          <p:nvPr/>
        </p:nvCxnSpPr>
        <p:spPr>
          <a:xfrm>
            <a:off x="4052144" y="3407447"/>
            <a:ext cx="1064039" cy="1854510"/>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4BA7F345-B9FA-4AF4-98FF-F28179B5BFEC}"/>
              </a:ext>
            </a:extLst>
          </p:cNvPr>
          <p:cNvCxnSpPr>
            <a:cxnSpLocks/>
            <a:endCxn id="24" idx="0"/>
          </p:cNvCxnSpPr>
          <p:nvPr/>
        </p:nvCxnSpPr>
        <p:spPr>
          <a:xfrm flipH="1">
            <a:off x="5741862" y="2387065"/>
            <a:ext cx="1333957" cy="2885418"/>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79F182B-387E-4524-B217-3D11AB79B5AA}"/>
                  </a:ext>
                </a:extLst>
              </p:cNvPr>
              <p:cNvSpPr txBox="1"/>
              <p:nvPr/>
            </p:nvSpPr>
            <p:spPr>
              <a:xfrm>
                <a:off x="4655105" y="5395186"/>
                <a:ext cx="452902"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SG" sz="2800" b="0" i="1" smtClean="0">
                              <a:latin typeface="Cambria Math" panose="02040503050406030204" pitchFamily="18" charset="0"/>
                            </a:rPr>
                            <m:t>𝑧</m:t>
                          </m:r>
                        </m:e>
                        <m:sub>
                          <m:r>
                            <a:rPr lang="en-US" sz="2800" i="1">
                              <a:latin typeface="Cambria Math" panose="02040503050406030204" pitchFamily="18" charset="0"/>
                            </a:rPr>
                            <m:t>𝑡</m:t>
                          </m:r>
                        </m:sub>
                        <m:sup>
                          <m:r>
                            <a:rPr lang="en-US" sz="2800" i="1">
                              <a:latin typeface="Cambria Math" panose="02040503050406030204" pitchFamily="18" charset="0"/>
                            </a:rPr>
                            <m:t>′</m:t>
                          </m:r>
                        </m:sup>
                      </m:sSubSup>
                    </m:oMath>
                  </m:oMathPara>
                </a14:m>
                <a:endParaRPr lang="en-US" sz="2800" dirty="0"/>
              </a:p>
            </p:txBody>
          </p:sp>
        </mc:Choice>
        <mc:Fallback xmlns="">
          <p:sp>
            <p:nvSpPr>
              <p:cNvPr id="17" name="TextBox 16">
                <a:extLst>
                  <a:ext uri="{FF2B5EF4-FFF2-40B4-BE49-F238E27FC236}">
                    <a16:creationId xmlns:a16="http://schemas.microsoft.com/office/drawing/2014/main" id="{F79F182B-387E-4524-B217-3D11AB79B5AA}"/>
                  </a:ext>
                </a:extLst>
              </p:cNvPr>
              <p:cNvSpPr txBox="1">
                <a:spLocks noRot="1" noChangeAspect="1" noMove="1" noResize="1" noEditPoints="1" noAdjustHandles="1" noChangeArrowheads="1" noChangeShapeType="1" noTextEdit="1"/>
              </p:cNvSpPr>
              <p:nvPr/>
            </p:nvSpPr>
            <p:spPr>
              <a:xfrm>
                <a:off x="4655105" y="5395186"/>
                <a:ext cx="452902" cy="50894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5CE8F6-DC4D-4397-BB91-0BBD161FDCFC}"/>
                  </a:ext>
                </a:extLst>
              </p:cNvPr>
              <p:cNvSpPr txBox="1"/>
              <p:nvPr/>
            </p:nvSpPr>
            <p:spPr>
              <a:xfrm>
                <a:off x="5501171" y="5484300"/>
                <a:ext cx="481378"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𝑠</m:t>
                          </m:r>
                        </m:sub>
                        <m:sup>
                          <m:r>
                            <a:rPr lang="en-US" sz="2800" i="1">
                              <a:latin typeface="Cambria Math" panose="02040503050406030204" pitchFamily="18" charset="0"/>
                            </a:rPr>
                            <m:t>′</m:t>
                          </m:r>
                        </m:sup>
                      </m:sSubSup>
                    </m:oMath>
                  </m:oMathPara>
                </a14:m>
                <a:endParaRPr lang="en-US" sz="2800" dirty="0"/>
              </a:p>
            </p:txBody>
          </p:sp>
        </mc:Choice>
        <mc:Fallback xmlns="">
          <p:sp>
            <p:nvSpPr>
              <p:cNvPr id="18" name="TextBox 17">
                <a:extLst>
                  <a:ext uri="{FF2B5EF4-FFF2-40B4-BE49-F238E27FC236}">
                    <a16:creationId xmlns:a16="http://schemas.microsoft.com/office/drawing/2014/main" id="{9A5CE8F6-DC4D-4397-BB91-0BBD161FDCFC}"/>
                  </a:ext>
                </a:extLst>
              </p:cNvPr>
              <p:cNvSpPr txBox="1">
                <a:spLocks noRot="1" noChangeAspect="1" noMove="1" noResize="1" noEditPoints="1" noAdjustHandles="1" noChangeArrowheads="1" noChangeShapeType="1" noTextEdit="1"/>
              </p:cNvSpPr>
              <p:nvPr/>
            </p:nvSpPr>
            <p:spPr>
              <a:xfrm>
                <a:off x="5501171" y="5484300"/>
                <a:ext cx="481378" cy="50894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01075D0-4B9B-4385-8D4B-E9DF8C84EFB7}"/>
                  </a:ext>
                </a:extLst>
              </p:cNvPr>
              <p:cNvSpPr txBox="1"/>
              <p:nvPr/>
            </p:nvSpPr>
            <p:spPr>
              <a:xfrm>
                <a:off x="5430320" y="2164238"/>
                <a:ext cx="899063"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𝑠</m:t>
                          </m:r>
                          <m:r>
                            <a:rPr lang="en-US" sz="2800" i="1">
                              <a:latin typeface="Cambria Math" panose="02040503050406030204" pitchFamily="18" charset="0"/>
                            </a:rPr>
                            <m:t>−1</m:t>
                          </m:r>
                        </m:sub>
                      </m:sSub>
                    </m:oMath>
                  </m:oMathPara>
                </a14:m>
                <a:endParaRPr lang="en-US" sz="2800" dirty="0"/>
              </a:p>
            </p:txBody>
          </p:sp>
        </mc:Choice>
        <mc:Fallback xmlns="">
          <p:sp>
            <p:nvSpPr>
              <p:cNvPr id="19" name="TextBox 18">
                <a:extLst>
                  <a:ext uri="{FF2B5EF4-FFF2-40B4-BE49-F238E27FC236}">
                    <a16:creationId xmlns:a16="http://schemas.microsoft.com/office/drawing/2014/main" id="{301075D0-4B9B-4385-8D4B-E9DF8C84EFB7}"/>
                  </a:ext>
                </a:extLst>
              </p:cNvPr>
              <p:cNvSpPr txBox="1">
                <a:spLocks noRot="1" noChangeAspect="1" noMove="1" noResize="1" noEditPoints="1" noAdjustHandles="1" noChangeArrowheads="1" noChangeShapeType="1" noTextEdit="1"/>
              </p:cNvSpPr>
              <p:nvPr/>
            </p:nvSpPr>
            <p:spPr>
              <a:xfrm>
                <a:off x="5430320" y="2164238"/>
                <a:ext cx="899063" cy="508947"/>
              </a:xfrm>
              <a:prstGeom prst="rect">
                <a:avLst/>
              </a:prstGeom>
              <a:blipFill>
                <a:blip r:embed="rId8"/>
                <a:stretch>
                  <a:fillRect/>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246CDEDF-ABFF-4F83-953F-BA3D18116959}"/>
              </a:ext>
            </a:extLst>
          </p:cNvPr>
          <p:cNvSpPr txBox="1"/>
          <p:nvPr/>
        </p:nvSpPr>
        <p:spPr>
          <a:xfrm>
            <a:off x="7514622" y="2095391"/>
            <a:ext cx="382469" cy="584775"/>
          </a:xfrm>
          <a:prstGeom prst="rect">
            <a:avLst/>
          </a:prstGeom>
          <a:noFill/>
        </p:spPr>
        <p:txBody>
          <a:bodyPr wrap="square" rtlCol="0">
            <a:spAutoFit/>
          </a:bodyPr>
          <a:lstStyle/>
          <a:p>
            <a:r>
              <a:rPr lang="en-SG" sz="3200" dirty="0"/>
              <a:t>S</a:t>
            </a:r>
            <a:endParaRPr lang="en-GB" sz="3200" dirty="0"/>
          </a:p>
        </p:txBody>
      </p:sp>
      <p:sp>
        <p:nvSpPr>
          <p:cNvPr id="21" name="Oval 20">
            <a:extLst>
              <a:ext uri="{FF2B5EF4-FFF2-40B4-BE49-F238E27FC236}">
                <a16:creationId xmlns:a16="http://schemas.microsoft.com/office/drawing/2014/main" id="{D0E5C1EF-649C-4594-8557-90033B625461}"/>
              </a:ext>
            </a:extLst>
          </p:cNvPr>
          <p:cNvSpPr/>
          <p:nvPr/>
        </p:nvSpPr>
        <p:spPr>
          <a:xfrm>
            <a:off x="3921946" y="461708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BE7959F6-4834-494C-907C-34A11F85B29A}"/>
              </a:ext>
            </a:extLst>
          </p:cNvPr>
          <p:cNvSpPr/>
          <p:nvPr/>
        </p:nvSpPr>
        <p:spPr>
          <a:xfrm>
            <a:off x="4420721" y="501470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355A1941-57FC-4331-B22E-7627B7E7BA55}"/>
              </a:ext>
            </a:extLst>
          </p:cNvPr>
          <p:cNvSpPr/>
          <p:nvPr/>
        </p:nvSpPr>
        <p:spPr>
          <a:xfrm>
            <a:off x="5085604" y="5231378"/>
            <a:ext cx="208803" cy="208803"/>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Oval 23">
            <a:extLst>
              <a:ext uri="{FF2B5EF4-FFF2-40B4-BE49-F238E27FC236}">
                <a16:creationId xmlns:a16="http://schemas.microsoft.com/office/drawing/2014/main" id="{E1B3A9E4-8780-4E05-9DED-9732569FD64F}"/>
              </a:ext>
            </a:extLst>
          </p:cNvPr>
          <p:cNvSpPr/>
          <p:nvPr/>
        </p:nvSpPr>
        <p:spPr>
          <a:xfrm>
            <a:off x="5637460" y="5272483"/>
            <a:ext cx="208803" cy="208803"/>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8" name="Oval 27">
            <a:extLst>
              <a:ext uri="{FF2B5EF4-FFF2-40B4-BE49-F238E27FC236}">
                <a16:creationId xmlns:a16="http://schemas.microsoft.com/office/drawing/2014/main" id="{3C7EC205-C2F9-4EFA-B740-6308D1CD19CE}"/>
              </a:ext>
            </a:extLst>
          </p:cNvPr>
          <p:cNvSpPr/>
          <p:nvPr/>
        </p:nvSpPr>
        <p:spPr>
          <a:xfrm>
            <a:off x="7001912" y="2259020"/>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A6814E62-6BDC-4374-88AE-0B647804F8D1}"/>
              </a:ext>
            </a:extLst>
          </p:cNvPr>
          <p:cNvCxnSpPr>
            <a:cxnSpLocks/>
            <a:stCxn id="11" idx="0"/>
            <a:endCxn id="28" idx="4"/>
          </p:cNvCxnSpPr>
          <p:nvPr/>
        </p:nvCxnSpPr>
        <p:spPr>
          <a:xfrm flipH="1" flipV="1">
            <a:off x="7106314" y="2467823"/>
            <a:ext cx="512710" cy="1241818"/>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28067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p:nvPr/>
        </p:nvCxnSpPr>
        <p:spPr>
          <a:xfrm>
            <a:off x="4315985"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4937054" y="2094879"/>
            <a:ext cx="481524" cy="304762"/>
          </a:xfrm>
          <a:prstGeom prst="rect">
            <a:avLst/>
          </a:prstGeom>
        </p:spPr>
      </p:pic>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p:spPr>
        <p:style>
          <a:lnRef idx="2">
            <a:schemeClr val="accent1"/>
          </a:lnRef>
          <a:fillRef idx="1">
            <a:schemeClr val="lt1"/>
          </a:fillRef>
          <a:effectRef idx="0">
            <a:schemeClr val="accent1"/>
          </a:effectRef>
          <a:fontRef idx="minor">
            <a:schemeClr val="dk1"/>
          </a:fontRef>
        </p:style>
      </p:cxn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p:spPr>
        <p:style>
          <a:lnRef idx="2">
            <a:schemeClr val="accent1"/>
          </a:lnRef>
          <a:fillRef idx="1">
            <a:schemeClr val="lt1"/>
          </a:fillRef>
          <a:effectRef idx="0">
            <a:schemeClr val="accent1"/>
          </a:effectRef>
          <a:fontRef idx="minor">
            <a:schemeClr val="dk1"/>
          </a:fontRef>
        </p:style>
      </p:cxnSp>
      <p:pic>
        <p:nvPicPr>
          <p:cNvPr id="44" name="Picture 43">
            <a:extLst>
              <a:ext uri="{FF2B5EF4-FFF2-40B4-BE49-F238E27FC236}">
                <a16:creationId xmlns:a16="http://schemas.microsoft.com/office/drawing/2014/main" id="{F75EBE39-0EDE-4537-9C02-72262288886E}"/>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5582031" y="4907760"/>
            <a:ext cx="4160000" cy="612571"/>
          </a:xfrm>
          <a:prstGeom prst="rect">
            <a:avLst/>
          </a:prstGeom>
        </p:spPr>
      </p:pic>
      <p:sp>
        <p:nvSpPr>
          <p:cNvPr id="48" name="TextBox 47">
            <a:extLst>
              <a:ext uri="{FF2B5EF4-FFF2-40B4-BE49-F238E27FC236}">
                <a16:creationId xmlns:a16="http://schemas.microsoft.com/office/drawing/2014/main" id="{920159C3-B081-46F3-A8F0-282EE2CF7089}"/>
              </a:ext>
            </a:extLst>
          </p:cNvPr>
          <p:cNvSpPr txBox="1"/>
          <p:nvPr/>
        </p:nvSpPr>
        <p:spPr>
          <a:xfrm>
            <a:off x="4937055" y="4163644"/>
            <a:ext cx="5449953" cy="535531"/>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Specular reflection constraint</a:t>
            </a:r>
            <a:endParaRPr lang="en-GB" dirty="0"/>
          </a:p>
        </p:txBody>
      </p:sp>
      <p:grpSp>
        <p:nvGrpSpPr>
          <p:cNvPr id="58" name="Group 57">
            <a:extLst>
              <a:ext uri="{FF2B5EF4-FFF2-40B4-BE49-F238E27FC236}">
                <a16:creationId xmlns:a16="http://schemas.microsoft.com/office/drawing/2014/main" id="{B95B1B8F-9E45-4719-9952-CCFFE11CE75F}"/>
              </a:ext>
            </a:extLst>
          </p:cNvPr>
          <p:cNvGrpSpPr/>
          <p:nvPr/>
        </p:nvGrpSpPr>
        <p:grpSpPr>
          <a:xfrm>
            <a:off x="4937054" y="3052537"/>
            <a:ext cx="7582832" cy="667933"/>
            <a:chOff x="5947817" y="2125780"/>
            <a:chExt cx="7582832" cy="667933"/>
          </a:xfrm>
        </p:grpSpPr>
        <p:sp>
          <p:nvSpPr>
            <p:cNvPr id="54" name="TextBox 53">
              <a:extLst>
                <a:ext uri="{FF2B5EF4-FFF2-40B4-BE49-F238E27FC236}">
                  <a16:creationId xmlns:a16="http://schemas.microsoft.com/office/drawing/2014/main" id="{FBE4975B-EDE1-454D-B2BE-8F9F3B93CDB4}"/>
                </a:ext>
              </a:extLst>
            </p:cNvPr>
            <p:cNvSpPr txBox="1"/>
            <p:nvPr/>
          </p:nvSpPr>
          <p:spPr>
            <a:xfrm>
              <a:off x="5947817" y="2125780"/>
              <a:ext cx="7582832" cy="667933"/>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Given        and       . </a:t>
              </a:r>
              <a:endParaRPr lang="en-GB" dirty="0"/>
            </a:p>
          </p:txBody>
        </p:sp>
        <p:pic>
          <p:nvPicPr>
            <p:cNvPr id="55" name="Picture 54">
              <a:extLst>
                <a:ext uri="{FF2B5EF4-FFF2-40B4-BE49-F238E27FC236}">
                  <a16:creationId xmlns:a16="http://schemas.microsoft.com/office/drawing/2014/main" id="{53CA433A-ABC6-4161-99E0-51DC9F55A019}"/>
                </a:ext>
              </a:extLst>
            </p:cNvPr>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7254946" y="2308461"/>
              <a:ext cx="466286" cy="298667"/>
            </a:xfrm>
            <a:prstGeom prst="rect">
              <a:avLst/>
            </a:prstGeom>
          </p:spPr>
        </p:pic>
        <p:pic>
          <p:nvPicPr>
            <p:cNvPr id="56" name="Picture 55">
              <a:extLst>
                <a:ext uri="{FF2B5EF4-FFF2-40B4-BE49-F238E27FC236}">
                  <a16:creationId xmlns:a16="http://schemas.microsoft.com/office/drawing/2014/main" id="{692284CC-0655-472C-A3D6-8BC4ACB3AA83}"/>
                </a:ext>
              </a:extLst>
            </p:cNvPr>
            <p:cNvPicPr>
              <a:picLocks noChangeAspect="1"/>
            </p:cNvPicPr>
            <p:nvPr>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8787599" y="2308461"/>
              <a:ext cx="481524" cy="304762"/>
            </a:xfrm>
            <a:prstGeom prst="rect">
              <a:avLst/>
            </a:prstGeom>
          </p:spPr>
        </p:pic>
      </p:grpSp>
      <p:sp>
        <p:nvSpPr>
          <p:cNvPr id="20" name="TextBox 19">
            <a:extLst>
              <a:ext uri="{FF2B5EF4-FFF2-40B4-BE49-F238E27FC236}">
                <a16:creationId xmlns:a16="http://schemas.microsoft.com/office/drawing/2014/main" id="{3343872C-91B8-4EA2-9902-5F7F4CD9CD5F}"/>
              </a:ext>
            </a:extLst>
          </p:cNvPr>
          <p:cNvSpPr txBox="1"/>
          <p:nvPr/>
        </p:nvSpPr>
        <p:spPr>
          <a:xfrm>
            <a:off x="943195" y="1171089"/>
            <a:ext cx="382469" cy="584775"/>
          </a:xfrm>
          <a:prstGeom prst="rect">
            <a:avLst/>
          </a:prstGeom>
          <a:noFill/>
        </p:spPr>
        <p:txBody>
          <a:bodyPr wrap="square" rtlCol="0">
            <a:spAutoFit/>
          </a:bodyPr>
          <a:lstStyle/>
          <a:p>
            <a:r>
              <a:rPr lang="en-SG" sz="3200" dirty="0"/>
              <a:t>D</a:t>
            </a:r>
            <a:endParaRPr lang="en-GB" sz="3200" dirty="0"/>
          </a:p>
        </p:txBody>
      </p:sp>
      <p:sp>
        <p:nvSpPr>
          <p:cNvPr id="21" name="TextBox 20">
            <a:extLst>
              <a:ext uri="{FF2B5EF4-FFF2-40B4-BE49-F238E27FC236}">
                <a16:creationId xmlns:a16="http://schemas.microsoft.com/office/drawing/2014/main" id="{16E42E0F-5BA9-49AA-9CA1-104465DAD3EF}"/>
              </a:ext>
            </a:extLst>
          </p:cNvPr>
          <p:cNvSpPr txBox="1"/>
          <p:nvPr/>
        </p:nvSpPr>
        <p:spPr>
          <a:xfrm>
            <a:off x="4795347" y="1175471"/>
            <a:ext cx="382469" cy="584775"/>
          </a:xfrm>
          <a:prstGeom prst="rect">
            <a:avLst/>
          </a:prstGeom>
          <a:noFill/>
        </p:spPr>
        <p:txBody>
          <a:bodyPr wrap="square" rtlCol="0">
            <a:spAutoFit/>
          </a:bodyPr>
          <a:lstStyle/>
          <a:p>
            <a:r>
              <a:rPr lang="en-SG" sz="3200" dirty="0"/>
              <a:t>D</a:t>
            </a:r>
            <a:endParaRPr lang="en-GB" sz="3200" dirty="0"/>
          </a:p>
        </p:txBody>
      </p:sp>
      <p:sp>
        <p:nvSpPr>
          <p:cNvPr id="22" name="TextBox 21">
            <a:extLst>
              <a:ext uri="{FF2B5EF4-FFF2-40B4-BE49-F238E27FC236}">
                <a16:creationId xmlns:a16="http://schemas.microsoft.com/office/drawing/2014/main" id="{2AF23477-0516-4E2F-BA7C-6F06C576F282}"/>
              </a:ext>
            </a:extLst>
          </p:cNvPr>
          <p:cNvSpPr txBox="1"/>
          <p:nvPr/>
        </p:nvSpPr>
        <p:spPr>
          <a:xfrm>
            <a:off x="2774391" y="3007425"/>
            <a:ext cx="382469" cy="584775"/>
          </a:xfrm>
          <a:prstGeom prst="rect">
            <a:avLst/>
          </a:prstGeom>
          <a:noFill/>
        </p:spPr>
        <p:txBody>
          <a:bodyPr wrap="square" rtlCol="0">
            <a:spAutoFit/>
          </a:bodyPr>
          <a:lstStyle/>
          <a:p>
            <a:r>
              <a:rPr lang="en-SG" sz="3200" dirty="0"/>
              <a:t>S</a:t>
            </a:r>
            <a:endParaRPr lang="en-GB" sz="3200" dirty="0"/>
          </a:p>
        </p:txBody>
      </p:sp>
    </p:spTree>
    <p:extLst>
      <p:ext uri="{BB962C8B-B14F-4D97-AF65-F5344CB8AC3E}">
        <p14:creationId xmlns:p14="http://schemas.microsoft.com/office/powerpoint/2010/main" val="2163876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p:nvPr/>
        </p:nvCxnSpPr>
        <p:spPr>
          <a:xfrm>
            <a:off x="4315985"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4937054" y="2094879"/>
            <a:ext cx="481524" cy="304762"/>
          </a:xfrm>
          <a:prstGeom prst="rect">
            <a:avLst/>
          </a:prstGeom>
        </p:spPr>
      </p:pic>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p:spPr>
        <p:style>
          <a:lnRef idx="2">
            <a:schemeClr val="accent1"/>
          </a:lnRef>
          <a:fillRef idx="1">
            <a:schemeClr val="lt1"/>
          </a:fillRef>
          <a:effectRef idx="0">
            <a:schemeClr val="accent1"/>
          </a:effectRef>
          <a:fontRef idx="minor">
            <a:schemeClr val="dk1"/>
          </a:fontRef>
        </p:style>
      </p:cxn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p:spPr>
        <p:style>
          <a:lnRef idx="2">
            <a:schemeClr val="accent1"/>
          </a:lnRef>
          <a:fillRef idx="1">
            <a:schemeClr val="lt1"/>
          </a:fillRef>
          <a:effectRef idx="0">
            <a:schemeClr val="accent1"/>
          </a:effectRef>
          <a:fontRef idx="minor">
            <a:schemeClr val="dk1"/>
          </a:fontRef>
        </p:style>
      </p:cxnSp>
      <p:pic>
        <p:nvPicPr>
          <p:cNvPr id="47" name="Picture 46">
            <a:extLst>
              <a:ext uri="{FF2B5EF4-FFF2-40B4-BE49-F238E27FC236}">
                <a16:creationId xmlns:a16="http://schemas.microsoft.com/office/drawing/2014/main" id="{4F853B98-1E34-4475-B430-008CB9F6DF7E}"/>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5602675" y="3999963"/>
            <a:ext cx="6339048" cy="609523"/>
          </a:xfrm>
          <a:prstGeom prst="rect">
            <a:avLst/>
          </a:prstGeom>
        </p:spPr>
      </p:pic>
      <p:sp>
        <p:nvSpPr>
          <p:cNvPr id="49" name="TextBox 48">
            <a:extLst>
              <a:ext uri="{FF2B5EF4-FFF2-40B4-BE49-F238E27FC236}">
                <a16:creationId xmlns:a16="http://schemas.microsoft.com/office/drawing/2014/main" id="{C20E2EED-91F8-41FD-A460-ABDFBAF676D4}"/>
              </a:ext>
            </a:extLst>
          </p:cNvPr>
          <p:cNvSpPr txBox="1"/>
          <p:nvPr/>
        </p:nvSpPr>
        <p:spPr>
          <a:xfrm>
            <a:off x="5121151" y="2703642"/>
            <a:ext cx="8161017" cy="1226150"/>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Constraints represented by</a:t>
            </a:r>
          </a:p>
          <a:p>
            <a:r>
              <a:rPr lang="en-SG" dirty="0"/>
              <a:t>a system of linear equations</a:t>
            </a:r>
            <a:endParaRPr lang="en-GB" dirty="0"/>
          </a:p>
        </p:txBody>
      </p:sp>
      <p:sp>
        <p:nvSpPr>
          <p:cNvPr id="20" name="TextBox 19">
            <a:extLst>
              <a:ext uri="{FF2B5EF4-FFF2-40B4-BE49-F238E27FC236}">
                <a16:creationId xmlns:a16="http://schemas.microsoft.com/office/drawing/2014/main" id="{5253FC49-7229-4EEA-B1FA-AFA390190688}"/>
              </a:ext>
            </a:extLst>
          </p:cNvPr>
          <p:cNvSpPr txBox="1"/>
          <p:nvPr/>
        </p:nvSpPr>
        <p:spPr>
          <a:xfrm>
            <a:off x="943195" y="1171089"/>
            <a:ext cx="382469" cy="584775"/>
          </a:xfrm>
          <a:prstGeom prst="rect">
            <a:avLst/>
          </a:prstGeom>
          <a:noFill/>
        </p:spPr>
        <p:txBody>
          <a:bodyPr wrap="square" rtlCol="0">
            <a:spAutoFit/>
          </a:bodyPr>
          <a:lstStyle/>
          <a:p>
            <a:r>
              <a:rPr lang="en-SG" sz="3200" dirty="0"/>
              <a:t>D</a:t>
            </a:r>
            <a:endParaRPr lang="en-GB" sz="3200" dirty="0"/>
          </a:p>
        </p:txBody>
      </p:sp>
      <p:sp>
        <p:nvSpPr>
          <p:cNvPr id="21" name="TextBox 20">
            <a:extLst>
              <a:ext uri="{FF2B5EF4-FFF2-40B4-BE49-F238E27FC236}">
                <a16:creationId xmlns:a16="http://schemas.microsoft.com/office/drawing/2014/main" id="{6CCDA7E8-B248-4567-85FE-8A213070119A}"/>
              </a:ext>
            </a:extLst>
          </p:cNvPr>
          <p:cNvSpPr txBox="1"/>
          <p:nvPr/>
        </p:nvSpPr>
        <p:spPr>
          <a:xfrm>
            <a:off x="4795347" y="1175471"/>
            <a:ext cx="382469" cy="584775"/>
          </a:xfrm>
          <a:prstGeom prst="rect">
            <a:avLst/>
          </a:prstGeom>
          <a:noFill/>
        </p:spPr>
        <p:txBody>
          <a:bodyPr wrap="square" rtlCol="0">
            <a:spAutoFit/>
          </a:bodyPr>
          <a:lstStyle/>
          <a:p>
            <a:r>
              <a:rPr lang="en-SG" sz="3200" dirty="0"/>
              <a:t>D</a:t>
            </a:r>
            <a:endParaRPr lang="en-GB" sz="3200" dirty="0"/>
          </a:p>
        </p:txBody>
      </p:sp>
      <p:sp>
        <p:nvSpPr>
          <p:cNvPr id="22" name="TextBox 21">
            <a:extLst>
              <a:ext uri="{FF2B5EF4-FFF2-40B4-BE49-F238E27FC236}">
                <a16:creationId xmlns:a16="http://schemas.microsoft.com/office/drawing/2014/main" id="{F9274405-37FE-42DD-958F-62E253D69854}"/>
              </a:ext>
            </a:extLst>
          </p:cNvPr>
          <p:cNvSpPr txBox="1"/>
          <p:nvPr/>
        </p:nvSpPr>
        <p:spPr>
          <a:xfrm>
            <a:off x="2774391" y="3007425"/>
            <a:ext cx="382469" cy="584775"/>
          </a:xfrm>
          <a:prstGeom prst="rect">
            <a:avLst/>
          </a:prstGeom>
          <a:noFill/>
        </p:spPr>
        <p:txBody>
          <a:bodyPr wrap="square" rtlCol="0">
            <a:spAutoFit/>
          </a:bodyPr>
          <a:lstStyle/>
          <a:p>
            <a:r>
              <a:rPr lang="en-SG" sz="3200" dirty="0"/>
              <a:t>S</a:t>
            </a:r>
            <a:endParaRPr lang="en-GB" sz="3200" dirty="0"/>
          </a:p>
        </p:txBody>
      </p:sp>
    </p:spTree>
    <p:extLst>
      <p:ext uri="{BB962C8B-B14F-4D97-AF65-F5344CB8AC3E}">
        <p14:creationId xmlns:p14="http://schemas.microsoft.com/office/powerpoint/2010/main" val="987644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a:cxnSpLocks/>
          </p:cNvCxnSpPr>
          <p:nvPr/>
        </p:nvCxnSpPr>
        <p:spPr>
          <a:xfrm flipV="1">
            <a:off x="4315985" y="1938469"/>
            <a:ext cx="1651678" cy="1"/>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561615" y="1444718"/>
            <a:ext cx="481524" cy="304762"/>
          </a:xfrm>
          <a:prstGeom prst="rect">
            <a:avLst/>
          </a:prstGeom>
        </p:spPr>
      </p:pic>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9" name="TextBox 48">
            <a:extLst>
              <a:ext uri="{FF2B5EF4-FFF2-40B4-BE49-F238E27FC236}">
                <a16:creationId xmlns:a16="http://schemas.microsoft.com/office/drawing/2014/main" id="{C20E2EED-91F8-41FD-A460-ABDFBAF676D4}"/>
              </a:ext>
            </a:extLst>
          </p:cNvPr>
          <p:cNvSpPr txBox="1"/>
          <p:nvPr/>
        </p:nvSpPr>
        <p:spPr>
          <a:xfrm>
            <a:off x="5121151" y="2703642"/>
            <a:ext cx="8161017" cy="1226150"/>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Use the derivative of the linear system </a:t>
            </a:r>
            <a:br>
              <a:rPr lang="en-SG" dirty="0"/>
            </a:br>
            <a:r>
              <a:rPr lang="en-SG" dirty="0"/>
              <a:t>to search a valid offset path. </a:t>
            </a:r>
          </a:p>
          <a:p>
            <a:endParaRPr lang="en-SG" dirty="0"/>
          </a:p>
          <a:p>
            <a:r>
              <a:rPr lang="en-GB" dirty="0"/>
              <a:t>Half-vectors in the input and output </a:t>
            </a:r>
            <a:br>
              <a:rPr lang="en-GB" dirty="0"/>
            </a:br>
            <a:r>
              <a:rPr lang="en-GB" dirty="0"/>
              <a:t>specular chain are preserved. </a:t>
            </a:r>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sp>
        <p:nvSpPr>
          <p:cNvPr id="51" name="Oval 50">
            <a:extLst>
              <a:ext uri="{FF2B5EF4-FFF2-40B4-BE49-F238E27FC236}">
                <a16:creationId xmlns:a16="http://schemas.microsoft.com/office/drawing/2014/main" id="{14C2FA79-33A7-4F89-9441-3FC588634660}"/>
              </a:ext>
            </a:extLst>
          </p:cNvPr>
          <p:cNvSpPr/>
          <p:nvPr/>
        </p:nvSpPr>
        <p:spPr>
          <a:xfrm>
            <a:off x="5569474" y="1855822"/>
            <a:ext cx="208803" cy="208803"/>
          </a:xfrm>
          <a:prstGeom prst="ellipse">
            <a:avLst/>
          </a:prstGeom>
          <a:solidFill>
            <a:srgbClr val="00B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3434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a:cxnSpLocks/>
          </p:cNvCxnSpPr>
          <p:nvPr/>
        </p:nvCxnSpPr>
        <p:spPr>
          <a:xfrm flipV="1">
            <a:off x="4315985" y="1938469"/>
            <a:ext cx="1651678" cy="1"/>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561615" y="1444718"/>
            <a:ext cx="481524" cy="304762"/>
          </a:xfrm>
          <a:prstGeom prst="rect">
            <a:avLst/>
          </a:prstGeom>
        </p:spPr>
      </p:pic>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9" name="TextBox 48">
            <a:extLst>
              <a:ext uri="{FF2B5EF4-FFF2-40B4-BE49-F238E27FC236}">
                <a16:creationId xmlns:a16="http://schemas.microsoft.com/office/drawing/2014/main" id="{C20E2EED-91F8-41FD-A460-ABDFBAF676D4}"/>
              </a:ext>
            </a:extLst>
          </p:cNvPr>
          <p:cNvSpPr txBox="1"/>
          <p:nvPr/>
        </p:nvSpPr>
        <p:spPr>
          <a:xfrm>
            <a:off x="5121151" y="2703642"/>
            <a:ext cx="8161017" cy="1226150"/>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Use the derivative of the linear system </a:t>
            </a:r>
            <a:br>
              <a:rPr lang="en-SG" dirty="0"/>
            </a:br>
            <a:r>
              <a:rPr lang="en-SG" dirty="0"/>
              <a:t>to search a valid offset path. </a:t>
            </a:r>
          </a:p>
          <a:p>
            <a:endParaRPr lang="en-SG" dirty="0"/>
          </a:p>
          <a:p>
            <a:r>
              <a:rPr lang="en-GB" dirty="0"/>
              <a:t>Half-vectors in the input and output </a:t>
            </a:r>
            <a:br>
              <a:rPr lang="en-GB" dirty="0"/>
            </a:br>
            <a:r>
              <a:rPr lang="en-GB" dirty="0"/>
              <a:t>specular chain are preserved. </a:t>
            </a:r>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grpSp>
        <p:nvGrpSpPr>
          <p:cNvPr id="31" name="Group 30">
            <a:extLst>
              <a:ext uri="{FF2B5EF4-FFF2-40B4-BE49-F238E27FC236}">
                <a16:creationId xmlns:a16="http://schemas.microsoft.com/office/drawing/2014/main" id="{232B8706-D5FF-4DBE-A7D3-ACEFBB350B52}"/>
              </a:ext>
            </a:extLst>
          </p:cNvPr>
          <p:cNvGrpSpPr/>
          <p:nvPr/>
        </p:nvGrpSpPr>
        <p:grpSpPr>
          <a:xfrm>
            <a:off x="1266519" y="1851958"/>
            <a:ext cx="3948427" cy="2244621"/>
            <a:chOff x="1490491" y="1870776"/>
            <a:chExt cx="3948427" cy="2244621"/>
          </a:xfrm>
        </p:grpSpPr>
        <p:sp>
          <p:nvSpPr>
            <p:cNvPr id="32" name="Oval 31">
              <a:extLst>
                <a:ext uri="{FF2B5EF4-FFF2-40B4-BE49-F238E27FC236}">
                  <a16:creationId xmlns:a16="http://schemas.microsoft.com/office/drawing/2014/main" id="{6B3F39F2-296A-4AE5-B4D5-FB333C75BA9E}"/>
                </a:ext>
              </a:extLst>
            </p:cNvPr>
            <p:cNvSpPr/>
            <p:nvPr/>
          </p:nvSpPr>
          <p:spPr>
            <a:xfrm>
              <a:off x="5230115" y="1870776"/>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8A060B5C-2BE2-4B93-93A0-A6821C9BDC14}"/>
                </a:ext>
              </a:extLst>
            </p:cNvPr>
            <p:cNvCxnSpPr>
              <a:cxnSpLocks/>
              <a:stCxn id="38" idx="0"/>
              <a:endCxn id="32" idx="3"/>
            </p:cNvCxnSpPr>
            <p:nvPr/>
          </p:nvCxnSpPr>
          <p:spPr>
            <a:xfrm flipV="1">
              <a:off x="3306209" y="2049001"/>
              <a:ext cx="1954484" cy="1857593"/>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cxnSp>
          <p:nvCxnSpPr>
            <p:cNvPr id="36" name="Straight Connector 35">
              <a:extLst>
                <a:ext uri="{FF2B5EF4-FFF2-40B4-BE49-F238E27FC236}">
                  <a16:creationId xmlns:a16="http://schemas.microsoft.com/office/drawing/2014/main" id="{9749B250-29E7-4474-A5CA-1F1E0EF78F02}"/>
                </a:ext>
              </a:extLst>
            </p:cNvPr>
            <p:cNvCxnSpPr>
              <a:cxnSpLocks/>
              <a:stCxn id="26" idx="5"/>
              <a:endCxn id="38" idx="0"/>
            </p:cNvCxnSpPr>
            <p:nvPr/>
          </p:nvCxnSpPr>
          <p:spPr>
            <a:xfrm>
              <a:off x="1490491" y="2031111"/>
              <a:ext cx="1815718" cy="1875483"/>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sp>
          <p:nvSpPr>
            <p:cNvPr id="38" name="Oval 37">
              <a:extLst>
                <a:ext uri="{FF2B5EF4-FFF2-40B4-BE49-F238E27FC236}">
                  <a16:creationId xmlns:a16="http://schemas.microsoft.com/office/drawing/2014/main" id="{2A5B4E73-7FE1-4C6D-92DE-D0583AF5D6BD}"/>
                </a:ext>
              </a:extLst>
            </p:cNvPr>
            <p:cNvSpPr/>
            <p:nvPr/>
          </p:nvSpPr>
          <p:spPr>
            <a:xfrm>
              <a:off x="3201807" y="3906594"/>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51" name="Oval 50">
            <a:extLst>
              <a:ext uri="{FF2B5EF4-FFF2-40B4-BE49-F238E27FC236}">
                <a16:creationId xmlns:a16="http://schemas.microsoft.com/office/drawing/2014/main" id="{14C2FA79-33A7-4F89-9441-3FC588634660}"/>
              </a:ext>
            </a:extLst>
          </p:cNvPr>
          <p:cNvSpPr/>
          <p:nvPr/>
        </p:nvSpPr>
        <p:spPr>
          <a:xfrm>
            <a:off x="5569474" y="1855822"/>
            <a:ext cx="208803" cy="208803"/>
          </a:xfrm>
          <a:prstGeom prst="ellipse">
            <a:avLst/>
          </a:prstGeom>
          <a:solidFill>
            <a:srgbClr val="00B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3906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a:cxnSpLocks/>
          </p:cNvCxnSpPr>
          <p:nvPr/>
        </p:nvCxnSpPr>
        <p:spPr>
          <a:xfrm flipV="1">
            <a:off x="4315985" y="1938469"/>
            <a:ext cx="1651678" cy="1"/>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561615" y="1444718"/>
            <a:ext cx="481524" cy="304762"/>
          </a:xfrm>
          <a:prstGeom prst="rect">
            <a:avLst/>
          </a:prstGeom>
        </p:spPr>
      </p:pic>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9" name="TextBox 48">
            <a:extLst>
              <a:ext uri="{FF2B5EF4-FFF2-40B4-BE49-F238E27FC236}">
                <a16:creationId xmlns:a16="http://schemas.microsoft.com/office/drawing/2014/main" id="{C20E2EED-91F8-41FD-A460-ABDFBAF676D4}"/>
              </a:ext>
            </a:extLst>
          </p:cNvPr>
          <p:cNvSpPr txBox="1"/>
          <p:nvPr/>
        </p:nvSpPr>
        <p:spPr>
          <a:xfrm>
            <a:off x="5121151" y="2703642"/>
            <a:ext cx="8161017" cy="1226150"/>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Use the derivative of the linear system </a:t>
            </a:r>
            <a:br>
              <a:rPr lang="en-SG" dirty="0"/>
            </a:br>
            <a:r>
              <a:rPr lang="en-SG" dirty="0"/>
              <a:t>to search a valid offset path. </a:t>
            </a:r>
          </a:p>
          <a:p>
            <a:endParaRPr lang="en-SG" dirty="0"/>
          </a:p>
          <a:p>
            <a:r>
              <a:rPr lang="en-GB" dirty="0"/>
              <a:t>Half-vectors in the input and output </a:t>
            </a:r>
            <a:br>
              <a:rPr lang="en-GB" dirty="0"/>
            </a:br>
            <a:r>
              <a:rPr lang="en-GB" dirty="0"/>
              <a:t>specular chain are preserved. </a:t>
            </a:r>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grpSp>
        <p:nvGrpSpPr>
          <p:cNvPr id="40" name="Group 39">
            <a:extLst>
              <a:ext uri="{FF2B5EF4-FFF2-40B4-BE49-F238E27FC236}">
                <a16:creationId xmlns:a16="http://schemas.microsoft.com/office/drawing/2014/main" id="{FEEDE37A-E33B-44A2-B0C1-D8A13B960BDB}"/>
              </a:ext>
            </a:extLst>
          </p:cNvPr>
          <p:cNvGrpSpPr/>
          <p:nvPr/>
        </p:nvGrpSpPr>
        <p:grpSpPr>
          <a:xfrm>
            <a:off x="1266519" y="1842748"/>
            <a:ext cx="4219001" cy="2242657"/>
            <a:chOff x="1219917" y="1870776"/>
            <a:chExt cx="4219001" cy="2242657"/>
          </a:xfrm>
        </p:grpSpPr>
        <p:sp>
          <p:nvSpPr>
            <p:cNvPr id="41" name="Oval 40">
              <a:extLst>
                <a:ext uri="{FF2B5EF4-FFF2-40B4-BE49-F238E27FC236}">
                  <a16:creationId xmlns:a16="http://schemas.microsoft.com/office/drawing/2014/main" id="{31A153FC-69A4-425F-B3CF-6AA13D28A662}"/>
                </a:ext>
              </a:extLst>
            </p:cNvPr>
            <p:cNvSpPr/>
            <p:nvPr/>
          </p:nvSpPr>
          <p:spPr>
            <a:xfrm>
              <a:off x="5230115" y="1870776"/>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CD90D9AE-1016-46EA-95C2-049BEB84F455}"/>
                </a:ext>
              </a:extLst>
            </p:cNvPr>
            <p:cNvCxnSpPr>
              <a:cxnSpLocks/>
              <a:stCxn id="44" idx="0"/>
              <a:endCxn id="41" idx="3"/>
            </p:cNvCxnSpPr>
            <p:nvPr/>
          </p:nvCxnSpPr>
          <p:spPr>
            <a:xfrm flipV="1">
              <a:off x="3108542" y="2049001"/>
              <a:ext cx="2152151" cy="1855629"/>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cxnSp>
          <p:nvCxnSpPr>
            <p:cNvPr id="43" name="Straight Connector 42">
              <a:extLst>
                <a:ext uri="{FF2B5EF4-FFF2-40B4-BE49-F238E27FC236}">
                  <a16:creationId xmlns:a16="http://schemas.microsoft.com/office/drawing/2014/main" id="{B4E88D40-33D0-4DC7-98B6-0F957963D522}"/>
                </a:ext>
              </a:extLst>
            </p:cNvPr>
            <p:cNvCxnSpPr>
              <a:cxnSpLocks/>
              <a:stCxn id="26" idx="5"/>
              <a:endCxn id="44" idx="0"/>
            </p:cNvCxnSpPr>
            <p:nvPr/>
          </p:nvCxnSpPr>
          <p:spPr>
            <a:xfrm>
              <a:off x="1219917" y="2040321"/>
              <a:ext cx="1888625" cy="1864309"/>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sp>
          <p:nvSpPr>
            <p:cNvPr id="44" name="Oval 43">
              <a:extLst>
                <a:ext uri="{FF2B5EF4-FFF2-40B4-BE49-F238E27FC236}">
                  <a16:creationId xmlns:a16="http://schemas.microsoft.com/office/drawing/2014/main" id="{F81681D9-27A5-4D7E-A9EE-1433991DE3F7}"/>
                </a:ext>
              </a:extLst>
            </p:cNvPr>
            <p:cNvSpPr/>
            <p:nvPr/>
          </p:nvSpPr>
          <p:spPr>
            <a:xfrm>
              <a:off x="3004140" y="3904630"/>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5" name="Oval 44">
            <a:extLst>
              <a:ext uri="{FF2B5EF4-FFF2-40B4-BE49-F238E27FC236}">
                <a16:creationId xmlns:a16="http://schemas.microsoft.com/office/drawing/2014/main" id="{B7E30EF0-0E48-4C8A-976B-9766B3EF8055}"/>
              </a:ext>
            </a:extLst>
          </p:cNvPr>
          <p:cNvSpPr/>
          <p:nvPr/>
        </p:nvSpPr>
        <p:spPr>
          <a:xfrm>
            <a:off x="5569474" y="1855822"/>
            <a:ext cx="208803" cy="208803"/>
          </a:xfrm>
          <a:prstGeom prst="ellipse">
            <a:avLst/>
          </a:prstGeom>
          <a:solidFill>
            <a:srgbClr val="00B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95174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381E2-E8E8-4514-904F-7CFD59D3BB04}"/>
              </a:ext>
            </a:extLst>
          </p:cNvPr>
          <p:cNvSpPr>
            <a:spLocks noGrp="1"/>
          </p:cNvSpPr>
          <p:nvPr>
            <p:ph type="title"/>
          </p:nvPr>
        </p:nvSpPr>
        <p:spPr/>
        <p:txBody>
          <a:bodyPr/>
          <a:lstStyle/>
          <a:p>
            <a:r>
              <a:rPr lang="en-SG" dirty="0"/>
              <a:t>MANIFOLD EXPLORATION</a:t>
            </a:r>
            <a:endParaRPr lang="en-GB" dirty="0"/>
          </a:p>
        </p:txBody>
      </p:sp>
      <p:sp>
        <p:nvSpPr>
          <p:cNvPr id="5" name="Oval 4">
            <a:extLst>
              <a:ext uri="{FF2B5EF4-FFF2-40B4-BE49-F238E27FC236}">
                <a16:creationId xmlns:a16="http://schemas.microsoft.com/office/drawing/2014/main" id="{89C3204E-73FF-4353-BDB8-D154A278BD06}"/>
              </a:ext>
            </a:extLst>
          </p:cNvPr>
          <p:cNvSpPr/>
          <p:nvPr/>
        </p:nvSpPr>
        <p:spPr>
          <a:xfrm>
            <a:off x="2037946" y="3981004"/>
            <a:ext cx="1964723" cy="1964723"/>
          </a:xfrm>
          <a:prstGeom prst="ellipse">
            <a:avLst/>
          </a:prstGeom>
          <a:solidFill>
            <a:srgbClr val="EEEEEC"/>
          </a:solidFill>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9" name="Picture 38">
            <a:extLst>
              <a:ext uri="{FF2B5EF4-FFF2-40B4-BE49-F238E27FC236}">
                <a16:creationId xmlns:a16="http://schemas.microsoft.com/office/drawing/2014/main" id="{327F402F-7FFC-44A7-8B5A-7EF4C9DF861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22008" y="2094879"/>
            <a:ext cx="466286" cy="298667"/>
          </a:xfrm>
          <a:prstGeom prst="rect">
            <a:avLst/>
          </a:prstGeom>
        </p:spPr>
      </p:pic>
      <p:cxnSp>
        <p:nvCxnSpPr>
          <p:cNvPr id="17" name="Straight Connector 16">
            <a:extLst>
              <a:ext uri="{FF2B5EF4-FFF2-40B4-BE49-F238E27FC236}">
                <a16:creationId xmlns:a16="http://schemas.microsoft.com/office/drawing/2014/main" id="{B172A83D-7926-4CB6-A97F-BC5E12B68677}"/>
              </a:ext>
            </a:extLst>
          </p:cNvPr>
          <p:cNvCxnSpPr/>
          <p:nvPr/>
        </p:nvCxnSpPr>
        <p:spPr>
          <a:xfrm>
            <a:off x="706303" y="1938470"/>
            <a:ext cx="972786" cy="0"/>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cxnSp>
        <p:nvCxnSpPr>
          <p:cNvPr id="18" name="Straight Connector 17">
            <a:extLst>
              <a:ext uri="{FF2B5EF4-FFF2-40B4-BE49-F238E27FC236}">
                <a16:creationId xmlns:a16="http://schemas.microsoft.com/office/drawing/2014/main" id="{F317D288-7B76-45F2-9EF7-B2619561BA65}"/>
              </a:ext>
            </a:extLst>
          </p:cNvPr>
          <p:cNvCxnSpPr>
            <a:cxnSpLocks/>
          </p:cNvCxnSpPr>
          <p:nvPr/>
        </p:nvCxnSpPr>
        <p:spPr>
          <a:xfrm flipV="1">
            <a:off x="4315985" y="1938469"/>
            <a:ext cx="1651678" cy="1"/>
          </a:xfrm>
          <a:prstGeom prst="line">
            <a:avLst/>
          </a:prstGeom>
          <a:ln w="38100">
            <a:solidFill>
              <a:schemeClr val="tx1">
                <a:lumMod val="75000"/>
                <a:lumOff val="25000"/>
              </a:schemeClr>
            </a:solidFill>
          </a:ln>
        </p:spPr>
        <p:style>
          <a:lnRef idx="2">
            <a:schemeClr val="accent1"/>
          </a:lnRef>
          <a:fillRef idx="1">
            <a:schemeClr val="lt1"/>
          </a:fillRef>
          <a:effectRef idx="0">
            <a:schemeClr val="accent1"/>
          </a:effectRef>
          <a:fontRef idx="minor">
            <a:schemeClr val="dk1"/>
          </a:fontRef>
        </p:style>
      </p:cxnSp>
      <p:pic>
        <p:nvPicPr>
          <p:cNvPr id="37" name="Picture 36">
            <a:extLst>
              <a:ext uri="{FF2B5EF4-FFF2-40B4-BE49-F238E27FC236}">
                <a16:creationId xmlns:a16="http://schemas.microsoft.com/office/drawing/2014/main" id="{3DF28C5D-AA2A-4CF3-BDBB-835AFB901B10}"/>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781069" y="4189489"/>
            <a:ext cx="478476" cy="298667"/>
          </a:xfrm>
          <a:prstGeom prst="rect">
            <a:avLst/>
          </a:prstGeom>
        </p:spPr>
      </p:pic>
      <p:pic>
        <p:nvPicPr>
          <p:cNvPr id="35" name="Picture 34">
            <a:extLst>
              <a:ext uri="{FF2B5EF4-FFF2-40B4-BE49-F238E27FC236}">
                <a16:creationId xmlns:a16="http://schemas.microsoft.com/office/drawing/2014/main" id="{E6068B61-F840-4E67-908A-33549C84DC44}"/>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561615" y="1444718"/>
            <a:ext cx="481524" cy="304762"/>
          </a:xfrm>
          <a:prstGeom prst="rect">
            <a:avLst/>
          </a:prstGeom>
        </p:spPr>
      </p:pic>
      <p:sp>
        <p:nvSpPr>
          <p:cNvPr id="26" name="Oval 25">
            <a:extLst>
              <a:ext uri="{FF2B5EF4-FFF2-40B4-BE49-F238E27FC236}">
                <a16:creationId xmlns:a16="http://schemas.microsoft.com/office/drawing/2014/main" id="{28633149-2A97-42D9-93E0-5A641D7F1CDA}"/>
              </a:ext>
            </a:extLst>
          </p:cNvPr>
          <p:cNvSpPr/>
          <p:nvPr/>
        </p:nvSpPr>
        <p:spPr>
          <a:xfrm>
            <a:off x="1088294" y="1834068"/>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9" name="TextBox 48">
            <a:extLst>
              <a:ext uri="{FF2B5EF4-FFF2-40B4-BE49-F238E27FC236}">
                <a16:creationId xmlns:a16="http://schemas.microsoft.com/office/drawing/2014/main" id="{C20E2EED-91F8-41FD-A460-ABDFBAF676D4}"/>
              </a:ext>
            </a:extLst>
          </p:cNvPr>
          <p:cNvSpPr txBox="1"/>
          <p:nvPr/>
        </p:nvSpPr>
        <p:spPr>
          <a:xfrm>
            <a:off x="5121151" y="2703642"/>
            <a:ext cx="8161017" cy="1226150"/>
          </a:xfrm>
          <a:prstGeom prst="rect">
            <a:avLst/>
          </a:prstGeom>
        </p:spPr>
        <p:txBody>
          <a:bodyPr/>
          <a:lstStyle>
            <a:defPPr>
              <a:defRPr lang="en-US"/>
            </a:defPPr>
            <a:lvl1pPr indent="0" defTabSz="914400">
              <a:lnSpc>
                <a:spcPct val="90000"/>
              </a:lnSpc>
              <a:spcBef>
                <a:spcPts val="1000"/>
              </a:spcBef>
              <a:buFont typeface="Arial" panose="020B0604020202020204" pitchFamily="34" charset="0"/>
              <a:buNone/>
              <a:defRPr sz="320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defTabSz="914400">
              <a:lnSpc>
                <a:spcPct val="90000"/>
              </a:lnSpc>
              <a:spcBef>
                <a:spcPts val="500"/>
              </a:spcBef>
              <a:buFont typeface="Arial" panose="020B0604020202020204" pitchFamily="34" charset="0"/>
              <a:buChar char="•"/>
              <a:defRPr sz="24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defTabSz="914400">
              <a:lnSpc>
                <a:spcPct val="90000"/>
              </a:lnSpc>
              <a:spcBef>
                <a:spcPts val="500"/>
              </a:spcBef>
              <a:buFont typeface="Arial" panose="020B0604020202020204" pitchFamily="34" charset="0"/>
              <a:buChar char="•"/>
              <a:defRPr sz="20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defTabSz="914400">
              <a:lnSpc>
                <a:spcPct val="90000"/>
              </a:lnSpc>
              <a:spcBef>
                <a:spcPts val="500"/>
              </a:spcBef>
              <a:buFont typeface="Arial" panose="020B0604020202020204" pitchFamily="34" charset="0"/>
              <a:buChar cha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SG" dirty="0"/>
              <a:t>Use the derivative of the linear system </a:t>
            </a:r>
            <a:br>
              <a:rPr lang="en-SG" dirty="0"/>
            </a:br>
            <a:r>
              <a:rPr lang="en-SG" dirty="0"/>
              <a:t>to search a valid offset path. </a:t>
            </a:r>
          </a:p>
          <a:p>
            <a:endParaRPr lang="en-SG" dirty="0"/>
          </a:p>
          <a:p>
            <a:r>
              <a:rPr lang="en-GB" dirty="0"/>
              <a:t>Half-vectors in the input and output </a:t>
            </a:r>
            <a:br>
              <a:rPr lang="en-GB" dirty="0"/>
            </a:br>
            <a:r>
              <a:rPr lang="en-GB" dirty="0"/>
              <a:t>specular chain are preserved. </a:t>
            </a:r>
          </a:p>
        </p:txBody>
      </p:sp>
      <p:cxnSp>
        <p:nvCxnSpPr>
          <p:cNvPr id="29" name="Straight Connector 28">
            <a:extLst>
              <a:ext uri="{FF2B5EF4-FFF2-40B4-BE49-F238E27FC236}">
                <a16:creationId xmlns:a16="http://schemas.microsoft.com/office/drawing/2014/main" id="{3BB07DE4-C1D7-466F-B4C9-5236A0DF2A23}"/>
              </a:ext>
            </a:extLst>
          </p:cNvPr>
          <p:cNvCxnSpPr>
            <a:cxnSpLocks/>
            <a:stCxn id="26" idx="5"/>
            <a:endCxn id="25" idx="0"/>
          </p:cNvCxnSpPr>
          <p:nvPr/>
        </p:nvCxnSpPr>
        <p:spPr>
          <a:xfrm>
            <a:off x="1266519" y="2012293"/>
            <a:ext cx="1723821" cy="1864309"/>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sp>
        <p:nvSpPr>
          <p:cNvPr id="25" name="Oval 24">
            <a:extLst>
              <a:ext uri="{FF2B5EF4-FFF2-40B4-BE49-F238E27FC236}">
                <a16:creationId xmlns:a16="http://schemas.microsoft.com/office/drawing/2014/main" id="{6B8C9CDF-EE46-43D5-A747-9590992FEEB4}"/>
              </a:ext>
            </a:extLst>
          </p:cNvPr>
          <p:cNvSpPr/>
          <p:nvPr/>
        </p:nvSpPr>
        <p:spPr>
          <a:xfrm>
            <a:off x="2885938" y="3876602"/>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886CBAB3-CBB0-4863-9608-01097386A6F0}"/>
              </a:ext>
            </a:extLst>
          </p:cNvPr>
          <p:cNvSpPr/>
          <p:nvPr/>
        </p:nvSpPr>
        <p:spPr>
          <a:xfrm>
            <a:off x="4697976" y="185235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A0D6AF0-E865-45EB-80C4-54E78A222F86}"/>
              </a:ext>
            </a:extLst>
          </p:cNvPr>
          <p:cNvCxnSpPr>
            <a:stCxn id="25" idx="0"/>
            <a:endCxn id="27" idx="3"/>
          </p:cNvCxnSpPr>
          <p:nvPr/>
        </p:nvCxnSpPr>
        <p:spPr>
          <a:xfrm flipV="1">
            <a:off x="2990340" y="2030581"/>
            <a:ext cx="1738214" cy="1846021"/>
          </a:xfrm>
          <a:prstGeom prst="line">
            <a:avLst/>
          </a:prstGeom>
          <a:ln w="38100">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cxnSp>
      <p:grpSp>
        <p:nvGrpSpPr>
          <p:cNvPr id="14" name="Group 13">
            <a:extLst>
              <a:ext uri="{FF2B5EF4-FFF2-40B4-BE49-F238E27FC236}">
                <a16:creationId xmlns:a16="http://schemas.microsoft.com/office/drawing/2014/main" id="{ED638344-0548-4BFB-9937-2E984FC5D911}"/>
              </a:ext>
            </a:extLst>
          </p:cNvPr>
          <p:cNvGrpSpPr/>
          <p:nvPr/>
        </p:nvGrpSpPr>
        <p:grpSpPr>
          <a:xfrm>
            <a:off x="1266519" y="1852356"/>
            <a:ext cx="4470019" cy="2253939"/>
            <a:chOff x="1266519" y="1852356"/>
            <a:chExt cx="4470019" cy="2253939"/>
          </a:xfrm>
        </p:grpSpPr>
        <p:sp>
          <p:nvSpPr>
            <p:cNvPr id="20" name="Oval 19">
              <a:extLst>
                <a:ext uri="{FF2B5EF4-FFF2-40B4-BE49-F238E27FC236}">
                  <a16:creationId xmlns:a16="http://schemas.microsoft.com/office/drawing/2014/main" id="{A3B1AAC4-276C-4EE8-982E-1AE3384FD79D}"/>
                </a:ext>
              </a:extLst>
            </p:cNvPr>
            <p:cNvSpPr/>
            <p:nvPr/>
          </p:nvSpPr>
          <p:spPr>
            <a:xfrm>
              <a:off x="5527735" y="1852356"/>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1C2B924E-5559-4BF1-9532-F825BE61BFB2}"/>
                </a:ext>
              </a:extLst>
            </p:cNvPr>
            <p:cNvCxnSpPr>
              <a:cxnSpLocks/>
              <a:stCxn id="28" idx="0"/>
              <a:endCxn id="20" idx="3"/>
            </p:cNvCxnSpPr>
            <p:nvPr/>
          </p:nvCxnSpPr>
          <p:spPr>
            <a:xfrm flipV="1">
              <a:off x="3277557" y="2030581"/>
              <a:ext cx="2280756" cy="1866911"/>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cxnSp>
          <p:nvCxnSpPr>
            <p:cNvPr id="21" name="Straight Connector 20">
              <a:extLst>
                <a:ext uri="{FF2B5EF4-FFF2-40B4-BE49-F238E27FC236}">
                  <a16:creationId xmlns:a16="http://schemas.microsoft.com/office/drawing/2014/main" id="{54C1FB30-2E1B-46ED-85AE-B7591144CBA3}"/>
                </a:ext>
              </a:extLst>
            </p:cNvPr>
            <p:cNvCxnSpPr>
              <a:cxnSpLocks/>
              <a:endCxn id="28" idx="0"/>
            </p:cNvCxnSpPr>
            <p:nvPr/>
          </p:nvCxnSpPr>
          <p:spPr>
            <a:xfrm>
              <a:off x="1266519" y="2012293"/>
              <a:ext cx="2011038" cy="1885199"/>
            </a:xfrm>
            <a:prstGeom prst="line">
              <a:avLst/>
            </a:prstGeom>
            <a:ln w="38100">
              <a:solidFill>
                <a:schemeClr val="accent2"/>
              </a:solidFill>
            </a:ln>
          </p:spPr>
          <p:style>
            <a:lnRef idx="2">
              <a:schemeClr val="accent1"/>
            </a:lnRef>
            <a:fillRef idx="1">
              <a:schemeClr val="lt1"/>
            </a:fillRef>
            <a:effectRef idx="0">
              <a:schemeClr val="accent1"/>
            </a:effectRef>
            <a:fontRef idx="minor">
              <a:schemeClr val="dk1"/>
            </a:fontRef>
          </p:style>
        </p:cxnSp>
        <p:sp>
          <p:nvSpPr>
            <p:cNvPr id="28" name="Oval 27">
              <a:extLst>
                <a:ext uri="{FF2B5EF4-FFF2-40B4-BE49-F238E27FC236}">
                  <a16:creationId xmlns:a16="http://schemas.microsoft.com/office/drawing/2014/main" id="{35D4C595-21D4-49E6-BBC7-B2C6B2FD5A3A}"/>
                </a:ext>
              </a:extLst>
            </p:cNvPr>
            <p:cNvSpPr/>
            <p:nvPr/>
          </p:nvSpPr>
          <p:spPr>
            <a:xfrm>
              <a:off x="3173155" y="3897492"/>
              <a:ext cx="208803" cy="208803"/>
            </a:xfrm>
            <a:prstGeom prst="ellipse">
              <a:avLst/>
            </a:prstGeom>
            <a:solidFill>
              <a:srgbClr val="C0000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5" name="Oval 44">
            <a:extLst>
              <a:ext uri="{FF2B5EF4-FFF2-40B4-BE49-F238E27FC236}">
                <a16:creationId xmlns:a16="http://schemas.microsoft.com/office/drawing/2014/main" id="{BF745E79-1982-4986-9A53-CB9A1DAB6A90}"/>
              </a:ext>
            </a:extLst>
          </p:cNvPr>
          <p:cNvSpPr/>
          <p:nvPr/>
        </p:nvSpPr>
        <p:spPr>
          <a:xfrm>
            <a:off x="5569474" y="1855822"/>
            <a:ext cx="208803" cy="208803"/>
          </a:xfrm>
          <a:prstGeom prst="ellipse">
            <a:avLst/>
          </a:prstGeom>
          <a:solidFill>
            <a:srgbClr val="00B050"/>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63339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MANIFOLD EXPLORATION</a:t>
            </a:r>
          </a:p>
        </p:txBody>
      </p:sp>
      <p:sp>
        <p:nvSpPr>
          <p:cNvPr id="3" name="Slide Number Placeholder 2"/>
          <p:cNvSpPr>
            <a:spLocks noGrp="1"/>
          </p:cNvSpPr>
          <p:nvPr>
            <p:ph type="sldNum" sz="quarter" idx="4294967295"/>
          </p:nvPr>
        </p:nvSpPr>
        <p:spPr>
          <a:xfrm>
            <a:off x="11501438" y="6086475"/>
            <a:ext cx="690562" cy="685800"/>
          </a:xfrm>
        </p:spPr>
        <p:txBody>
          <a:bodyPr/>
          <a:lstStyle/>
          <a:p>
            <a:fld id="{3B5F642D-6A31-4596-8C22-CC368C1BDF36}" type="slidenum">
              <a:rPr lang="de-CH" smtClean="0"/>
              <a:pPr/>
              <a:t>32</a:t>
            </a:fld>
            <a:endParaRPr lang="de-CH" dirty="0"/>
          </a:p>
        </p:txBody>
      </p:sp>
      <p:sp>
        <p:nvSpPr>
          <p:cNvPr id="27" name="Rectangle 26"/>
          <p:cNvSpPr/>
          <p:nvPr/>
        </p:nvSpPr>
        <p:spPr>
          <a:xfrm>
            <a:off x="613719" y="6105180"/>
            <a:ext cx="11578281" cy="523220"/>
          </a:xfrm>
          <a:prstGeom prst="rect">
            <a:avLst/>
          </a:prstGeom>
        </p:spPr>
        <p:txBody>
          <a:bodyPr wrap="square">
            <a:spAutoFit/>
          </a:bodyPr>
          <a:lstStyle/>
          <a:p>
            <a:pPr algn="ctr"/>
            <a:r>
              <a:rPr lang="en-US" sz="2800" dirty="0">
                <a:solidFill>
                  <a:srgbClr val="444444"/>
                </a:solidFill>
                <a:latin typeface="Open Sans" panose="020B0606030504020204" pitchFamily="34" charset="0"/>
                <a:ea typeface="Open Sans" panose="020B0606030504020204" pitchFamily="34" charset="0"/>
                <a:cs typeface="Open Sans" panose="020B0606030504020204" pitchFamily="34" charset="0"/>
              </a:rPr>
              <a:t>Details on Jacobian calculation [Jakob et al. 2012; Hua et al. 2017]</a:t>
            </a:r>
          </a:p>
        </p:txBody>
      </p:sp>
      <p:sp>
        <p:nvSpPr>
          <p:cNvPr id="29" name="Content Placeholder 9">
            <a:extLst>
              <a:ext uri="{FF2B5EF4-FFF2-40B4-BE49-F238E27FC236}">
                <a16:creationId xmlns:a16="http://schemas.microsoft.com/office/drawing/2014/main" id="{0A037DD7-847E-4189-8F01-6C9A8AD4958B}"/>
              </a:ext>
            </a:extLst>
          </p:cNvPr>
          <p:cNvSpPr txBox="1">
            <a:spLocks/>
          </p:cNvSpPr>
          <p:nvPr/>
        </p:nvSpPr>
        <p:spPr>
          <a:xfrm>
            <a:off x="838200" y="1222977"/>
            <a:ext cx="10752437" cy="595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solidFill>
                  <a:srgbClr val="444444"/>
                </a:solidFill>
                <a:latin typeface="Open Sans" panose="020B0606030504020204" pitchFamily="34" charset="0"/>
                <a:ea typeface="Open Sans" panose="020B0606030504020204" pitchFamily="34" charset="0"/>
                <a:cs typeface="Open Sans" panose="020B0606030504020204" pitchFamily="34" charset="0"/>
              </a:rPr>
              <a:t>Specular chain</a:t>
            </a:r>
          </a:p>
        </p:txBody>
      </p:sp>
      <p:pic>
        <p:nvPicPr>
          <p:cNvPr id="7" name="Graphic 6">
            <a:extLst>
              <a:ext uri="{FF2B5EF4-FFF2-40B4-BE49-F238E27FC236}">
                <a16:creationId xmlns:a16="http://schemas.microsoft.com/office/drawing/2014/main" id="{A09D9E3B-E9D6-42F0-BDF1-51F65D4F07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60296" y="2136224"/>
            <a:ext cx="4605228" cy="3767910"/>
          </a:xfrm>
          <a:prstGeom prst="rect">
            <a:avLst/>
          </a:prstGeom>
        </p:spPr>
      </p:pic>
      <p:sp>
        <p:nvSpPr>
          <p:cNvPr id="8" name="Oval 7">
            <a:extLst>
              <a:ext uri="{FF2B5EF4-FFF2-40B4-BE49-F238E27FC236}">
                <a16:creationId xmlns:a16="http://schemas.microsoft.com/office/drawing/2014/main" id="{5BEE5B55-C507-464B-9778-CCDBBF1F64FF}"/>
              </a:ext>
            </a:extLst>
          </p:cNvPr>
          <p:cNvSpPr/>
          <p:nvPr/>
        </p:nvSpPr>
        <p:spPr>
          <a:xfrm rot="2412140">
            <a:off x="3201651" y="455261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A9B6C70B-68A8-4825-9578-51A5E4CE3890}"/>
              </a:ext>
            </a:extLst>
          </p:cNvPr>
          <p:cNvSpPr/>
          <p:nvPr/>
        </p:nvSpPr>
        <p:spPr>
          <a:xfrm>
            <a:off x="4462603" y="5190871"/>
            <a:ext cx="1663608" cy="315998"/>
          </a:xfrm>
          <a:prstGeom prst="ellipse">
            <a:avLst/>
          </a:prstGeom>
          <a:solidFill>
            <a:srgbClr val="248B91">
              <a:alpha val="50196"/>
            </a:srgbClr>
          </a:solidFill>
          <a:ln w="285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49155AD4-39A9-4761-B088-62AD1CDF2190}"/>
              </a:ext>
            </a:extLst>
          </p:cNvPr>
          <p:cNvCxnSpPr>
            <a:cxnSpLocks/>
            <a:stCxn id="11" idx="1"/>
          </p:cNvCxnSpPr>
          <p:nvPr/>
        </p:nvCxnSpPr>
        <p:spPr>
          <a:xfrm flipH="1" flipV="1">
            <a:off x="6775446" y="2498402"/>
            <a:ext cx="769755" cy="124181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1" name="Oval 10">
            <a:extLst>
              <a:ext uri="{FF2B5EF4-FFF2-40B4-BE49-F238E27FC236}">
                <a16:creationId xmlns:a16="http://schemas.microsoft.com/office/drawing/2014/main" id="{C93B897B-23B1-4B66-B60E-43EE319B4E0E}"/>
              </a:ext>
            </a:extLst>
          </p:cNvPr>
          <p:cNvSpPr/>
          <p:nvPr/>
        </p:nvSpPr>
        <p:spPr>
          <a:xfrm>
            <a:off x="7514622" y="3709641"/>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1B225626-5142-4BDA-8E2C-DFC08EEB78F5}"/>
              </a:ext>
            </a:extLst>
          </p:cNvPr>
          <p:cNvSpPr/>
          <p:nvPr/>
        </p:nvSpPr>
        <p:spPr>
          <a:xfrm>
            <a:off x="6597222" y="2289599"/>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E6361E9-C8CE-4B26-8AC7-A63DE3719790}"/>
              </a:ext>
            </a:extLst>
          </p:cNvPr>
          <p:cNvCxnSpPr>
            <a:cxnSpLocks/>
            <a:stCxn id="12" idx="3"/>
            <a:endCxn id="22" idx="7"/>
          </p:cNvCxnSpPr>
          <p:nvPr/>
        </p:nvCxnSpPr>
        <p:spPr>
          <a:xfrm flipH="1">
            <a:off x="4598945" y="2467823"/>
            <a:ext cx="2028856" cy="2577462"/>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3AF3C337-F503-47CB-94A0-5D274E677CA4}"/>
              </a:ext>
            </a:extLst>
          </p:cNvPr>
          <p:cNvCxnSpPr>
            <a:cxnSpLocks/>
            <a:endCxn id="21" idx="0"/>
          </p:cNvCxnSpPr>
          <p:nvPr/>
        </p:nvCxnSpPr>
        <p:spPr>
          <a:xfrm>
            <a:off x="3650937" y="3632458"/>
            <a:ext cx="375411" cy="984628"/>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B0EB0B6F-AC56-4896-90C3-3460ADE344A1}"/>
              </a:ext>
            </a:extLst>
          </p:cNvPr>
          <p:cNvCxnSpPr>
            <a:cxnSpLocks/>
            <a:endCxn id="23" idx="1"/>
          </p:cNvCxnSpPr>
          <p:nvPr/>
        </p:nvCxnSpPr>
        <p:spPr>
          <a:xfrm>
            <a:off x="4052144" y="3407447"/>
            <a:ext cx="1064039" cy="1854510"/>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CD42B45B-52A2-4E09-B881-886383FA1113}"/>
              </a:ext>
            </a:extLst>
          </p:cNvPr>
          <p:cNvCxnSpPr>
            <a:cxnSpLocks/>
            <a:endCxn id="24" idx="0"/>
          </p:cNvCxnSpPr>
          <p:nvPr/>
        </p:nvCxnSpPr>
        <p:spPr>
          <a:xfrm flipH="1">
            <a:off x="5741862" y="2387065"/>
            <a:ext cx="1333957" cy="2885418"/>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1B63608-3EFA-4679-8074-FC3F0313F635}"/>
                  </a:ext>
                </a:extLst>
              </p:cNvPr>
              <p:cNvSpPr txBox="1"/>
              <p:nvPr/>
            </p:nvSpPr>
            <p:spPr>
              <a:xfrm>
                <a:off x="4655105" y="5395186"/>
                <a:ext cx="452902"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smtClean="0">
                              <a:latin typeface="Cambria Math" panose="02040503050406030204" pitchFamily="18" charset="0"/>
                            </a:rPr>
                          </m:ctrlPr>
                        </m:sSubSupPr>
                        <m:e>
                          <m:r>
                            <a:rPr lang="en-SG" sz="2800" b="0" i="1" smtClean="0">
                              <a:latin typeface="Cambria Math" panose="02040503050406030204" pitchFamily="18" charset="0"/>
                            </a:rPr>
                            <m:t>𝑧</m:t>
                          </m:r>
                        </m:e>
                        <m:sub>
                          <m:r>
                            <a:rPr lang="en-US" sz="2800" i="1">
                              <a:latin typeface="Cambria Math" panose="02040503050406030204" pitchFamily="18" charset="0"/>
                            </a:rPr>
                            <m:t>𝑡</m:t>
                          </m:r>
                        </m:sub>
                        <m:sup>
                          <m:r>
                            <a:rPr lang="en-US" sz="2800" i="1">
                              <a:latin typeface="Cambria Math" panose="02040503050406030204" pitchFamily="18" charset="0"/>
                            </a:rPr>
                            <m:t>′</m:t>
                          </m:r>
                        </m:sup>
                      </m:sSubSup>
                    </m:oMath>
                  </m:oMathPara>
                </a14:m>
                <a:endParaRPr lang="en-US" sz="2800" dirty="0"/>
              </a:p>
            </p:txBody>
          </p:sp>
        </mc:Choice>
        <mc:Fallback xmlns="">
          <p:sp>
            <p:nvSpPr>
              <p:cNvPr id="17" name="TextBox 16">
                <a:extLst>
                  <a:ext uri="{FF2B5EF4-FFF2-40B4-BE49-F238E27FC236}">
                    <a16:creationId xmlns:a16="http://schemas.microsoft.com/office/drawing/2014/main" id="{61B63608-3EFA-4679-8074-FC3F0313F635}"/>
                  </a:ext>
                </a:extLst>
              </p:cNvPr>
              <p:cNvSpPr txBox="1">
                <a:spLocks noRot="1" noChangeAspect="1" noMove="1" noResize="1" noEditPoints="1" noAdjustHandles="1" noChangeArrowheads="1" noChangeShapeType="1" noTextEdit="1"/>
              </p:cNvSpPr>
              <p:nvPr/>
            </p:nvSpPr>
            <p:spPr>
              <a:xfrm>
                <a:off x="4655105" y="5395186"/>
                <a:ext cx="452902" cy="50894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F5C2AEA-8A3D-4EB4-B8B5-A1918527EECC}"/>
                  </a:ext>
                </a:extLst>
              </p:cNvPr>
              <p:cNvSpPr txBox="1"/>
              <p:nvPr/>
            </p:nvSpPr>
            <p:spPr>
              <a:xfrm>
                <a:off x="5501171" y="5484300"/>
                <a:ext cx="481378"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i="1">
                              <a:latin typeface="Cambria Math" panose="02040503050406030204" pitchFamily="18" charset="0"/>
                            </a:rPr>
                          </m:ctrlPr>
                        </m:sSubSupPr>
                        <m:e>
                          <m:r>
                            <a:rPr lang="en-US" sz="2800" i="1">
                              <a:latin typeface="Cambria Math" panose="02040503050406030204" pitchFamily="18" charset="0"/>
                            </a:rPr>
                            <m:t>𝑦</m:t>
                          </m:r>
                        </m:e>
                        <m:sub>
                          <m:r>
                            <a:rPr lang="en-US" sz="2800" i="1">
                              <a:latin typeface="Cambria Math" panose="02040503050406030204" pitchFamily="18" charset="0"/>
                            </a:rPr>
                            <m:t>𝑠</m:t>
                          </m:r>
                        </m:sub>
                        <m:sup>
                          <m:r>
                            <a:rPr lang="en-US" sz="2800" i="1">
                              <a:latin typeface="Cambria Math" panose="02040503050406030204" pitchFamily="18" charset="0"/>
                            </a:rPr>
                            <m:t>′</m:t>
                          </m:r>
                        </m:sup>
                      </m:sSubSup>
                    </m:oMath>
                  </m:oMathPara>
                </a14:m>
                <a:endParaRPr lang="en-US" sz="2800" dirty="0"/>
              </a:p>
            </p:txBody>
          </p:sp>
        </mc:Choice>
        <mc:Fallback xmlns="">
          <p:sp>
            <p:nvSpPr>
              <p:cNvPr id="18" name="TextBox 17">
                <a:extLst>
                  <a:ext uri="{FF2B5EF4-FFF2-40B4-BE49-F238E27FC236}">
                    <a16:creationId xmlns:a16="http://schemas.microsoft.com/office/drawing/2014/main" id="{DF5C2AEA-8A3D-4EB4-B8B5-A1918527EECC}"/>
                  </a:ext>
                </a:extLst>
              </p:cNvPr>
              <p:cNvSpPr txBox="1">
                <a:spLocks noRot="1" noChangeAspect="1" noMove="1" noResize="1" noEditPoints="1" noAdjustHandles="1" noChangeArrowheads="1" noChangeShapeType="1" noTextEdit="1"/>
              </p:cNvSpPr>
              <p:nvPr/>
            </p:nvSpPr>
            <p:spPr>
              <a:xfrm>
                <a:off x="5501171" y="5484300"/>
                <a:ext cx="481378" cy="50894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A2EE512-6ADF-4CEC-8DF6-565BAA32EF47}"/>
                  </a:ext>
                </a:extLst>
              </p:cNvPr>
              <p:cNvSpPr txBox="1"/>
              <p:nvPr/>
            </p:nvSpPr>
            <p:spPr>
              <a:xfrm>
                <a:off x="5430320" y="2164238"/>
                <a:ext cx="899063" cy="5089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𝑠</m:t>
                          </m:r>
                          <m:r>
                            <a:rPr lang="en-US" sz="2800" i="1">
                              <a:latin typeface="Cambria Math" panose="02040503050406030204" pitchFamily="18" charset="0"/>
                            </a:rPr>
                            <m:t>−1</m:t>
                          </m:r>
                        </m:sub>
                      </m:sSub>
                    </m:oMath>
                  </m:oMathPara>
                </a14:m>
                <a:endParaRPr lang="en-US" sz="2800" dirty="0"/>
              </a:p>
            </p:txBody>
          </p:sp>
        </mc:Choice>
        <mc:Fallback xmlns="">
          <p:sp>
            <p:nvSpPr>
              <p:cNvPr id="19" name="TextBox 18">
                <a:extLst>
                  <a:ext uri="{FF2B5EF4-FFF2-40B4-BE49-F238E27FC236}">
                    <a16:creationId xmlns:a16="http://schemas.microsoft.com/office/drawing/2014/main" id="{4A2EE512-6ADF-4CEC-8DF6-565BAA32EF47}"/>
                  </a:ext>
                </a:extLst>
              </p:cNvPr>
              <p:cNvSpPr txBox="1">
                <a:spLocks noRot="1" noChangeAspect="1" noMove="1" noResize="1" noEditPoints="1" noAdjustHandles="1" noChangeArrowheads="1" noChangeShapeType="1" noTextEdit="1"/>
              </p:cNvSpPr>
              <p:nvPr/>
            </p:nvSpPr>
            <p:spPr>
              <a:xfrm>
                <a:off x="5430320" y="2164238"/>
                <a:ext cx="899063" cy="508947"/>
              </a:xfrm>
              <a:prstGeom prst="rect">
                <a:avLst/>
              </a:prstGeom>
              <a:blipFill>
                <a:blip r:embed="rId8"/>
                <a:stretch>
                  <a:fillRect/>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66B72A09-AE87-4F09-8136-8B7E6A87E19E}"/>
              </a:ext>
            </a:extLst>
          </p:cNvPr>
          <p:cNvSpPr txBox="1"/>
          <p:nvPr/>
        </p:nvSpPr>
        <p:spPr>
          <a:xfrm>
            <a:off x="7514622" y="2095391"/>
            <a:ext cx="382469" cy="584775"/>
          </a:xfrm>
          <a:prstGeom prst="rect">
            <a:avLst/>
          </a:prstGeom>
          <a:noFill/>
        </p:spPr>
        <p:txBody>
          <a:bodyPr wrap="square" rtlCol="0">
            <a:spAutoFit/>
          </a:bodyPr>
          <a:lstStyle/>
          <a:p>
            <a:r>
              <a:rPr lang="en-SG" sz="3200" dirty="0"/>
              <a:t>S</a:t>
            </a:r>
            <a:endParaRPr lang="en-GB" sz="3200" dirty="0"/>
          </a:p>
        </p:txBody>
      </p:sp>
      <p:sp>
        <p:nvSpPr>
          <p:cNvPr id="21" name="Oval 20">
            <a:extLst>
              <a:ext uri="{FF2B5EF4-FFF2-40B4-BE49-F238E27FC236}">
                <a16:creationId xmlns:a16="http://schemas.microsoft.com/office/drawing/2014/main" id="{5BD150B0-E8DB-4226-98BC-C3D6FDF3387F}"/>
              </a:ext>
            </a:extLst>
          </p:cNvPr>
          <p:cNvSpPr/>
          <p:nvPr/>
        </p:nvSpPr>
        <p:spPr>
          <a:xfrm>
            <a:off x="3921946" y="461708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B17F5221-4DC8-4064-A7BB-B3B5573EFE05}"/>
              </a:ext>
            </a:extLst>
          </p:cNvPr>
          <p:cNvSpPr/>
          <p:nvPr/>
        </p:nvSpPr>
        <p:spPr>
          <a:xfrm>
            <a:off x="4420721" y="5014706"/>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804F690E-2990-406D-9688-A83BC3B3065F}"/>
              </a:ext>
            </a:extLst>
          </p:cNvPr>
          <p:cNvSpPr/>
          <p:nvPr/>
        </p:nvSpPr>
        <p:spPr>
          <a:xfrm>
            <a:off x="5085604" y="5231378"/>
            <a:ext cx="208803" cy="208803"/>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Oval 23">
            <a:extLst>
              <a:ext uri="{FF2B5EF4-FFF2-40B4-BE49-F238E27FC236}">
                <a16:creationId xmlns:a16="http://schemas.microsoft.com/office/drawing/2014/main" id="{9A60CC35-40A9-490A-A58A-AC46F7C15B3E}"/>
              </a:ext>
            </a:extLst>
          </p:cNvPr>
          <p:cNvSpPr/>
          <p:nvPr/>
        </p:nvSpPr>
        <p:spPr>
          <a:xfrm>
            <a:off x="5637460" y="5272483"/>
            <a:ext cx="208803" cy="208803"/>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Oval 24">
            <a:extLst>
              <a:ext uri="{FF2B5EF4-FFF2-40B4-BE49-F238E27FC236}">
                <a16:creationId xmlns:a16="http://schemas.microsoft.com/office/drawing/2014/main" id="{464F4C91-138C-4FB9-8DAE-007FA7AC8208}"/>
              </a:ext>
            </a:extLst>
          </p:cNvPr>
          <p:cNvSpPr/>
          <p:nvPr/>
        </p:nvSpPr>
        <p:spPr>
          <a:xfrm>
            <a:off x="7001912" y="2259020"/>
            <a:ext cx="208803" cy="208803"/>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7A55A7E6-8C5E-4B05-8C10-402C0E8C7416}"/>
              </a:ext>
            </a:extLst>
          </p:cNvPr>
          <p:cNvCxnSpPr>
            <a:cxnSpLocks/>
            <a:stCxn id="11" idx="0"/>
            <a:endCxn id="25" idx="4"/>
          </p:cNvCxnSpPr>
          <p:nvPr/>
        </p:nvCxnSpPr>
        <p:spPr>
          <a:xfrm flipH="1" flipV="1">
            <a:off x="7106314" y="2467823"/>
            <a:ext cx="512710" cy="1241818"/>
          </a:xfrm>
          <a:prstGeom prst="straightConnector1">
            <a:avLst/>
          </a:prstGeom>
          <a:ln w="28575">
            <a:solidFill>
              <a:srgbClr val="FF0000"/>
            </a:solidFill>
            <a:prstDash val="solid"/>
            <a:headEnd type="none" w="med" len="med"/>
            <a:tailEnd type="arrow" w="med" len="med"/>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79821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HYBRID SHIFT MAPPING</a:t>
            </a:r>
          </a:p>
        </p:txBody>
      </p:sp>
      <p:sp>
        <p:nvSpPr>
          <p:cNvPr id="4" name="Slide Number Placeholder 3"/>
          <p:cNvSpPr>
            <a:spLocks noGrp="1"/>
          </p:cNvSpPr>
          <p:nvPr>
            <p:ph type="sldNum" sz="quarter" idx="4294967295"/>
          </p:nvPr>
        </p:nvSpPr>
        <p:spPr>
          <a:xfrm>
            <a:off x="11501438" y="6086475"/>
            <a:ext cx="690562" cy="685800"/>
          </a:xfrm>
        </p:spPr>
        <p:txBody>
          <a:bodyPr/>
          <a:lstStyle/>
          <a:p>
            <a:fld id="{3B5F642D-6A31-4596-8C22-CC368C1BDF36}" type="slidenum">
              <a:rPr lang="de-CH" smtClean="0"/>
              <a:pPr/>
              <a:t>33</a:t>
            </a:fld>
            <a:endParaRPr lang="de-CH" dirty="0"/>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48821" y="1744176"/>
            <a:ext cx="6318665" cy="3450323"/>
          </a:xfrm>
          <a:prstGeom prst="rect">
            <a:avLst/>
          </a:prstGeom>
        </p:spPr>
      </p:pic>
      <p:cxnSp>
        <p:nvCxnSpPr>
          <p:cNvPr id="6" name="Straight Arrow Connector 5"/>
          <p:cNvCxnSpPr>
            <a:cxnSpLocks/>
            <a:stCxn id="7" idx="5"/>
          </p:cNvCxnSpPr>
          <p:nvPr/>
        </p:nvCxnSpPr>
        <p:spPr>
          <a:xfrm>
            <a:off x="4336966" y="2466213"/>
            <a:ext cx="753663" cy="546153"/>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 name="Oval 6"/>
          <p:cNvSpPr/>
          <p:nvPr/>
        </p:nvSpPr>
        <p:spPr>
          <a:xfrm>
            <a:off x="4186077" y="2315323"/>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Oval 7"/>
          <p:cNvSpPr/>
          <p:nvPr/>
        </p:nvSpPr>
        <p:spPr>
          <a:xfrm>
            <a:off x="5090629" y="2975997"/>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Oval 9"/>
          <p:cNvSpPr/>
          <p:nvPr/>
        </p:nvSpPr>
        <p:spPr>
          <a:xfrm>
            <a:off x="8575220" y="1909745"/>
            <a:ext cx="176779" cy="176779"/>
          </a:xfrm>
          <a:prstGeom prst="ellipse">
            <a:avLst/>
          </a:prstGeom>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Oval 10"/>
          <p:cNvSpPr/>
          <p:nvPr/>
        </p:nvSpPr>
        <p:spPr>
          <a:xfrm>
            <a:off x="7082916" y="2975997"/>
            <a:ext cx="176779" cy="176779"/>
          </a:xfrm>
          <a:prstGeom prst="ellipse">
            <a:avLst/>
          </a:prstGeom>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Oval 11"/>
          <p:cNvSpPr/>
          <p:nvPr/>
        </p:nvSpPr>
        <p:spPr>
          <a:xfrm>
            <a:off x="5170685" y="4543143"/>
            <a:ext cx="1105465" cy="152400"/>
          </a:xfrm>
          <a:prstGeom prst="ellipse">
            <a:avLst/>
          </a:prstGeom>
          <a:solidFill>
            <a:schemeClr val="accent1">
              <a:lumMod val="60000"/>
              <a:lumOff val="4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Oval 12"/>
          <p:cNvSpPr/>
          <p:nvPr/>
        </p:nvSpPr>
        <p:spPr>
          <a:xfrm>
            <a:off x="5622839" y="4486901"/>
            <a:ext cx="176779" cy="176779"/>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Oval 13"/>
          <p:cNvSpPr/>
          <p:nvPr/>
        </p:nvSpPr>
        <p:spPr>
          <a:xfrm>
            <a:off x="6004921" y="4486901"/>
            <a:ext cx="176779" cy="176779"/>
          </a:xfrm>
          <a:prstGeom prst="ellipse">
            <a:avLst/>
          </a:prstGeom>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 name="Straight Arrow Connector 14"/>
          <p:cNvCxnSpPr>
            <a:cxnSpLocks/>
            <a:stCxn id="8" idx="4"/>
            <a:endCxn id="13" idx="0"/>
          </p:cNvCxnSpPr>
          <p:nvPr/>
        </p:nvCxnSpPr>
        <p:spPr>
          <a:xfrm>
            <a:off x="5179017" y="3152775"/>
            <a:ext cx="532211" cy="1334127"/>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6" name="Straight Arrow Connector 15"/>
          <p:cNvCxnSpPr>
            <a:cxnSpLocks/>
            <a:stCxn id="11" idx="3"/>
            <a:endCxn id="14" idx="7"/>
          </p:cNvCxnSpPr>
          <p:nvPr/>
        </p:nvCxnSpPr>
        <p:spPr>
          <a:xfrm flipH="1">
            <a:off x="6155811" y="3126887"/>
            <a:ext cx="952995" cy="1385904"/>
          </a:xfrm>
          <a:prstGeom prst="straightConnector1">
            <a:avLst/>
          </a:prstGeom>
          <a:ln w="28575">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8" name="Straight Arrow Connector 17"/>
          <p:cNvCxnSpPr>
            <a:cxnSpLocks/>
            <a:stCxn id="10" idx="3"/>
            <a:endCxn id="11" idx="7"/>
          </p:cNvCxnSpPr>
          <p:nvPr/>
        </p:nvCxnSpPr>
        <p:spPr>
          <a:xfrm flipH="1">
            <a:off x="7233805" y="2060636"/>
            <a:ext cx="1367304" cy="941251"/>
          </a:xfrm>
          <a:prstGeom prst="straightConnector1">
            <a:avLst/>
          </a:prstGeom>
          <a:ln w="28575">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9" name="Oval 18"/>
          <p:cNvSpPr/>
          <p:nvPr/>
        </p:nvSpPr>
        <p:spPr>
          <a:xfrm>
            <a:off x="4336965" y="2086524"/>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Oval 19"/>
          <p:cNvSpPr/>
          <p:nvPr/>
        </p:nvSpPr>
        <p:spPr>
          <a:xfrm>
            <a:off x="6009281" y="2983055"/>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p:cNvSpPr/>
          <p:nvPr/>
        </p:nvSpPr>
        <p:spPr>
          <a:xfrm>
            <a:off x="7025179" y="4486901"/>
            <a:ext cx="176779" cy="176779"/>
          </a:xfrm>
          <a:prstGeom prst="ellipse">
            <a:avLst/>
          </a:prstGeom>
          <a:ln w="28575">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 name="Straight Arrow Connector 21"/>
          <p:cNvCxnSpPr>
            <a:cxnSpLocks/>
            <a:stCxn id="19" idx="5"/>
            <a:endCxn id="20" idx="1"/>
          </p:cNvCxnSpPr>
          <p:nvPr/>
        </p:nvCxnSpPr>
        <p:spPr>
          <a:xfrm>
            <a:off x="4487856" y="2237413"/>
            <a:ext cx="1547315" cy="771531"/>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3" name="Straight Arrow Connector 22"/>
          <p:cNvCxnSpPr>
            <a:cxnSpLocks/>
            <a:stCxn id="20" idx="5"/>
            <a:endCxn id="21" idx="1"/>
          </p:cNvCxnSpPr>
          <p:nvPr/>
        </p:nvCxnSpPr>
        <p:spPr>
          <a:xfrm>
            <a:off x="6160169" y="3133945"/>
            <a:ext cx="890899" cy="1378847"/>
          </a:xfrm>
          <a:prstGeom prst="straightConnector1">
            <a:avLst/>
          </a:prstGeom>
          <a:ln w="28575">
            <a:solidFill>
              <a:schemeClr val="accent6"/>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4" name="Oval 23"/>
          <p:cNvSpPr/>
          <p:nvPr/>
        </p:nvSpPr>
        <p:spPr>
          <a:xfrm>
            <a:off x="7415805" y="4486901"/>
            <a:ext cx="176779" cy="176779"/>
          </a:xfrm>
          <a:prstGeom prst="ellipse">
            <a:avLst/>
          </a:prstGeom>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 name="Straight Arrow Connector 24"/>
          <p:cNvCxnSpPr>
            <a:cxnSpLocks/>
            <a:stCxn id="13" idx="6"/>
            <a:endCxn id="14" idx="2"/>
          </p:cNvCxnSpPr>
          <p:nvPr/>
        </p:nvCxnSpPr>
        <p:spPr>
          <a:xfrm>
            <a:off x="5799617" y="4575291"/>
            <a:ext cx="205304" cy="0"/>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6" name="Straight Arrow Connector 25"/>
          <p:cNvCxnSpPr>
            <a:cxnSpLocks/>
            <a:stCxn id="21" idx="6"/>
            <a:endCxn id="24" idx="2"/>
          </p:cNvCxnSpPr>
          <p:nvPr/>
        </p:nvCxnSpPr>
        <p:spPr>
          <a:xfrm>
            <a:off x="7201958" y="4575291"/>
            <a:ext cx="213849" cy="0"/>
          </a:xfrm>
          <a:prstGeom prst="straightConnector1">
            <a:avLst/>
          </a:prstGeom>
          <a:ln w="28575">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7" name="Oval 26"/>
          <p:cNvSpPr/>
          <p:nvPr/>
        </p:nvSpPr>
        <p:spPr>
          <a:xfrm>
            <a:off x="7614195" y="3012365"/>
            <a:ext cx="176779" cy="176779"/>
          </a:xfrm>
          <a:prstGeom prst="ellipse">
            <a:avLst/>
          </a:prstGeom>
          <a:solidFill>
            <a:schemeClr val="bg1"/>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 name="Straight Arrow Connector 27"/>
          <p:cNvCxnSpPr>
            <a:cxnSpLocks/>
            <a:stCxn id="10" idx="4"/>
            <a:endCxn id="27" idx="7"/>
          </p:cNvCxnSpPr>
          <p:nvPr/>
        </p:nvCxnSpPr>
        <p:spPr>
          <a:xfrm flipH="1">
            <a:off x="7765084" y="2086524"/>
            <a:ext cx="898525" cy="951731"/>
          </a:xfrm>
          <a:prstGeom prst="straightConnector1">
            <a:avLst/>
          </a:prstGeom>
          <a:ln w="28575">
            <a:solidFill>
              <a:srgbClr val="FF0000"/>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9" name="Straight Arrow Connector 28"/>
          <p:cNvCxnSpPr>
            <a:cxnSpLocks/>
            <a:stCxn id="27" idx="4"/>
            <a:endCxn id="24" idx="0"/>
          </p:cNvCxnSpPr>
          <p:nvPr/>
        </p:nvCxnSpPr>
        <p:spPr>
          <a:xfrm flipH="1">
            <a:off x="7504196" y="3189143"/>
            <a:ext cx="198389" cy="1297759"/>
          </a:xfrm>
          <a:prstGeom prst="straightConnector1">
            <a:avLst/>
          </a:prstGeom>
          <a:ln w="28575">
            <a:solidFill>
              <a:srgbClr val="FF0000"/>
            </a:solidFill>
            <a:headEnd type="none" w="med" len="med"/>
            <a:tailEnd type="arrow"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0158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01437" y="6086475"/>
            <a:ext cx="690563" cy="685800"/>
          </a:xfrm>
          <a:prstGeom prst="rect">
            <a:avLst/>
          </a:prstGeom>
        </p:spPr>
        <p:txBody>
          <a:bodyPr/>
          <a:lstStyle/>
          <a:p>
            <a:fld id="{3B5F642D-6A31-4596-8C22-CC368C1BDF36}" type="slidenum">
              <a:rPr lang="de-CH" smtClean="0"/>
              <a:pPr/>
              <a:t>34</a:t>
            </a:fld>
            <a:endParaRPr lang="de-CH" dirty="0"/>
          </a:p>
        </p:txBody>
      </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187" y="1789039"/>
            <a:ext cx="1589128" cy="1589128"/>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2954" y="1789038"/>
            <a:ext cx="1573081" cy="1589133"/>
          </a:xfrm>
          <a:prstGeom prst="rect">
            <a:avLst/>
          </a:prstGeom>
        </p:spPr>
      </p:pic>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058" y="1789035"/>
            <a:ext cx="1589132" cy="1589132"/>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019" y="1085837"/>
            <a:ext cx="6248439" cy="4686329"/>
          </a:xfrm>
          <a:prstGeom prst="rect">
            <a:avLst/>
          </a:prstGeom>
        </p:spPr>
      </p:pic>
      <p:sp>
        <p:nvSpPr>
          <p:cNvPr id="44" name="Rectangle 43"/>
          <p:cNvSpPr/>
          <p:nvPr/>
        </p:nvSpPr>
        <p:spPr>
          <a:xfrm rot="16200000">
            <a:off x="6236910" y="2352769"/>
            <a:ext cx="906017"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SPPM</a:t>
            </a:r>
          </a:p>
        </p:txBody>
      </p:sp>
      <p:sp>
        <p:nvSpPr>
          <p:cNvPr id="22" name="TextBox 21"/>
          <p:cNvSpPr txBox="1"/>
          <p:nvPr/>
        </p:nvSpPr>
        <p:spPr>
          <a:xfrm>
            <a:off x="297716" y="1098001"/>
            <a:ext cx="3550385" cy="584775"/>
          </a:xfrm>
          <a:prstGeom prst="rect">
            <a:avLst/>
          </a:prstGeom>
          <a:noFill/>
        </p:spPr>
        <p:txBody>
          <a:bodyPr wrap="square" rtlCol="0">
            <a:spAutoFit/>
          </a:bodyPr>
          <a:lstStyle/>
          <a:p>
            <a:r>
              <a:rPr lang="en-US" sz="3200" b="1" dirty="0">
                <a:ln w="22225">
                  <a:solidFill>
                    <a:schemeClr val="tx1"/>
                  </a:solidFill>
                  <a:prstDash val="solid"/>
                </a:ln>
                <a:solidFill>
                  <a:schemeClr val="bg1"/>
                </a:solidFill>
              </a:rPr>
              <a:t>SPPM – 5 min</a:t>
            </a:r>
          </a:p>
        </p:txBody>
      </p:sp>
    </p:spTree>
    <p:extLst>
      <p:ext uri="{BB962C8B-B14F-4D97-AF65-F5344CB8AC3E}">
        <p14:creationId xmlns:p14="http://schemas.microsoft.com/office/powerpoint/2010/main" val="2971596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01437" y="6086475"/>
            <a:ext cx="690563" cy="685800"/>
          </a:xfrm>
          <a:prstGeom prst="rect">
            <a:avLst/>
          </a:prstGeom>
        </p:spPr>
        <p:txBody>
          <a:bodyPr/>
          <a:lstStyle/>
          <a:p>
            <a:fld id="{3B5F642D-6A31-4596-8C22-CC368C1BDF36}" type="slidenum">
              <a:rPr lang="de-CH" smtClean="0"/>
              <a:pPr/>
              <a:t>35</a:t>
            </a:fld>
            <a:endParaRPr lang="de-CH" dirty="0"/>
          </a:p>
        </p:txBody>
      </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187" y="1789039"/>
            <a:ext cx="1589128" cy="1589128"/>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2954" y="1789038"/>
            <a:ext cx="1573081" cy="1589133"/>
          </a:xfrm>
          <a:prstGeom prst="rect">
            <a:avLst/>
          </a:prstGeom>
        </p:spPr>
      </p:pic>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058" y="1789035"/>
            <a:ext cx="1589132" cy="1589132"/>
          </a:xfrm>
          <a:prstGeom prst="rect">
            <a:avLst/>
          </a:prstGeom>
        </p:spPr>
      </p:pic>
      <p:pic>
        <p:nvPicPr>
          <p:cNvPr id="34" name="Picture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3187" y="3483527"/>
            <a:ext cx="1589128" cy="1589128"/>
          </a:xfrm>
          <a:prstGeom prst="rect">
            <a:avLst/>
          </a:prstGeom>
        </p:spPr>
      </p:pic>
      <p:pic>
        <p:nvPicPr>
          <p:cNvPr id="35" name="Picture 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2955" y="3483527"/>
            <a:ext cx="1573080" cy="1589132"/>
          </a:xfrm>
          <a:prstGeom prst="rect">
            <a:avLst/>
          </a:prstGeom>
        </p:spPr>
      </p:pic>
      <p:pic>
        <p:nvPicPr>
          <p:cNvPr id="36" name="Picture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44058" y="3483523"/>
            <a:ext cx="1589132" cy="1589132"/>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0019" y="1085837"/>
            <a:ext cx="6248439" cy="4686329"/>
          </a:xfrm>
          <a:prstGeom prst="rect">
            <a:avLst/>
          </a:prstGeom>
        </p:spPr>
      </p:pic>
      <p:sp>
        <p:nvSpPr>
          <p:cNvPr id="44" name="Rectangle 43"/>
          <p:cNvSpPr/>
          <p:nvPr/>
        </p:nvSpPr>
        <p:spPr>
          <a:xfrm rot="16200000">
            <a:off x="6236910" y="2352769"/>
            <a:ext cx="906017"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SPPM</a:t>
            </a:r>
          </a:p>
        </p:txBody>
      </p:sp>
      <p:sp>
        <p:nvSpPr>
          <p:cNvPr id="45" name="Rectangle 44"/>
          <p:cNvSpPr/>
          <p:nvPr/>
        </p:nvSpPr>
        <p:spPr>
          <a:xfrm rot="16200000">
            <a:off x="6242522" y="4047258"/>
            <a:ext cx="894797"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G-PM</a:t>
            </a:r>
          </a:p>
        </p:txBody>
      </p:sp>
      <p:sp>
        <p:nvSpPr>
          <p:cNvPr id="22" name="TextBox 21"/>
          <p:cNvSpPr txBox="1"/>
          <p:nvPr/>
        </p:nvSpPr>
        <p:spPr>
          <a:xfrm>
            <a:off x="297716" y="1098000"/>
            <a:ext cx="3550385" cy="584775"/>
          </a:xfrm>
          <a:prstGeom prst="rect">
            <a:avLst/>
          </a:prstGeom>
          <a:noFill/>
        </p:spPr>
        <p:txBody>
          <a:bodyPr wrap="square" rtlCol="0">
            <a:spAutoFit/>
          </a:bodyPr>
          <a:lstStyle/>
          <a:p>
            <a:r>
              <a:rPr lang="en-US" sz="3200" b="1" dirty="0">
                <a:ln w="22225">
                  <a:solidFill>
                    <a:schemeClr val="tx1"/>
                  </a:solidFill>
                  <a:prstDash val="solid"/>
                </a:ln>
                <a:solidFill>
                  <a:schemeClr val="bg1"/>
                </a:solidFill>
              </a:rPr>
              <a:t>G-PM – 5 min</a:t>
            </a:r>
          </a:p>
        </p:txBody>
      </p:sp>
    </p:spTree>
    <p:extLst>
      <p:ext uri="{BB962C8B-B14F-4D97-AF65-F5344CB8AC3E}">
        <p14:creationId xmlns:p14="http://schemas.microsoft.com/office/powerpoint/2010/main" val="660636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01437" y="6086475"/>
            <a:ext cx="690563" cy="685800"/>
          </a:xfrm>
          <a:prstGeom prst="rect">
            <a:avLst/>
          </a:prstGeom>
        </p:spPr>
        <p:txBody>
          <a:bodyPr/>
          <a:lstStyle/>
          <a:p>
            <a:fld id="{3B5F642D-6A31-4596-8C22-CC368C1BDF36}" type="slidenum">
              <a:rPr lang="de-CH" smtClean="0"/>
              <a:pPr/>
              <a:t>36</a:t>
            </a:fld>
            <a:endParaRPr lang="de-CH" dirty="0"/>
          </a:p>
        </p:txBody>
      </p:sp>
      <p:pic>
        <p:nvPicPr>
          <p:cNvPr id="30" name="Pictur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187" y="1789039"/>
            <a:ext cx="1589128" cy="1589128"/>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2954" y="1789038"/>
            <a:ext cx="1573081" cy="1589133"/>
          </a:xfrm>
          <a:prstGeom prst="rect">
            <a:avLst/>
          </a:prstGeom>
        </p:spPr>
      </p:pic>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058" y="1789035"/>
            <a:ext cx="1589132" cy="1589132"/>
          </a:xfrm>
          <a:prstGeom prst="rect">
            <a:avLst/>
          </a:prstGeom>
        </p:spPr>
      </p:pic>
      <p:pic>
        <p:nvPicPr>
          <p:cNvPr id="34" name="Picture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33187" y="3483527"/>
            <a:ext cx="1589128" cy="1589128"/>
          </a:xfrm>
          <a:prstGeom prst="rect">
            <a:avLst/>
          </a:prstGeom>
        </p:spPr>
      </p:pic>
      <p:pic>
        <p:nvPicPr>
          <p:cNvPr id="35" name="Picture 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2955" y="3483527"/>
            <a:ext cx="1573080" cy="1589132"/>
          </a:xfrm>
          <a:prstGeom prst="rect">
            <a:avLst/>
          </a:prstGeom>
        </p:spPr>
      </p:pic>
      <p:pic>
        <p:nvPicPr>
          <p:cNvPr id="36" name="Picture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44058" y="3483523"/>
            <a:ext cx="1589132" cy="1589132"/>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33187" y="5187037"/>
            <a:ext cx="1589128" cy="1589128"/>
          </a:xfrm>
          <a:prstGeom prst="rect">
            <a:avLst/>
          </a:prstGeom>
        </p:spPr>
      </p:pic>
      <p:pic>
        <p:nvPicPr>
          <p:cNvPr id="39" name="Picture 3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62953" y="5187035"/>
            <a:ext cx="1573084" cy="1589136"/>
          </a:xfrm>
          <a:prstGeom prst="rect">
            <a:avLst/>
          </a:prstGeom>
        </p:spPr>
      </p:pic>
      <p:pic>
        <p:nvPicPr>
          <p:cNvPr id="40" name="Picture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44058" y="5187033"/>
            <a:ext cx="1589132" cy="1589132"/>
          </a:xfrm>
          <a:prstGeom prst="rect">
            <a:avLst/>
          </a:prstGeom>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0019" y="1085837"/>
            <a:ext cx="6248439" cy="4686329"/>
          </a:xfrm>
          <a:prstGeom prst="rect">
            <a:avLst/>
          </a:prstGeom>
        </p:spPr>
      </p:pic>
      <p:sp>
        <p:nvSpPr>
          <p:cNvPr id="42" name="TextBox 41"/>
          <p:cNvSpPr txBox="1"/>
          <p:nvPr/>
        </p:nvSpPr>
        <p:spPr>
          <a:xfrm>
            <a:off x="297716" y="1098001"/>
            <a:ext cx="3550385" cy="584775"/>
          </a:xfrm>
          <a:prstGeom prst="rect">
            <a:avLst/>
          </a:prstGeom>
          <a:noFill/>
        </p:spPr>
        <p:txBody>
          <a:bodyPr wrap="square" rtlCol="0">
            <a:spAutoFit/>
          </a:bodyPr>
          <a:lstStyle/>
          <a:p>
            <a:r>
              <a:rPr lang="en-US" sz="3200" b="1" dirty="0">
                <a:ln w="22225">
                  <a:solidFill>
                    <a:schemeClr val="tx1"/>
                  </a:solidFill>
                  <a:prstDash val="solid"/>
                </a:ln>
                <a:solidFill>
                  <a:schemeClr val="bg1"/>
                </a:solidFill>
              </a:rPr>
              <a:t>Reference</a:t>
            </a:r>
          </a:p>
        </p:txBody>
      </p:sp>
      <p:sp>
        <p:nvSpPr>
          <p:cNvPr id="44" name="Rectangle 43"/>
          <p:cNvSpPr/>
          <p:nvPr/>
        </p:nvSpPr>
        <p:spPr>
          <a:xfrm rot="16200000">
            <a:off x="6236910" y="2352769"/>
            <a:ext cx="906017"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SPPM</a:t>
            </a:r>
          </a:p>
        </p:txBody>
      </p:sp>
      <p:sp>
        <p:nvSpPr>
          <p:cNvPr id="45" name="Rectangle 44"/>
          <p:cNvSpPr/>
          <p:nvPr/>
        </p:nvSpPr>
        <p:spPr>
          <a:xfrm rot="16200000">
            <a:off x="6242522" y="4047258"/>
            <a:ext cx="894797"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G-PM</a:t>
            </a:r>
          </a:p>
        </p:txBody>
      </p:sp>
      <p:sp>
        <p:nvSpPr>
          <p:cNvPr id="46" name="Rectangle 45"/>
          <p:cNvSpPr/>
          <p:nvPr/>
        </p:nvSpPr>
        <p:spPr>
          <a:xfrm rot="16200000">
            <a:off x="5969498" y="5750766"/>
            <a:ext cx="1440844" cy="461665"/>
          </a:xfrm>
          <a:prstGeom prst="rect">
            <a:avLst/>
          </a:prstGeom>
          <a:noFill/>
        </p:spPr>
        <p:txBody>
          <a:bodyPr wrap="none" rtlCol="0">
            <a:spAutoFit/>
          </a:bodyPr>
          <a:lstStyle/>
          <a:p>
            <a:r>
              <a:rPr lang="en-US" sz="2400" dirty="0">
                <a:ln w="0"/>
                <a:effectLst>
                  <a:outerShdw blurRad="38100" dist="19050" dir="2700000" algn="tl" rotWithShape="0">
                    <a:schemeClr val="dk1">
                      <a:alpha val="40000"/>
                    </a:schemeClr>
                  </a:outerShdw>
                </a:effectLst>
              </a:rPr>
              <a:t>Reference</a:t>
            </a:r>
          </a:p>
        </p:txBody>
      </p:sp>
    </p:spTree>
    <p:extLst>
      <p:ext uri="{BB962C8B-B14F-4D97-AF65-F5344CB8AC3E}">
        <p14:creationId xmlns:p14="http://schemas.microsoft.com/office/powerpoint/2010/main" val="3350959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019" y="1085837"/>
            <a:ext cx="6248439" cy="4686329"/>
          </a:xfrm>
          <a:prstGeom prst="rect">
            <a:avLst/>
          </a:prstGeom>
        </p:spPr>
      </p:pic>
      <p:sp>
        <p:nvSpPr>
          <p:cNvPr id="7" name="TextBox 6"/>
          <p:cNvSpPr txBox="1"/>
          <p:nvPr/>
        </p:nvSpPr>
        <p:spPr>
          <a:xfrm>
            <a:off x="9002765" y="3931681"/>
            <a:ext cx="1011815" cy="584775"/>
          </a:xfrm>
          <a:prstGeom prst="rect">
            <a:avLst/>
          </a:prstGeom>
          <a:noFill/>
        </p:spPr>
        <p:txBody>
          <a:bodyPr wrap="none" rtlCol="0">
            <a:spAutoFit/>
          </a:bodyPr>
          <a:lstStyle/>
          <a:p>
            <a:r>
              <a:rPr lang="en-US" sz="3200" dirty="0">
                <a:solidFill>
                  <a:schemeClr val="bg1"/>
                </a:solidFill>
              </a:rPr>
              <a:t>Time</a:t>
            </a:r>
          </a:p>
        </p:txBody>
      </p:sp>
      <p:sp>
        <p:nvSpPr>
          <p:cNvPr id="9" name="Rectangle 8"/>
          <p:cNvSpPr/>
          <p:nvPr/>
        </p:nvSpPr>
        <p:spPr>
          <a:xfrm>
            <a:off x="6929513" y="5157034"/>
            <a:ext cx="343593" cy="343593"/>
          </a:xfrm>
          <a:prstGeom prst="rect">
            <a:avLst/>
          </a:prstGeom>
          <a:solidFill>
            <a:srgbClr val="403DE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921361" y="5649121"/>
            <a:ext cx="343593" cy="343593"/>
          </a:xfrm>
          <a:prstGeom prst="rect">
            <a:avLst/>
          </a:prstGeom>
          <a:solidFill>
            <a:srgbClr val="00DB3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364450" y="5041868"/>
            <a:ext cx="906017" cy="461665"/>
          </a:xfrm>
          <a:prstGeom prst="rect">
            <a:avLst/>
          </a:prstGeom>
          <a:noFill/>
        </p:spPr>
        <p:txBody>
          <a:bodyPr wrap="none" rtlCol="0">
            <a:spAutoFit/>
          </a:bodyPr>
          <a:lstStyle>
            <a:defPPr>
              <a:defRPr lang="en-US"/>
            </a:defPPr>
            <a:lvl1pPr>
              <a:defRPr sz="2400">
                <a:ln w="0"/>
                <a:effectLst>
                  <a:outerShdw blurRad="38100" dist="19050" dir="2700000" algn="tl" rotWithShape="0">
                    <a:schemeClr val="dk1">
                      <a:alpha val="40000"/>
                    </a:schemeClr>
                  </a:outerShdw>
                </a:effectLst>
              </a:defRPr>
            </a:lvl1pPr>
          </a:lstStyle>
          <a:p>
            <a:r>
              <a:rPr lang="en-US" dirty="0"/>
              <a:t>SPPM</a:t>
            </a:r>
          </a:p>
        </p:txBody>
      </p:sp>
      <p:sp>
        <p:nvSpPr>
          <p:cNvPr id="14" name="TextBox 13"/>
          <p:cNvSpPr txBox="1"/>
          <p:nvPr/>
        </p:nvSpPr>
        <p:spPr>
          <a:xfrm>
            <a:off x="7364720" y="5526305"/>
            <a:ext cx="894797" cy="461665"/>
          </a:xfrm>
          <a:prstGeom prst="rect">
            <a:avLst/>
          </a:prstGeom>
          <a:noFill/>
        </p:spPr>
        <p:txBody>
          <a:bodyPr wrap="none" rtlCol="0">
            <a:spAutoFit/>
          </a:bodyPr>
          <a:lstStyle>
            <a:defPPr>
              <a:defRPr lang="en-US"/>
            </a:defPPr>
            <a:lvl1pPr>
              <a:defRPr sz="2400">
                <a:ln w="0"/>
                <a:effectLst>
                  <a:outerShdw blurRad="38100" dist="19050" dir="2700000" algn="tl" rotWithShape="0">
                    <a:schemeClr val="dk1">
                      <a:alpha val="40000"/>
                    </a:schemeClr>
                  </a:outerShdw>
                </a:effectLst>
              </a:defRPr>
            </a:lvl1pPr>
          </a:lstStyle>
          <a:p>
            <a:r>
              <a:rPr lang="en-US" dirty="0"/>
              <a:t>G-PM</a:t>
            </a:r>
          </a:p>
        </p:txBody>
      </p:sp>
      <p:sp>
        <p:nvSpPr>
          <p:cNvPr id="33" name="Freeform: Shape 32">
            <a:extLst>
              <a:ext uri="{FF2B5EF4-FFF2-40B4-BE49-F238E27FC236}">
                <a16:creationId xmlns:a16="http://schemas.microsoft.com/office/drawing/2014/main" id="{E5E8E537-5EB4-4F39-9C16-5850C625F862}"/>
              </a:ext>
            </a:extLst>
          </p:cNvPr>
          <p:cNvSpPr/>
          <p:nvPr/>
        </p:nvSpPr>
        <p:spPr>
          <a:xfrm>
            <a:off x="7121071" y="276139"/>
            <a:ext cx="4775200" cy="3581400"/>
          </a:xfrm>
          <a:custGeom>
            <a:avLst/>
            <a:gdLst>
              <a:gd name="connsiteX0" fmla="*/ 0 w 4775200"/>
              <a:gd name="connsiteY0" fmla="*/ 3581400 h 3581400"/>
              <a:gd name="connsiteX1" fmla="*/ 4775200 w 4775200"/>
              <a:gd name="connsiteY1" fmla="*/ 3581400 h 3581400"/>
              <a:gd name="connsiteX2" fmla="*/ 4775200 w 4775200"/>
              <a:gd name="connsiteY2" fmla="*/ 0 h 3581400"/>
              <a:gd name="connsiteX3" fmla="*/ 0 w 4775200"/>
              <a:gd name="connsiteY3" fmla="*/ 0 h 3581400"/>
            </a:gdLst>
            <a:ahLst/>
            <a:cxnLst>
              <a:cxn ang="0">
                <a:pos x="connsiteX0" y="connsiteY0"/>
              </a:cxn>
              <a:cxn ang="0">
                <a:pos x="connsiteX1" y="connsiteY1"/>
              </a:cxn>
              <a:cxn ang="0">
                <a:pos x="connsiteX2" y="connsiteY2"/>
              </a:cxn>
              <a:cxn ang="0">
                <a:pos x="connsiteX3" y="connsiteY3"/>
              </a:cxn>
            </a:cxnLst>
            <a:rect l="l" t="t" r="r" b="b"/>
            <a:pathLst>
              <a:path w="4775200" h="3581400">
                <a:moveTo>
                  <a:pt x="0" y="3581400"/>
                </a:moveTo>
                <a:lnTo>
                  <a:pt x="4775200" y="3581400"/>
                </a:lnTo>
                <a:lnTo>
                  <a:pt x="4775200" y="0"/>
                </a:lnTo>
                <a:lnTo>
                  <a:pt x="0" y="0"/>
                </a:lnTo>
                <a:close/>
              </a:path>
            </a:pathLst>
          </a:custGeom>
          <a:solidFill>
            <a:srgbClr val="FFFFFF"/>
          </a:solidFill>
          <a:ln w="16570" cap="flat">
            <a:noFill/>
            <a:prstDash val="solid"/>
            <a:round/>
          </a:ln>
        </p:spPr>
        <p:txBody>
          <a:bodyPr rtlCol="0" anchor="ctr"/>
          <a:lstStyle/>
          <a:p>
            <a:endParaRPr lang="en-GB"/>
          </a:p>
        </p:txBody>
      </p:sp>
      <p:sp>
        <p:nvSpPr>
          <p:cNvPr id="34" name="Freeform: Shape 33">
            <a:extLst>
              <a:ext uri="{FF2B5EF4-FFF2-40B4-BE49-F238E27FC236}">
                <a16:creationId xmlns:a16="http://schemas.microsoft.com/office/drawing/2014/main" id="{BE5340C7-83A7-4E17-8790-C754757E3E50}"/>
              </a:ext>
            </a:extLst>
          </p:cNvPr>
          <p:cNvSpPr/>
          <p:nvPr/>
        </p:nvSpPr>
        <p:spPr>
          <a:xfrm>
            <a:off x="7717971" y="705907"/>
            <a:ext cx="3697464" cy="2752372"/>
          </a:xfrm>
          <a:custGeom>
            <a:avLst/>
            <a:gdLst>
              <a:gd name="connsiteX0" fmla="*/ 0 w 3697463"/>
              <a:gd name="connsiteY0" fmla="*/ 2757678 h 2752372"/>
              <a:gd name="connsiteX1" fmla="*/ 3700780 w 3697463"/>
              <a:gd name="connsiteY1" fmla="*/ 2757678 h 2752372"/>
              <a:gd name="connsiteX2" fmla="*/ 3700780 w 3697463"/>
              <a:gd name="connsiteY2" fmla="*/ 0 h 2752372"/>
              <a:gd name="connsiteX3" fmla="*/ 0 w 3697463"/>
              <a:gd name="connsiteY3" fmla="*/ 0 h 2752372"/>
            </a:gdLst>
            <a:ahLst/>
            <a:cxnLst>
              <a:cxn ang="0">
                <a:pos x="connsiteX0" y="connsiteY0"/>
              </a:cxn>
              <a:cxn ang="0">
                <a:pos x="connsiteX1" y="connsiteY1"/>
              </a:cxn>
              <a:cxn ang="0">
                <a:pos x="connsiteX2" y="connsiteY2"/>
              </a:cxn>
              <a:cxn ang="0">
                <a:pos x="connsiteX3" y="connsiteY3"/>
              </a:cxn>
            </a:cxnLst>
            <a:rect l="l" t="t" r="r" b="b"/>
            <a:pathLst>
              <a:path w="3697463" h="2752372">
                <a:moveTo>
                  <a:pt x="0" y="2757678"/>
                </a:moveTo>
                <a:lnTo>
                  <a:pt x="3700780" y="2757678"/>
                </a:lnTo>
                <a:lnTo>
                  <a:pt x="3700780" y="0"/>
                </a:lnTo>
                <a:lnTo>
                  <a:pt x="0" y="0"/>
                </a:lnTo>
                <a:close/>
              </a:path>
            </a:pathLst>
          </a:custGeom>
          <a:solidFill>
            <a:srgbClr val="FFFFFF"/>
          </a:solidFill>
          <a:ln w="16570" cap="flat">
            <a:noFill/>
            <a:prstDash val="solid"/>
            <a:round/>
          </a:ln>
        </p:spPr>
        <p:txBody>
          <a:bodyPr rtlCol="0" anchor="ctr"/>
          <a:lstStyle/>
          <a:p>
            <a:endParaRPr lang="en-GB"/>
          </a:p>
        </p:txBody>
      </p:sp>
      <p:sp>
        <p:nvSpPr>
          <p:cNvPr id="35" name="Freeform: Shape 34">
            <a:extLst>
              <a:ext uri="{FF2B5EF4-FFF2-40B4-BE49-F238E27FC236}">
                <a16:creationId xmlns:a16="http://schemas.microsoft.com/office/drawing/2014/main" id="{33A89216-EA32-4620-BDE7-11DB624C33F7}"/>
              </a:ext>
            </a:extLst>
          </p:cNvPr>
          <p:cNvSpPr/>
          <p:nvPr/>
        </p:nvSpPr>
        <p:spPr>
          <a:xfrm>
            <a:off x="9718481" y="705907"/>
            <a:ext cx="16581" cy="2752372"/>
          </a:xfrm>
          <a:custGeom>
            <a:avLst/>
            <a:gdLst>
              <a:gd name="connsiteX0" fmla="*/ 0 w 0"/>
              <a:gd name="connsiteY0" fmla="*/ 2757678 h 2752372"/>
              <a:gd name="connsiteX1" fmla="*/ 0 w 0"/>
              <a:gd name="connsiteY1" fmla="*/ 0 h 2752372"/>
            </a:gdLst>
            <a:ahLst/>
            <a:cxnLst>
              <a:cxn ang="0">
                <a:pos x="connsiteX0" y="connsiteY0"/>
              </a:cxn>
              <a:cxn ang="0">
                <a:pos x="connsiteX1" y="connsiteY1"/>
              </a:cxn>
            </a:cxnLst>
            <a:rect l="l" t="t" r="r" b="b"/>
            <a:pathLst>
              <a:path h="2752372">
                <a:moveTo>
                  <a:pt x="0" y="2757678"/>
                </a:moveTo>
                <a:lnTo>
                  <a:pt x="0" y="0"/>
                </a:lnTo>
              </a:path>
            </a:pathLst>
          </a:custGeom>
          <a:noFill/>
          <a:ln w="11046" cap="flat">
            <a:solidFill>
              <a:srgbClr val="000000"/>
            </a:solidFill>
            <a:custDash>
              <a:ds d="630000" sp="270000"/>
            </a:custDash>
            <a:round/>
          </a:ln>
        </p:spPr>
        <p:txBody>
          <a:bodyPr rtlCol="0" anchor="ctr"/>
          <a:lstStyle/>
          <a:p>
            <a:endParaRPr lang="en-GB"/>
          </a:p>
        </p:txBody>
      </p:sp>
      <p:sp>
        <p:nvSpPr>
          <p:cNvPr id="36" name="Freeform: Shape 35">
            <a:extLst>
              <a:ext uri="{FF2B5EF4-FFF2-40B4-BE49-F238E27FC236}">
                <a16:creationId xmlns:a16="http://schemas.microsoft.com/office/drawing/2014/main" id="{FB26B8C8-5545-40FD-9714-DF73D152A16A}"/>
              </a:ext>
            </a:extLst>
          </p:cNvPr>
          <p:cNvSpPr/>
          <p:nvPr/>
        </p:nvSpPr>
        <p:spPr>
          <a:xfrm>
            <a:off x="10523036" y="705907"/>
            <a:ext cx="16581" cy="2752372"/>
          </a:xfrm>
          <a:custGeom>
            <a:avLst/>
            <a:gdLst>
              <a:gd name="connsiteX0" fmla="*/ 0 w 0"/>
              <a:gd name="connsiteY0" fmla="*/ 2757678 h 2752372"/>
              <a:gd name="connsiteX1" fmla="*/ 0 w 0"/>
              <a:gd name="connsiteY1" fmla="*/ 0 h 2752372"/>
            </a:gdLst>
            <a:ahLst/>
            <a:cxnLst>
              <a:cxn ang="0">
                <a:pos x="connsiteX0" y="connsiteY0"/>
              </a:cxn>
              <a:cxn ang="0">
                <a:pos x="connsiteX1" y="connsiteY1"/>
              </a:cxn>
            </a:cxnLst>
            <a:rect l="l" t="t" r="r" b="b"/>
            <a:pathLst>
              <a:path h="2752372">
                <a:moveTo>
                  <a:pt x="0" y="2757678"/>
                </a:moveTo>
                <a:lnTo>
                  <a:pt x="0" y="0"/>
                </a:lnTo>
              </a:path>
            </a:pathLst>
          </a:custGeom>
          <a:noFill/>
          <a:ln w="11046" cap="flat">
            <a:solidFill>
              <a:srgbClr val="000000"/>
            </a:solidFill>
            <a:custDash>
              <a:ds d="630000" sp="270000"/>
            </a:custDash>
            <a:round/>
          </a:ln>
        </p:spPr>
        <p:txBody>
          <a:bodyPr rtlCol="0" anchor="ctr"/>
          <a:lstStyle/>
          <a:p>
            <a:endParaRPr lang="en-GB"/>
          </a:p>
        </p:txBody>
      </p:sp>
      <p:sp>
        <p:nvSpPr>
          <p:cNvPr id="37" name="Freeform: Shape 36">
            <a:extLst>
              <a:ext uri="{FF2B5EF4-FFF2-40B4-BE49-F238E27FC236}">
                <a16:creationId xmlns:a16="http://schemas.microsoft.com/office/drawing/2014/main" id="{46F0067A-5F32-4DF7-BBD7-80D06932B4D4}"/>
              </a:ext>
            </a:extLst>
          </p:cNvPr>
          <p:cNvSpPr/>
          <p:nvPr/>
        </p:nvSpPr>
        <p:spPr>
          <a:xfrm>
            <a:off x="11418751" y="705907"/>
            <a:ext cx="16581" cy="2752372"/>
          </a:xfrm>
          <a:custGeom>
            <a:avLst/>
            <a:gdLst>
              <a:gd name="connsiteX0" fmla="*/ 0 w 0"/>
              <a:gd name="connsiteY0" fmla="*/ 2757678 h 2752372"/>
              <a:gd name="connsiteX1" fmla="*/ 0 w 0"/>
              <a:gd name="connsiteY1" fmla="*/ 0 h 2752372"/>
            </a:gdLst>
            <a:ahLst/>
            <a:cxnLst>
              <a:cxn ang="0">
                <a:pos x="connsiteX0" y="connsiteY0"/>
              </a:cxn>
              <a:cxn ang="0">
                <a:pos x="connsiteX1" y="connsiteY1"/>
              </a:cxn>
            </a:cxnLst>
            <a:rect l="l" t="t" r="r" b="b"/>
            <a:pathLst>
              <a:path h="2752372">
                <a:moveTo>
                  <a:pt x="0" y="2757678"/>
                </a:moveTo>
                <a:lnTo>
                  <a:pt x="0" y="0"/>
                </a:lnTo>
              </a:path>
            </a:pathLst>
          </a:custGeom>
          <a:noFill/>
          <a:ln w="11046" cap="flat">
            <a:solidFill>
              <a:srgbClr val="000000"/>
            </a:solidFill>
            <a:custDash>
              <a:ds d="630000" sp="270000"/>
            </a:custDash>
            <a:round/>
          </a:ln>
        </p:spPr>
        <p:txBody>
          <a:bodyPr rtlCol="0" anchor="ctr"/>
          <a:lstStyle/>
          <a:p>
            <a:endParaRPr lang="en-GB"/>
          </a:p>
        </p:txBody>
      </p:sp>
      <p:sp>
        <p:nvSpPr>
          <p:cNvPr id="38" name="Freeform: Shape 37">
            <a:extLst>
              <a:ext uri="{FF2B5EF4-FFF2-40B4-BE49-F238E27FC236}">
                <a16:creationId xmlns:a16="http://schemas.microsoft.com/office/drawing/2014/main" id="{707D67C1-6942-4C06-B545-8077042A0FF3}"/>
              </a:ext>
            </a:extLst>
          </p:cNvPr>
          <p:cNvSpPr/>
          <p:nvPr/>
        </p:nvSpPr>
        <p:spPr>
          <a:xfrm>
            <a:off x="7717971" y="3463585"/>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39" name="Freeform: Shape 38">
            <a:extLst>
              <a:ext uri="{FF2B5EF4-FFF2-40B4-BE49-F238E27FC236}">
                <a16:creationId xmlns:a16="http://schemas.microsoft.com/office/drawing/2014/main" id="{C706403F-C8D3-4396-8262-04FA8E951F8F}"/>
              </a:ext>
            </a:extLst>
          </p:cNvPr>
          <p:cNvSpPr/>
          <p:nvPr/>
        </p:nvSpPr>
        <p:spPr>
          <a:xfrm>
            <a:off x="7717971" y="2912099"/>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40" name="Freeform: Shape 39">
            <a:extLst>
              <a:ext uri="{FF2B5EF4-FFF2-40B4-BE49-F238E27FC236}">
                <a16:creationId xmlns:a16="http://schemas.microsoft.com/office/drawing/2014/main" id="{69C8E5B6-B8A5-4466-83B0-004E209ED7F3}"/>
              </a:ext>
            </a:extLst>
          </p:cNvPr>
          <p:cNvSpPr/>
          <p:nvPr/>
        </p:nvSpPr>
        <p:spPr>
          <a:xfrm>
            <a:off x="7717971" y="2360613"/>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41" name="Freeform: Shape 40">
            <a:extLst>
              <a:ext uri="{FF2B5EF4-FFF2-40B4-BE49-F238E27FC236}">
                <a16:creationId xmlns:a16="http://schemas.microsoft.com/office/drawing/2014/main" id="{90B3BF7D-D886-4601-A133-4B15893128D7}"/>
              </a:ext>
            </a:extLst>
          </p:cNvPr>
          <p:cNvSpPr/>
          <p:nvPr/>
        </p:nvSpPr>
        <p:spPr>
          <a:xfrm>
            <a:off x="7717971" y="1809123"/>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42" name="Freeform: Shape 41">
            <a:extLst>
              <a:ext uri="{FF2B5EF4-FFF2-40B4-BE49-F238E27FC236}">
                <a16:creationId xmlns:a16="http://schemas.microsoft.com/office/drawing/2014/main" id="{0AF7EE04-2F87-42EB-9712-67CEBE516444}"/>
              </a:ext>
            </a:extLst>
          </p:cNvPr>
          <p:cNvSpPr/>
          <p:nvPr/>
        </p:nvSpPr>
        <p:spPr>
          <a:xfrm>
            <a:off x="7717971" y="1257633"/>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43" name="Freeform: Shape 42">
            <a:extLst>
              <a:ext uri="{FF2B5EF4-FFF2-40B4-BE49-F238E27FC236}">
                <a16:creationId xmlns:a16="http://schemas.microsoft.com/office/drawing/2014/main" id="{9152C211-2426-473B-9154-C0A49793B72A}"/>
              </a:ext>
            </a:extLst>
          </p:cNvPr>
          <p:cNvSpPr/>
          <p:nvPr/>
        </p:nvSpPr>
        <p:spPr>
          <a:xfrm>
            <a:off x="7717971" y="706146"/>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1046" cap="flat">
            <a:solidFill>
              <a:srgbClr val="000000"/>
            </a:solidFill>
            <a:custDash>
              <a:ds d="630000" sp="270000"/>
            </a:custDash>
            <a:round/>
          </a:ln>
        </p:spPr>
        <p:txBody>
          <a:bodyPr rtlCol="0" anchor="ctr"/>
          <a:lstStyle/>
          <a:p>
            <a:endParaRPr lang="en-GB"/>
          </a:p>
        </p:txBody>
      </p:sp>
      <p:sp>
        <p:nvSpPr>
          <p:cNvPr id="44" name="Freeform: Shape 43">
            <a:extLst>
              <a:ext uri="{FF2B5EF4-FFF2-40B4-BE49-F238E27FC236}">
                <a16:creationId xmlns:a16="http://schemas.microsoft.com/office/drawing/2014/main" id="{6F39460E-5F55-48C5-9DD1-4AA265C8CFE9}"/>
              </a:ext>
            </a:extLst>
          </p:cNvPr>
          <p:cNvSpPr/>
          <p:nvPr/>
        </p:nvSpPr>
        <p:spPr>
          <a:xfrm>
            <a:off x="7717971" y="705907"/>
            <a:ext cx="16581" cy="2752372"/>
          </a:xfrm>
          <a:custGeom>
            <a:avLst/>
            <a:gdLst>
              <a:gd name="connsiteX0" fmla="*/ 0 w 0"/>
              <a:gd name="connsiteY0" fmla="*/ 2757678 h 2752372"/>
              <a:gd name="connsiteX1" fmla="*/ 0 w 0"/>
              <a:gd name="connsiteY1" fmla="*/ 0 h 2752372"/>
            </a:gdLst>
            <a:ahLst/>
            <a:cxnLst>
              <a:cxn ang="0">
                <a:pos x="connsiteX0" y="connsiteY0"/>
              </a:cxn>
              <a:cxn ang="0">
                <a:pos x="connsiteX1" y="connsiteY1"/>
              </a:cxn>
            </a:cxnLst>
            <a:rect l="l" t="t" r="r" b="b"/>
            <a:pathLst>
              <a:path h="2752372">
                <a:moveTo>
                  <a:pt x="0" y="2757678"/>
                </a:moveTo>
                <a:lnTo>
                  <a:pt x="0" y="0"/>
                </a:lnTo>
              </a:path>
            </a:pathLst>
          </a:custGeom>
          <a:noFill/>
          <a:ln w="13256" cap="sq">
            <a:solidFill>
              <a:srgbClr val="000000"/>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5F615807-62EB-4938-BAB6-ED18E4E53BB3}"/>
              </a:ext>
            </a:extLst>
          </p:cNvPr>
          <p:cNvSpPr/>
          <p:nvPr/>
        </p:nvSpPr>
        <p:spPr>
          <a:xfrm>
            <a:off x="7717971" y="3463585"/>
            <a:ext cx="3697464" cy="16581"/>
          </a:xfrm>
          <a:custGeom>
            <a:avLst/>
            <a:gdLst>
              <a:gd name="connsiteX0" fmla="*/ 0 w 3697463"/>
              <a:gd name="connsiteY0" fmla="*/ 0 h 0"/>
              <a:gd name="connsiteX1" fmla="*/ 3700780 w 3697463"/>
              <a:gd name="connsiteY1" fmla="*/ 0 h 0"/>
            </a:gdLst>
            <a:ahLst/>
            <a:cxnLst>
              <a:cxn ang="0">
                <a:pos x="connsiteX0" y="connsiteY0"/>
              </a:cxn>
              <a:cxn ang="0">
                <a:pos x="connsiteX1" y="connsiteY1"/>
              </a:cxn>
            </a:cxnLst>
            <a:rect l="l" t="t" r="r" b="b"/>
            <a:pathLst>
              <a:path w="3697463">
                <a:moveTo>
                  <a:pt x="0" y="0"/>
                </a:moveTo>
                <a:lnTo>
                  <a:pt x="3700780" y="0"/>
                </a:lnTo>
              </a:path>
            </a:pathLst>
          </a:custGeom>
          <a:noFill/>
          <a:ln w="13256" cap="sq">
            <a:solidFill>
              <a:srgbClr val="000000"/>
            </a:solid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A8D8138B-4A9B-4117-9244-84CF3FB5DA66}"/>
              </a:ext>
            </a:extLst>
          </p:cNvPr>
          <p:cNvSpPr/>
          <p:nvPr/>
        </p:nvSpPr>
        <p:spPr>
          <a:xfrm>
            <a:off x="7717971" y="1824496"/>
            <a:ext cx="3697464" cy="1293283"/>
          </a:xfrm>
          <a:custGeom>
            <a:avLst/>
            <a:gdLst>
              <a:gd name="connsiteX0" fmla="*/ 0 w 3697463"/>
              <a:gd name="connsiteY0" fmla="*/ 0 h 1293283"/>
              <a:gd name="connsiteX1" fmla="*/ 873820 w 3697463"/>
              <a:gd name="connsiteY1" fmla="*/ 156505 h 1293283"/>
              <a:gd name="connsiteX2" fmla="*/ 1170521 w 3697463"/>
              <a:gd name="connsiteY2" fmla="*/ 247384 h 1293283"/>
              <a:gd name="connsiteX3" fmla="*/ 1353404 w 3697463"/>
              <a:gd name="connsiteY3" fmla="*/ 310506 h 1293283"/>
              <a:gd name="connsiteX4" fmla="*/ 1755383 w 3697463"/>
              <a:gd name="connsiteY4" fmla="*/ 463030 h 1293283"/>
              <a:gd name="connsiteX5" fmla="*/ 1972970 w 3697463"/>
              <a:gd name="connsiteY5" fmla="*/ 551554 h 1293283"/>
              <a:gd name="connsiteX6" fmla="*/ 2215809 w 3697463"/>
              <a:gd name="connsiteY6" fmla="*/ 652480 h 1293283"/>
              <a:gd name="connsiteX7" fmla="*/ 2415505 w 3697463"/>
              <a:gd name="connsiteY7" fmla="*/ 739428 h 1293283"/>
              <a:gd name="connsiteX8" fmla="*/ 2656918 w 3697463"/>
              <a:gd name="connsiteY8" fmla="*/ 843654 h 1293283"/>
              <a:gd name="connsiteX9" fmla="*/ 2699994 w 3697463"/>
              <a:gd name="connsiteY9" fmla="*/ 862307 h 1293283"/>
              <a:gd name="connsiteX10" fmla="*/ 2776779 w 3697463"/>
              <a:gd name="connsiteY10" fmla="*/ 896661 h 1293283"/>
              <a:gd name="connsiteX11" fmla="*/ 2928491 w 3697463"/>
              <a:gd name="connsiteY11" fmla="*/ 962569 h 1293283"/>
              <a:gd name="connsiteX12" fmla="*/ 3012422 w 3697463"/>
              <a:gd name="connsiteY12" fmla="*/ 999063 h 1293283"/>
              <a:gd name="connsiteX13" fmla="*/ 3079490 w 3697463"/>
              <a:gd name="connsiteY13" fmla="*/ 1028145 h 1293283"/>
              <a:gd name="connsiteX14" fmla="*/ 3134272 w 3697463"/>
              <a:gd name="connsiteY14" fmla="*/ 1051972 h 1293283"/>
              <a:gd name="connsiteX15" fmla="*/ 3367876 w 3697463"/>
              <a:gd name="connsiteY15" fmla="*/ 1154904 h 1293283"/>
              <a:gd name="connsiteX16" fmla="*/ 3409344 w 3697463"/>
              <a:gd name="connsiteY16" fmla="*/ 1173059 h 1293283"/>
              <a:gd name="connsiteX17" fmla="*/ 3560260 w 3697463"/>
              <a:gd name="connsiteY17" fmla="*/ 1238403 h 1293283"/>
              <a:gd name="connsiteX18" fmla="*/ 3617380 w 3697463"/>
              <a:gd name="connsiteY18" fmla="*/ 1263307 h 1293283"/>
              <a:gd name="connsiteX19" fmla="*/ 3698824 w 3697463"/>
              <a:gd name="connsiteY19" fmla="*/ 1299370 h 1293283"/>
              <a:gd name="connsiteX20" fmla="*/ 3698824 w 3697463"/>
              <a:gd name="connsiteY20" fmla="*/ 1299370 h 12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97463" h="1293283">
                <a:moveTo>
                  <a:pt x="0" y="0"/>
                </a:moveTo>
                <a:lnTo>
                  <a:pt x="873820" y="156505"/>
                </a:lnTo>
                <a:lnTo>
                  <a:pt x="1170521" y="247384"/>
                </a:lnTo>
                <a:lnTo>
                  <a:pt x="1353404" y="310506"/>
                </a:lnTo>
                <a:lnTo>
                  <a:pt x="1755383" y="463030"/>
                </a:lnTo>
                <a:lnTo>
                  <a:pt x="1972970" y="551554"/>
                </a:lnTo>
                <a:lnTo>
                  <a:pt x="2215809" y="652480"/>
                </a:lnTo>
                <a:lnTo>
                  <a:pt x="2415505" y="739428"/>
                </a:lnTo>
                <a:lnTo>
                  <a:pt x="2656918" y="843654"/>
                </a:lnTo>
                <a:lnTo>
                  <a:pt x="2699994" y="862307"/>
                </a:lnTo>
                <a:lnTo>
                  <a:pt x="2776779" y="896661"/>
                </a:lnTo>
                <a:lnTo>
                  <a:pt x="2928491" y="962569"/>
                </a:lnTo>
                <a:lnTo>
                  <a:pt x="3012422" y="999063"/>
                </a:lnTo>
                <a:lnTo>
                  <a:pt x="3079490" y="1028145"/>
                </a:lnTo>
                <a:lnTo>
                  <a:pt x="3134272" y="1051972"/>
                </a:lnTo>
                <a:lnTo>
                  <a:pt x="3367876" y="1154904"/>
                </a:lnTo>
                <a:lnTo>
                  <a:pt x="3409344" y="1173059"/>
                </a:lnTo>
                <a:lnTo>
                  <a:pt x="3560260" y="1238403"/>
                </a:lnTo>
                <a:lnTo>
                  <a:pt x="3617380" y="1263307"/>
                </a:lnTo>
                <a:lnTo>
                  <a:pt x="3698824" y="1299370"/>
                </a:lnTo>
                <a:lnTo>
                  <a:pt x="3698824" y="1299370"/>
                </a:lnTo>
              </a:path>
            </a:pathLst>
          </a:custGeom>
          <a:noFill/>
          <a:ln w="55232" cap="sq">
            <a:solidFill>
              <a:srgbClr val="3835EE"/>
            </a:solidFill>
            <a:prstDash val="solid"/>
            <a:round/>
          </a:ln>
        </p:spPr>
        <p:txBody>
          <a:bodyPr rtlCol="0" anchor="ctr"/>
          <a:lstStyle/>
          <a:p>
            <a:endParaRPr lang="en-GB"/>
          </a:p>
        </p:txBody>
      </p:sp>
      <p:sp>
        <p:nvSpPr>
          <p:cNvPr id="49" name="Freeform: Shape 48">
            <a:extLst>
              <a:ext uri="{FF2B5EF4-FFF2-40B4-BE49-F238E27FC236}">
                <a16:creationId xmlns:a16="http://schemas.microsoft.com/office/drawing/2014/main" id="{FE9FA32F-59A3-42C7-BAE5-706F7E69C2C7}"/>
              </a:ext>
            </a:extLst>
          </p:cNvPr>
          <p:cNvSpPr/>
          <p:nvPr/>
        </p:nvSpPr>
        <p:spPr>
          <a:xfrm>
            <a:off x="8364706" y="2211637"/>
            <a:ext cx="3034242" cy="994833"/>
          </a:xfrm>
          <a:custGeom>
            <a:avLst/>
            <a:gdLst>
              <a:gd name="connsiteX0" fmla="*/ 0 w 3034241"/>
              <a:gd name="connsiteY0" fmla="*/ 0 h 994833"/>
              <a:gd name="connsiteX1" fmla="*/ 864799 w 3034241"/>
              <a:gd name="connsiteY1" fmla="*/ 140537 h 994833"/>
              <a:gd name="connsiteX2" fmla="*/ 1159866 w 3034241"/>
              <a:gd name="connsiteY2" fmla="*/ 235228 h 994833"/>
              <a:gd name="connsiteX3" fmla="*/ 1340495 w 3034241"/>
              <a:gd name="connsiteY3" fmla="*/ 307221 h 994833"/>
              <a:gd name="connsiteX4" fmla="*/ 1470188 w 3034241"/>
              <a:gd name="connsiteY4" fmla="*/ 365651 h 994833"/>
              <a:gd name="connsiteX5" fmla="*/ 1573385 w 3034241"/>
              <a:gd name="connsiteY5" fmla="*/ 415194 h 994833"/>
              <a:gd name="connsiteX6" fmla="*/ 1658891 w 3034241"/>
              <a:gd name="connsiteY6" fmla="*/ 456330 h 994833"/>
              <a:gd name="connsiteX7" fmla="*/ 1731232 w 3034241"/>
              <a:gd name="connsiteY7" fmla="*/ 490370 h 994833"/>
              <a:gd name="connsiteX8" fmla="*/ 1794023 w 3034241"/>
              <a:gd name="connsiteY8" fmla="*/ 521044 h 994833"/>
              <a:gd name="connsiteX9" fmla="*/ 1849667 w 3034241"/>
              <a:gd name="connsiteY9" fmla="*/ 546711 h 994833"/>
              <a:gd name="connsiteX10" fmla="*/ 1900321 w 3034241"/>
              <a:gd name="connsiteY10" fmla="*/ 570288 h 994833"/>
              <a:gd name="connsiteX11" fmla="*/ 1945088 w 3034241"/>
              <a:gd name="connsiteY11" fmla="*/ 590765 h 994833"/>
              <a:gd name="connsiteX12" fmla="*/ 1986142 w 3034241"/>
              <a:gd name="connsiteY12" fmla="*/ 609087 h 994833"/>
              <a:gd name="connsiteX13" fmla="*/ 2024476 w 3034241"/>
              <a:gd name="connsiteY13" fmla="*/ 625087 h 994833"/>
              <a:gd name="connsiteX14" fmla="*/ 2059842 w 3034241"/>
              <a:gd name="connsiteY14" fmla="*/ 641054 h 994833"/>
              <a:gd name="connsiteX15" fmla="*/ 2092771 w 3034241"/>
              <a:gd name="connsiteY15" fmla="*/ 652976 h 994833"/>
              <a:gd name="connsiteX16" fmla="*/ 2123412 w 3034241"/>
              <a:gd name="connsiteY16" fmla="*/ 665013 h 994833"/>
              <a:gd name="connsiteX17" fmla="*/ 2152461 w 3034241"/>
              <a:gd name="connsiteY17" fmla="*/ 677233 h 994833"/>
              <a:gd name="connsiteX18" fmla="*/ 2179935 w 3034241"/>
              <a:gd name="connsiteY18" fmla="*/ 688193 h 994833"/>
              <a:gd name="connsiteX19" fmla="*/ 2205619 w 3034241"/>
              <a:gd name="connsiteY19" fmla="*/ 699567 h 994833"/>
              <a:gd name="connsiteX20" fmla="*/ 2230340 w 3034241"/>
              <a:gd name="connsiteY20" fmla="*/ 709532 h 994833"/>
              <a:gd name="connsiteX21" fmla="*/ 2253884 w 3034241"/>
              <a:gd name="connsiteY21" fmla="*/ 720210 h 994833"/>
              <a:gd name="connsiteX22" fmla="*/ 2276418 w 3034241"/>
              <a:gd name="connsiteY22" fmla="*/ 728798 h 994833"/>
              <a:gd name="connsiteX23" fmla="*/ 2297674 w 3034241"/>
              <a:gd name="connsiteY23" fmla="*/ 738050 h 994833"/>
              <a:gd name="connsiteX24" fmla="*/ 2318134 w 3034241"/>
              <a:gd name="connsiteY24" fmla="*/ 745777 h 994833"/>
              <a:gd name="connsiteX25" fmla="*/ 2337683 w 3034241"/>
              <a:gd name="connsiteY25" fmla="*/ 754250 h 994833"/>
              <a:gd name="connsiteX26" fmla="*/ 2356684 w 3034241"/>
              <a:gd name="connsiteY26" fmla="*/ 761926 h 994833"/>
              <a:gd name="connsiteX27" fmla="*/ 2374840 w 3034241"/>
              <a:gd name="connsiteY27" fmla="*/ 767846 h 994833"/>
              <a:gd name="connsiteX28" fmla="*/ 2392282 w 3034241"/>
              <a:gd name="connsiteY28" fmla="*/ 774925 h 994833"/>
              <a:gd name="connsiteX29" fmla="*/ 2409029 w 3034241"/>
              <a:gd name="connsiteY29" fmla="*/ 780165 h 994833"/>
              <a:gd name="connsiteX30" fmla="*/ 2425344 w 3034241"/>
              <a:gd name="connsiteY30" fmla="*/ 786532 h 994833"/>
              <a:gd name="connsiteX31" fmla="*/ 2441112 w 3034241"/>
              <a:gd name="connsiteY31" fmla="*/ 792849 h 994833"/>
              <a:gd name="connsiteX32" fmla="*/ 2456449 w 3034241"/>
              <a:gd name="connsiteY32" fmla="*/ 799233 h 994833"/>
              <a:gd name="connsiteX33" fmla="*/ 2471239 w 3034241"/>
              <a:gd name="connsiteY33" fmla="*/ 804870 h 994833"/>
              <a:gd name="connsiteX34" fmla="*/ 2485797 w 3034241"/>
              <a:gd name="connsiteY34" fmla="*/ 811021 h 994833"/>
              <a:gd name="connsiteX35" fmla="*/ 2499658 w 3034241"/>
              <a:gd name="connsiteY35" fmla="*/ 816941 h 994833"/>
              <a:gd name="connsiteX36" fmla="*/ 2513155 w 3034241"/>
              <a:gd name="connsiteY36" fmla="*/ 822926 h 994833"/>
              <a:gd name="connsiteX37" fmla="*/ 2526419 w 3034241"/>
              <a:gd name="connsiteY37" fmla="*/ 828348 h 994833"/>
              <a:gd name="connsiteX38" fmla="*/ 2539087 w 3034241"/>
              <a:gd name="connsiteY38" fmla="*/ 833389 h 994833"/>
              <a:gd name="connsiteX39" fmla="*/ 2551522 w 3034241"/>
              <a:gd name="connsiteY39" fmla="*/ 838014 h 994833"/>
              <a:gd name="connsiteX40" fmla="*/ 2563659 w 3034241"/>
              <a:gd name="connsiteY40" fmla="*/ 842674 h 994833"/>
              <a:gd name="connsiteX41" fmla="*/ 2575597 w 3034241"/>
              <a:gd name="connsiteY41" fmla="*/ 847034 h 994833"/>
              <a:gd name="connsiteX42" fmla="*/ 2587087 w 3034241"/>
              <a:gd name="connsiteY42" fmla="*/ 851163 h 994833"/>
              <a:gd name="connsiteX43" fmla="*/ 2598478 w 3034241"/>
              <a:gd name="connsiteY43" fmla="*/ 855092 h 994833"/>
              <a:gd name="connsiteX44" fmla="*/ 2609703 w 3034241"/>
              <a:gd name="connsiteY44" fmla="*/ 859470 h 994833"/>
              <a:gd name="connsiteX45" fmla="*/ 2620447 w 3034241"/>
              <a:gd name="connsiteY45" fmla="*/ 864145 h 994833"/>
              <a:gd name="connsiteX46" fmla="*/ 2631026 w 3034241"/>
              <a:gd name="connsiteY46" fmla="*/ 867627 h 994833"/>
              <a:gd name="connsiteX47" fmla="*/ 2641538 w 3034241"/>
              <a:gd name="connsiteY47" fmla="*/ 870280 h 994833"/>
              <a:gd name="connsiteX48" fmla="*/ 2651785 w 3034241"/>
              <a:gd name="connsiteY48" fmla="*/ 874392 h 994833"/>
              <a:gd name="connsiteX49" fmla="*/ 2661766 w 3034241"/>
              <a:gd name="connsiteY49" fmla="*/ 877974 h 994833"/>
              <a:gd name="connsiteX50" fmla="*/ 2671482 w 3034241"/>
              <a:gd name="connsiteY50" fmla="*/ 881671 h 994833"/>
              <a:gd name="connsiteX51" fmla="*/ 2681116 w 3034241"/>
              <a:gd name="connsiteY51" fmla="*/ 885899 h 994833"/>
              <a:gd name="connsiteX52" fmla="*/ 2690534 w 3034241"/>
              <a:gd name="connsiteY52" fmla="*/ 889348 h 994833"/>
              <a:gd name="connsiteX53" fmla="*/ 2699653 w 3034241"/>
              <a:gd name="connsiteY53" fmla="*/ 893294 h 994833"/>
              <a:gd name="connsiteX54" fmla="*/ 2708689 w 3034241"/>
              <a:gd name="connsiteY54" fmla="*/ 896726 h 994833"/>
              <a:gd name="connsiteX55" fmla="*/ 2717527 w 3034241"/>
              <a:gd name="connsiteY55" fmla="*/ 900308 h 994833"/>
              <a:gd name="connsiteX56" fmla="*/ 2726215 w 3034241"/>
              <a:gd name="connsiteY56" fmla="*/ 903491 h 994833"/>
              <a:gd name="connsiteX57" fmla="*/ 2734820 w 3034241"/>
              <a:gd name="connsiteY57" fmla="*/ 906558 h 994833"/>
              <a:gd name="connsiteX58" fmla="*/ 2743193 w 3034241"/>
              <a:gd name="connsiteY58" fmla="*/ 910107 h 994833"/>
              <a:gd name="connsiteX59" fmla="*/ 2751401 w 3034241"/>
              <a:gd name="connsiteY59" fmla="*/ 912494 h 994833"/>
              <a:gd name="connsiteX60" fmla="*/ 2759542 w 3034241"/>
              <a:gd name="connsiteY60" fmla="*/ 915015 h 994833"/>
              <a:gd name="connsiteX61" fmla="*/ 2767749 w 3034241"/>
              <a:gd name="connsiteY61" fmla="*/ 918132 h 994833"/>
              <a:gd name="connsiteX62" fmla="*/ 2775741 w 3034241"/>
              <a:gd name="connsiteY62" fmla="*/ 921398 h 994833"/>
              <a:gd name="connsiteX63" fmla="*/ 2783401 w 3034241"/>
              <a:gd name="connsiteY63" fmla="*/ 924134 h 994833"/>
              <a:gd name="connsiteX64" fmla="*/ 2791095 w 3034241"/>
              <a:gd name="connsiteY64" fmla="*/ 926289 h 994833"/>
              <a:gd name="connsiteX65" fmla="*/ 2798672 w 3034241"/>
              <a:gd name="connsiteY65" fmla="*/ 929058 h 994833"/>
              <a:gd name="connsiteX66" fmla="*/ 2806199 w 3034241"/>
              <a:gd name="connsiteY66" fmla="*/ 931744 h 994833"/>
              <a:gd name="connsiteX67" fmla="*/ 2813628 w 3034241"/>
              <a:gd name="connsiteY67" fmla="*/ 934331 h 994833"/>
              <a:gd name="connsiteX68" fmla="*/ 2820989 w 3034241"/>
              <a:gd name="connsiteY68" fmla="*/ 936602 h 994833"/>
              <a:gd name="connsiteX69" fmla="*/ 2828285 w 3034241"/>
              <a:gd name="connsiteY69" fmla="*/ 939272 h 994833"/>
              <a:gd name="connsiteX70" fmla="*/ 2835514 w 3034241"/>
              <a:gd name="connsiteY70" fmla="*/ 941958 h 994833"/>
              <a:gd name="connsiteX71" fmla="*/ 2842511 w 3034241"/>
              <a:gd name="connsiteY71" fmla="*/ 944810 h 994833"/>
              <a:gd name="connsiteX72" fmla="*/ 2849475 w 3034241"/>
              <a:gd name="connsiteY72" fmla="*/ 946882 h 994833"/>
              <a:gd name="connsiteX73" fmla="*/ 2856306 w 3034241"/>
              <a:gd name="connsiteY73" fmla="*/ 949585 h 994833"/>
              <a:gd name="connsiteX74" fmla="*/ 2863004 w 3034241"/>
              <a:gd name="connsiteY74" fmla="*/ 951857 h 994833"/>
              <a:gd name="connsiteX75" fmla="*/ 2869620 w 3034241"/>
              <a:gd name="connsiteY75" fmla="*/ 953979 h 994833"/>
              <a:gd name="connsiteX76" fmla="*/ 2876252 w 3034241"/>
              <a:gd name="connsiteY76" fmla="*/ 956350 h 994833"/>
              <a:gd name="connsiteX77" fmla="*/ 2882719 w 3034241"/>
              <a:gd name="connsiteY77" fmla="*/ 958936 h 994833"/>
              <a:gd name="connsiteX78" fmla="*/ 2889152 w 3034241"/>
              <a:gd name="connsiteY78" fmla="*/ 960694 h 994833"/>
              <a:gd name="connsiteX79" fmla="*/ 2895635 w 3034241"/>
              <a:gd name="connsiteY79" fmla="*/ 963048 h 994833"/>
              <a:gd name="connsiteX80" fmla="*/ 2902184 w 3034241"/>
              <a:gd name="connsiteY80" fmla="*/ 965370 h 994833"/>
              <a:gd name="connsiteX81" fmla="*/ 2908734 w 3034241"/>
              <a:gd name="connsiteY81" fmla="*/ 967177 h 994833"/>
              <a:gd name="connsiteX82" fmla="*/ 2915101 w 3034241"/>
              <a:gd name="connsiteY82" fmla="*/ 969100 h 994833"/>
              <a:gd name="connsiteX83" fmla="*/ 2921467 w 3034241"/>
              <a:gd name="connsiteY83" fmla="*/ 970941 h 994833"/>
              <a:gd name="connsiteX84" fmla="*/ 2927718 w 3034241"/>
              <a:gd name="connsiteY84" fmla="*/ 972649 h 994833"/>
              <a:gd name="connsiteX85" fmla="*/ 2933920 w 3034241"/>
              <a:gd name="connsiteY85" fmla="*/ 973875 h 994833"/>
              <a:gd name="connsiteX86" fmla="*/ 2940021 w 3034241"/>
              <a:gd name="connsiteY86" fmla="*/ 975882 h 994833"/>
              <a:gd name="connsiteX87" fmla="*/ 2946040 w 3034241"/>
              <a:gd name="connsiteY87" fmla="*/ 977589 h 994833"/>
              <a:gd name="connsiteX88" fmla="*/ 2951976 w 3034241"/>
              <a:gd name="connsiteY88" fmla="*/ 979380 h 994833"/>
              <a:gd name="connsiteX89" fmla="*/ 2957829 w 3034241"/>
              <a:gd name="connsiteY89" fmla="*/ 981071 h 994833"/>
              <a:gd name="connsiteX90" fmla="*/ 2963731 w 3034241"/>
              <a:gd name="connsiteY90" fmla="*/ 982912 h 994833"/>
              <a:gd name="connsiteX91" fmla="*/ 2969601 w 3034241"/>
              <a:gd name="connsiteY91" fmla="*/ 984487 h 994833"/>
              <a:gd name="connsiteX92" fmla="*/ 2975354 w 3034241"/>
              <a:gd name="connsiteY92" fmla="*/ 986145 h 994833"/>
              <a:gd name="connsiteX93" fmla="*/ 2980959 w 3034241"/>
              <a:gd name="connsiteY93" fmla="*/ 987339 h 994833"/>
              <a:gd name="connsiteX94" fmla="*/ 2986530 w 3034241"/>
              <a:gd name="connsiteY94" fmla="*/ 988815 h 994833"/>
              <a:gd name="connsiteX95" fmla="*/ 2992018 w 3034241"/>
              <a:gd name="connsiteY95" fmla="*/ 990125 h 994833"/>
              <a:gd name="connsiteX96" fmla="*/ 2997440 w 3034241"/>
              <a:gd name="connsiteY96" fmla="*/ 991948 h 994833"/>
              <a:gd name="connsiteX97" fmla="*/ 3002779 w 3034241"/>
              <a:gd name="connsiteY97" fmla="*/ 993407 h 994833"/>
              <a:gd name="connsiteX98" fmla="*/ 3008250 w 3034241"/>
              <a:gd name="connsiteY98" fmla="*/ 994983 h 994833"/>
              <a:gd name="connsiteX99" fmla="*/ 3013556 w 3034241"/>
              <a:gd name="connsiteY99" fmla="*/ 996243 h 994833"/>
              <a:gd name="connsiteX100" fmla="*/ 3018812 w 3034241"/>
              <a:gd name="connsiteY100" fmla="*/ 997619 h 994833"/>
              <a:gd name="connsiteX101" fmla="*/ 3024002 w 3034241"/>
              <a:gd name="connsiteY101" fmla="*/ 999194 h 994833"/>
              <a:gd name="connsiteX102" fmla="*/ 3029125 w 3034241"/>
              <a:gd name="connsiteY102" fmla="*/ 1000570 h 994833"/>
              <a:gd name="connsiteX103" fmla="*/ 3034149 w 3034241"/>
              <a:gd name="connsiteY103" fmla="*/ 1001946 h 994833"/>
              <a:gd name="connsiteX104" fmla="*/ 3039206 w 3034241"/>
              <a:gd name="connsiteY104" fmla="*/ 1003621 h 994833"/>
              <a:gd name="connsiteX105" fmla="*/ 3044247 w 3034241"/>
              <a:gd name="connsiteY105" fmla="*/ 1004997 h 994833"/>
              <a:gd name="connsiteX106" fmla="*/ 3049204 w 3034241"/>
              <a:gd name="connsiteY106" fmla="*/ 1006688 h 994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034241" h="994833">
                <a:moveTo>
                  <a:pt x="0" y="0"/>
                </a:moveTo>
                <a:lnTo>
                  <a:pt x="864799" y="140537"/>
                </a:lnTo>
                <a:lnTo>
                  <a:pt x="1159866" y="235228"/>
                </a:lnTo>
                <a:lnTo>
                  <a:pt x="1340495" y="307221"/>
                </a:lnTo>
                <a:lnTo>
                  <a:pt x="1470188" y="365651"/>
                </a:lnTo>
                <a:lnTo>
                  <a:pt x="1573385" y="415194"/>
                </a:lnTo>
                <a:lnTo>
                  <a:pt x="1658891" y="456330"/>
                </a:lnTo>
                <a:lnTo>
                  <a:pt x="1731232" y="490370"/>
                </a:lnTo>
                <a:lnTo>
                  <a:pt x="1794023" y="521044"/>
                </a:lnTo>
                <a:lnTo>
                  <a:pt x="1849667" y="546711"/>
                </a:lnTo>
                <a:lnTo>
                  <a:pt x="1900321" y="570288"/>
                </a:lnTo>
                <a:lnTo>
                  <a:pt x="1945088" y="590765"/>
                </a:lnTo>
                <a:lnTo>
                  <a:pt x="1986142" y="609087"/>
                </a:lnTo>
                <a:lnTo>
                  <a:pt x="2024476" y="625087"/>
                </a:lnTo>
                <a:lnTo>
                  <a:pt x="2059842" y="641054"/>
                </a:lnTo>
                <a:lnTo>
                  <a:pt x="2092771" y="652976"/>
                </a:lnTo>
                <a:lnTo>
                  <a:pt x="2123412" y="665013"/>
                </a:lnTo>
                <a:lnTo>
                  <a:pt x="2152461" y="677233"/>
                </a:lnTo>
                <a:lnTo>
                  <a:pt x="2179935" y="688193"/>
                </a:lnTo>
                <a:lnTo>
                  <a:pt x="2205619" y="699567"/>
                </a:lnTo>
                <a:lnTo>
                  <a:pt x="2230340" y="709532"/>
                </a:lnTo>
                <a:lnTo>
                  <a:pt x="2253884" y="720210"/>
                </a:lnTo>
                <a:lnTo>
                  <a:pt x="2276418" y="728798"/>
                </a:lnTo>
                <a:lnTo>
                  <a:pt x="2297674" y="738050"/>
                </a:lnTo>
                <a:lnTo>
                  <a:pt x="2318134" y="745777"/>
                </a:lnTo>
                <a:lnTo>
                  <a:pt x="2337683" y="754250"/>
                </a:lnTo>
                <a:lnTo>
                  <a:pt x="2356684" y="761926"/>
                </a:lnTo>
                <a:lnTo>
                  <a:pt x="2374840" y="767846"/>
                </a:lnTo>
                <a:lnTo>
                  <a:pt x="2392282" y="774925"/>
                </a:lnTo>
                <a:lnTo>
                  <a:pt x="2409029" y="780165"/>
                </a:lnTo>
                <a:lnTo>
                  <a:pt x="2425344" y="786532"/>
                </a:lnTo>
                <a:lnTo>
                  <a:pt x="2441112" y="792849"/>
                </a:lnTo>
                <a:lnTo>
                  <a:pt x="2456449" y="799233"/>
                </a:lnTo>
                <a:lnTo>
                  <a:pt x="2471239" y="804870"/>
                </a:lnTo>
                <a:lnTo>
                  <a:pt x="2485797" y="811021"/>
                </a:lnTo>
                <a:lnTo>
                  <a:pt x="2499658" y="816941"/>
                </a:lnTo>
                <a:lnTo>
                  <a:pt x="2513155" y="822926"/>
                </a:lnTo>
                <a:lnTo>
                  <a:pt x="2526419" y="828348"/>
                </a:lnTo>
                <a:lnTo>
                  <a:pt x="2539087" y="833389"/>
                </a:lnTo>
                <a:lnTo>
                  <a:pt x="2551522" y="838014"/>
                </a:lnTo>
                <a:lnTo>
                  <a:pt x="2563659" y="842674"/>
                </a:lnTo>
                <a:lnTo>
                  <a:pt x="2575597" y="847034"/>
                </a:lnTo>
                <a:lnTo>
                  <a:pt x="2587087" y="851163"/>
                </a:lnTo>
                <a:lnTo>
                  <a:pt x="2598478" y="855092"/>
                </a:lnTo>
                <a:lnTo>
                  <a:pt x="2609703" y="859470"/>
                </a:lnTo>
                <a:lnTo>
                  <a:pt x="2620447" y="864145"/>
                </a:lnTo>
                <a:lnTo>
                  <a:pt x="2631026" y="867627"/>
                </a:lnTo>
                <a:lnTo>
                  <a:pt x="2641538" y="870280"/>
                </a:lnTo>
                <a:lnTo>
                  <a:pt x="2651785" y="874392"/>
                </a:lnTo>
                <a:lnTo>
                  <a:pt x="2661766" y="877974"/>
                </a:lnTo>
                <a:lnTo>
                  <a:pt x="2671482" y="881671"/>
                </a:lnTo>
                <a:lnTo>
                  <a:pt x="2681116" y="885899"/>
                </a:lnTo>
                <a:lnTo>
                  <a:pt x="2690534" y="889348"/>
                </a:lnTo>
                <a:lnTo>
                  <a:pt x="2699653" y="893294"/>
                </a:lnTo>
                <a:lnTo>
                  <a:pt x="2708689" y="896726"/>
                </a:lnTo>
                <a:lnTo>
                  <a:pt x="2717527" y="900308"/>
                </a:lnTo>
                <a:lnTo>
                  <a:pt x="2726215" y="903491"/>
                </a:lnTo>
                <a:lnTo>
                  <a:pt x="2734820" y="906558"/>
                </a:lnTo>
                <a:lnTo>
                  <a:pt x="2743193" y="910107"/>
                </a:lnTo>
                <a:lnTo>
                  <a:pt x="2751401" y="912494"/>
                </a:lnTo>
                <a:lnTo>
                  <a:pt x="2759542" y="915015"/>
                </a:lnTo>
                <a:lnTo>
                  <a:pt x="2767749" y="918132"/>
                </a:lnTo>
                <a:lnTo>
                  <a:pt x="2775741" y="921398"/>
                </a:lnTo>
                <a:lnTo>
                  <a:pt x="2783401" y="924134"/>
                </a:lnTo>
                <a:lnTo>
                  <a:pt x="2791095" y="926289"/>
                </a:lnTo>
                <a:lnTo>
                  <a:pt x="2798672" y="929058"/>
                </a:lnTo>
                <a:lnTo>
                  <a:pt x="2806199" y="931744"/>
                </a:lnTo>
                <a:lnTo>
                  <a:pt x="2813628" y="934331"/>
                </a:lnTo>
                <a:lnTo>
                  <a:pt x="2820989" y="936602"/>
                </a:lnTo>
                <a:lnTo>
                  <a:pt x="2828285" y="939272"/>
                </a:lnTo>
                <a:lnTo>
                  <a:pt x="2835514" y="941958"/>
                </a:lnTo>
                <a:lnTo>
                  <a:pt x="2842511" y="944810"/>
                </a:lnTo>
                <a:lnTo>
                  <a:pt x="2849475" y="946882"/>
                </a:lnTo>
                <a:lnTo>
                  <a:pt x="2856306" y="949585"/>
                </a:lnTo>
                <a:lnTo>
                  <a:pt x="2863004" y="951857"/>
                </a:lnTo>
                <a:lnTo>
                  <a:pt x="2869620" y="953979"/>
                </a:lnTo>
                <a:lnTo>
                  <a:pt x="2876252" y="956350"/>
                </a:lnTo>
                <a:lnTo>
                  <a:pt x="2882719" y="958936"/>
                </a:lnTo>
                <a:lnTo>
                  <a:pt x="2889152" y="960694"/>
                </a:lnTo>
                <a:lnTo>
                  <a:pt x="2895635" y="963048"/>
                </a:lnTo>
                <a:lnTo>
                  <a:pt x="2902184" y="965370"/>
                </a:lnTo>
                <a:lnTo>
                  <a:pt x="2908734" y="967177"/>
                </a:lnTo>
                <a:lnTo>
                  <a:pt x="2915101" y="969100"/>
                </a:lnTo>
                <a:lnTo>
                  <a:pt x="2921467" y="970941"/>
                </a:lnTo>
                <a:lnTo>
                  <a:pt x="2927718" y="972649"/>
                </a:lnTo>
                <a:lnTo>
                  <a:pt x="2933920" y="973875"/>
                </a:lnTo>
                <a:lnTo>
                  <a:pt x="2940021" y="975882"/>
                </a:lnTo>
                <a:lnTo>
                  <a:pt x="2946040" y="977589"/>
                </a:lnTo>
                <a:lnTo>
                  <a:pt x="2951976" y="979380"/>
                </a:lnTo>
                <a:lnTo>
                  <a:pt x="2957829" y="981071"/>
                </a:lnTo>
                <a:lnTo>
                  <a:pt x="2963731" y="982912"/>
                </a:lnTo>
                <a:lnTo>
                  <a:pt x="2969601" y="984487"/>
                </a:lnTo>
                <a:lnTo>
                  <a:pt x="2975354" y="986145"/>
                </a:lnTo>
                <a:lnTo>
                  <a:pt x="2980959" y="987339"/>
                </a:lnTo>
                <a:lnTo>
                  <a:pt x="2986530" y="988815"/>
                </a:lnTo>
                <a:lnTo>
                  <a:pt x="2992018" y="990125"/>
                </a:lnTo>
                <a:lnTo>
                  <a:pt x="2997440" y="991948"/>
                </a:lnTo>
                <a:lnTo>
                  <a:pt x="3002779" y="993407"/>
                </a:lnTo>
                <a:lnTo>
                  <a:pt x="3008250" y="994983"/>
                </a:lnTo>
                <a:lnTo>
                  <a:pt x="3013556" y="996243"/>
                </a:lnTo>
                <a:lnTo>
                  <a:pt x="3018812" y="997619"/>
                </a:lnTo>
                <a:lnTo>
                  <a:pt x="3024002" y="999194"/>
                </a:lnTo>
                <a:lnTo>
                  <a:pt x="3029125" y="1000570"/>
                </a:lnTo>
                <a:lnTo>
                  <a:pt x="3034149" y="1001946"/>
                </a:lnTo>
                <a:lnTo>
                  <a:pt x="3039206" y="1003621"/>
                </a:lnTo>
                <a:lnTo>
                  <a:pt x="3044247" y="1004997"/>
                </a:lnTo>
                <a:lnTo>
                  <a:pt x="3049204" y="1006688"/>
                </a:lnTo>
              </a:path>
            </a:pathLst>
          </a:custGeom>
          <a:noFill/>
          <a:ln w="82848" cap="sq">
            <a:solidFill>
              <a:srgbClr val="00DB38"/>
            </a:solidFill>
            <a:prstDash val="solid"/>
            <a:round/>
          </a:ln>
        </p:spPr>
        <p:txBody>
          <a:bodyPr rtlCol="0" anchor="ctr"/>
          <a:lstStyle/>
          <a:p>
            <a:endParaRPr lang="en-GB"/>
          </a:p>
        </p:txBody>
      </p:sp>
      <p:sp>
        <p:nvSpPr>
          <p:cNvPr id="50" name="TextBox 49">
            <a:extLst>
              <a:ext uri="{FF2B5EF4-FFF2-40B4-BE49-F238E27FC236}">
                <a16:creationId xmlns:a16="http://schemas.microsoft.com/office/drawing/2014/main" id="{633EA8CC-4535-48D7-8369-87A065305693}"/>
              </a:ext>
            </a:extLst>
          </p:cNvPr>
          <p:cNvSpPr txBox="1"/>
          <p:nvPr/>
        </p:nvSpPr>
        <p:spPr>
          <a:xfrm>
            <a:off x="7849769" y="3646616"/>
            <a:ext cx="4342231" cy="461665"/>
          </a:xfrm>
          <a:prstGeom prst="rect">
            <a:avLst/>
          </a:prstGeom>
          <a:noFill/>
        </p:spPr>
        <p:txBody>
          <a:bodyPr wrap="square" rtlCol="0">
            <a:spAutoFit/>
          </a:bodyPr>
          <a:lstStyle/>
          <a:p>
            <a:r>
              <a:rPr lang="en-US" sz="2400" dirty="0">
                <a:solidFill>
                  <a:schemeClr val="tx1">
                    <a:lumMod val="75000"/>
                    <a:lumOff val="25000"/>
                  </a:schemeClr>
                </a:solidFill>
              </a:rPr>
              <a:t>Time (s)           60    300     1800</a:t>
            </a:r>
          </a:p>
        </p:txBody>
      </p:sp>
      <p:sp>
        <p:nvSpPr>
          <p:cNvPr id="51" name="TextBox 50">
            <a:extLst>
              <a:ext uri="{FF2B5EF4-FFF2-40B4-BE49-F238E27FC236}">
                <a16:creationId xmlns:a16="http://schemas.microsoft.com/office/drawing/2014/main" id="{E332646A-C005-4BC4-BDCF-D5229CBA6C64}"/>
              </a:ext>
            </a:extLst>
          </p:cNvPr>
          <p:cNvSpPr txBox="1"/>
          <p:nvPr/>
        </p:nvSpPr>
        <p:spPr>
          <a:xfrm rot="16200000">
            <a:off x="6717396" y="1868658"/>
            <a:ext cx="1067087" cy="461665"/>
          </a:xfrm>
          <a:prstGeom prst="rect">
            <a:avLst/>
          </a:prstGeom>
          <a:noFill/>
        </p:spPr>
        <p:txBody>
          <a:bodyPr wrap="none" rtlCol="0">
            <a:spAutoFit/>
          </a:bodyPr>
          <a:lstStyle/>
          <a:p>
            <a:r>
              <a:rPr lang="en-US" sz="2400" dirty="0" err="1">
                <a:ln w="0"/>
                <a:effectLst>
                  <a:outerShdw blurRad="38100" dist="19050" dir="2700000" algn="tl" rotWithShape="0">
                    <a:schemeClr val="dk1">
                      <a:alpha val="40000"/>
                    </a:schemeClr>
                  </a:outerShdw>
                </a:effectLst>
              </a:rPr>
              <a:t>relMSE</a:t>
            </a:r>
            <a:endParaRPr lang="en-US" sz="2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6679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4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794229" y="1045309"/>
            <a:ext cx="10603541" cy="3731684"/>
          </a:xfrm>
        </p:spPr>
        <p:txBody>
          <a:bodyPr/>
          <a:lstStyle/>
          <a:p>
            <a:pPr marL="0" indent="0">
              <a:buNone/>
            </a:pPr>
            <a:r>
              <a:rPr lang="en-US" sz="3200" dirty="0"/>
              <a:t>Gather photon on glossy surfaces</a:t>
            </a:r>
          </a:p>
        </p:txBody>
      </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Limitations</a:t>
            </a:r>
          </a:p>
        </p:txBody>
      </p:sp>
      <p:sp>
        <p:nvSpPr>
          <p:cNvPr id="4" name="Slide Number Placeholder 3"/>
          <p:cNvSpPr>
            <a:spLocks noGrp="1"/>
          </p:cNvSpPr>
          <p:nvPr>
            <p:ph type="sldNum" sz="quarter" idx="4294967295"/>
          </p:nvPr>
        </p:nvSpPr>
        <p:spPr>
          <a:xfrm>
            <a:off x="11501438" y="6086475"/>
            <a:ext cx="690562" cy="685800"/>
          </a:xfrm>
        </p:spPr>
        <p:txBody>
          <a:bodyPr/>
          <a:lstStyle/>
          <a:p>
            <a:fld id="{3B5F642D-6A31-4596-8C22-CC368C1BDF36}" type="slidenum">
              <a:rPr lang="de-CH" smtClean="0"/>
              <a:pPr/>
              <a:t>38</a:t>
            </a:fld>
            <a:endParaRPr lang="de-CH" dirty="0"/>
          </a:p>
        </p:txBody>
      </p:sp>
      <p:sp>
        <p:nvSpPr>
          <p:cNvPr id="7" name="Content Placeholder 2"/>
          <p:cNvSpPr txBox="1">
            <a:spLocks/>
          </p:cNvSpPr>
          <p:nvPr/>
        </p:nvSpPr>
        <p:spPr>
          <a:xfrm>
            <a:off x="1029597" y="1626640"/>
            <a:ext cx="4906748" cy="674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435B"/>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38" indent="-514338" algn="ctr">
              <a:buFont typeface="Arial" panose="020B0604020202020204" pitchFamily="34" charset="0"/>
              <a:buAutoNum type="alphaLcParenR"/>
            </a:pPr>
            <a:endParaRPr lang="en-US" dirty="0"/>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0775" r="29815"/>
          <a:stretch/>
        </p:blipFill>
        <p:spPr>
          <a:xfrm>
            <a:off x="2436126" y="1708127"/>
            <a:ext cx="3920303" cy="446291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7517" y="1708126"/>
            <a:ext cx="1445023" cy="1445023"/>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8841" y="1708126"/>
            <a:ext cx="1445023" cy="1445023"/>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7517" y="3217671"/>
            <a:ext cx="1445023" cy="1445023"/>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58841" y="3217671"/>
            <a:ext cx="1445023" cy="1445023"/>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04366" y="4727218"/>
            <a:ext cx="1445023" cy="1445023"/>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55690" y="4727218"/>
            <a:ext cx="1445023" cy="1445023"/>
          </a:xfrm>
          <a:prstGeom prst="rect">
            <a:avLst/>
          </a:prstGeom>
        </p:spPr>
      </p:pic>
      <p:sp>
        <p:nvSpPr>
          <p:cNvPr id="24" name="Rectangle 23"/>
          <p:cNvSpPr/>
          <p:nvPr/>
        </p:nvSpPr>
        <p:spPr>
          <a:xfrm rot="16200000">
            <a:off x="6155451" y="3557744"/>
            <a:ext cx="1015021" cy="523220"/>
          </a:xfrm>
          <a:prstGeom prst="rect">
            <a:avLst/>
          </a:prstGeom>
        </p:spPr>
        <p:txBody>
          <a:bodyPr wrap="none">
            <a:spAutoFit/>
          </a:bodyPr>
          <a:lstStyle/>
          <a:p>
            <a:r>
              <a:rPr lang="en-US" sz="2800" dirty="0">
                <a:ln w="0"/>
                <a:effectLst>
                  <a:outerShdw blurRad="38100" dist="19050" dir="2700000" algn="tl" rotWithShape="0">
                    <a:schemeClr val="dk1">
                      <a:alpha val="40000"/>
                    </a:schemeClr>
                  </a:outerShdw>
                </a:effectLst>
              </a:rPr>
              <a:t>G-PM</a:t>
            </a:r>
          </a:p>
        </p:txBody>
      </p:sp>
      <p:sp>
        <p:nvSpPr>
          <p:cNvPr id="26" name="Rectangle 25"/>
          <p:cNvSpPr/>
          <p:nvPr/>
        </p:nvSpPr>
        <p:spPr>
          <a:xfrm rot="16200000">
            <a:off x="6014387" y="5085864"/>
            <a:ext cx="1297150" cy="523220"/>
          </a:xfrm>
          <a:prstGeom prst="rect">
            <a:avLst/>
          </a:prstGeom>
        </p:spPr>
        <p:txBody>
          <a:bodyPr wrap="none">
            <a:spAutoFit/>
          </a:bodyPr>
          <a:lstStyle/>
          <a:p>
            <a:r>
              <a:rPr lang="en-US" sz="2800" dirty="0">
                <a:ln w="0"/>
                <a:effectLst>
                  <a:outerShdw blurRad="38100" dist="19050" dir="2700000" algn="tl" rotWithShape="0">
                    <a:schemeClr val="dk1">
                      <a:alpha val="40000"/>
                    </a:schemeClr>
                  </a:outerShdw>
                </a:effectLst>
              </a:rPr>
              <a:t>G-BDPT</a:t>
            </a:r>
          </a:p>
        </p:txBody>
      </p:sp>
      <p:sp>
        <p:nvSpPr>
          <p:cNvPr id="30" name="Rectangle 29"/>
          <p:cNvSpPr/>
          <p:nvPr/>
        </p:nvSpPr>
        <p:spPr>
          <a:xfrm rot="16200000">
            <a:off x="6167914" y="1965027"/>
            <a:ext cx="1029449" cy="523220"/>
          </a:xfrm>
          <a:prstGeom prst="rect">
            <a:avLst/>
          </a:prstGeom>
        </p:spPr>
        <p:txBody>
          <a:bodyPr wrap="none">
            <a:spAutoFit/>
          </a:bodyPr>
          <a:lstStyle/>
          <a:p>
            <a:r>
              <a:rPr lang="en-US" sz="2800" dirty="0">
                <a:ln w="0"/>
                <a:effectLst>
                  <a:outerShdw blurRad="38100" dist="19050" dir="2700000" algn="tl" rotWithShape="0">
                    <a:schemeClr val="dk1">
                      <a:alpha val="40000"/>
                    </a:schemeClr>
                  </a:outerShdw>
                </a:effectLst>
              </a:rPr>
              <a:t>SPPM</a:t>
            </a:r>
          </a:p>
        </p:txBody>
      </p:sp>
      <p:sp>
        <p:nvSpPr>
          <p:cNvPr id="5" name="TextBox 4">
            <a:extLst>
              <a:ext uri="{FF2B5EF4-FFF2-40B4-BE49-F238E27FC236}">
                <a16:creationId xmlns:a16="http://schemas.microsoft.com/office/drawing/2014/main" id="{C7B09181-789A-4C23-A2AC-BBB9980138B6}"/>
              </a:ext>
            </a:extLst>
          </p:cNvPr>
          <p:cNvSpPr txBox="1"/>
          <p:nvPr/>
        </p:nvSpPr>
        <p:spPr>
          <a:xfrm>
            <a:off x="638829" y="6626268"/>
            <a:ext cx="45719" cy="369332"/>
          </a:xfrm>
          <a:prstGeom prst="rect">
            <a:avLst/>
          </a:prstGeom>
          <a:noFill/>
        </p:spPr>
        <p:txBody>
          <a:bodyPr wrap="square" rtlCol="0">
            <a:spAutoFit/>
          </a:bodyPr>
          <a:lstStyle/>
          <a:p>
            <a:endParaRPr lang="en-GB" dirty="0"/>
          </a:p>
        </p:txBody>
      </p:sp>
    </p:spTree>
    <p:custDataLst>
      <p:tags r:id="rId1"/>
    </p:custDataLst>
    <p:extLst>
      <p:ext uri="{BB962C8B-B14F-4D97-AF65-F5344CB8AC3E}">
        <p14:creationId xmlns:p14="http://schemas.microsoft.com/office/powerpoint/2010/main" val="202881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DF16AE-BACC-4909-A648-5C1EC446B74E}"/>
              </a:ext>
            </a:extLst>
          </p:cNvPr>
          <p:cNvSpPr>
            <a:spLocks noGrp="1"/>
          </p:cNvSpPr>
          <p:nvPr>
            <p:ph type="body" sz="quarter" idx="10"/>
          </p:nvPr>
        </p:nvSpPr>
        <p:spPr/>
        <p:txBody>
          <a:bodyPr>
            <a:normAutofit/>
          </a:bodyPr>
          <a:lstStyle/>
          <a:p>
            <a:r>
              <a:rPr lang="en-GB" dirty="0"/>
              <a:t>Gradient-domain </a:t>
            </a:r>
            <a:br>
              <a:rPr lang="en-GB" dirty="0"/>
            </a:br>
            <a:r>
              <a:rPr lang="en-GB" dirty="0"/>
              <a:t>Bidirectional Path Tracing</a:t>
            </a:r>
          </a:p>
        </p:txBody>
      </p:sp>
      <p:sp>
        <p:nvSpPr>
          <p:cNvPr id="11" name="Subtitle 2">
            <a:extLst>
              <a:ext uri="{FF2B5EF4-FFF2-40B4-BE49-F238E27FC236}">
                <a16:creationId xmlns:a16="http://schemas.microsoft.com/office/drawing/2014/main" id="{C4A8D616-5BEF-4AEA-85EB-49EE38890F81}"/>
              </a:ext>
            </a:extLst>
          </p:cNvPr>
          <p:cNvSpPr txBox="1">
            <a:spLocks/>
          </p:cNvSpPr>
          <p:nvPr/>
        </p:nvSpPr>
        <p:spPr>
          <a:xfrm>
            <a:off x="1543833" y="3509380"/>
            <a:ext cx="9144000" cy="13152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SG" dirty="0"/>
          </a:p>
        </p:txBody>
      </p:sp>
    </p:spTree>
    <p:extLst>
      <p:ext uri="{BB962C8B-B14F-4D97-AF65-F5344CB8AC3E}">
        <p14:creationId xmlns:p14="http://schemas.microsoft.com/office/powerpoint/2010/main" val="278111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90ADF2-4EAB-4A0E-B3A3-168453EDB7F3}"/>
              </a:ext>
            </a:extLst>
          </p:cNvPr>
          <p:cNvSpPr>
            <a:spLocks noGrp="1"/>
          </p:cNvSpPr>
          <p:nvPr>
            <p:ph sz="quarter" idx="10"/>
          </p:nvPr>
        </p:nvSpPr>
        <p:spPr/>
        <p:txBody>
          <a:bodyPr/>
          <a:lstStyle/>
          <a:p>
            <a:endParaRPr lang="en-GB"/>
          </a:p>
        </p:txBody>
      </p:sp>
      <p:sp>
        <p:nvSpPr>
          <p:cNvPr id="2" name="Titel 1"/>
          <p:cNvSpPr>
            <a:spLocks noGrp="1"/>
          </p:cNvSpPr>
          <p:nvPr>
            <p:ph type="title"/>
          </p:nvPr>
        </p:nvSpPr>
        <p:spPr/>
        <p:txBody>
          <a:bodyPr/>
          <a:lstStyle/>
          <a:p>
            <a:r>
              <a:rPr lang="de-CH" dirty="0" err="1"/>
              <a:t>Bidirectional</a:t>
            </a:r>
            <a:r>
              <a:rPr lang="de-CH" dirty="0"/>
              <a:t> </a:t>
            </a:r>
            <a:r>
              <a:rPr lang="de-CH" dirty="0" err="1"/>
              <a:t>path</a:t>
            </a:r>
            <a:r>
              <a:rPr lang="de-CH" dirty="0"/>
              <a:t> </a:t>
            </a:r>
            <a:r>
              <a:rPr lang="de-CH" dirty="0" err="1"/>
              <a:t>tracing</a:t>
            </a:r>
            <a:endParaRPr lang="en-US" dirty="0"/>
          </a:p>
        </p:txBody>
      </p:sp>
      <p:sp>
        <p:nvSpPr>
          <p:cNvPr id="5" name="Foliennummernplatzhalter 4"/>
          <p:cNvSpPr>
            <a:spLocks noGrp="1"/>
          </p:cNvSpPr>
          <p:nvPr>
            <p:ph type="sldNum" sz="quarter" idx="4294967295"/>
          </p:nvPr>
        </p:nvSpPr>
        <p:spPr>
          <a:xfrm>
            <a:off x="9347200" y="687388"/>
            <a:ext cx="2844800" cy="365125"/>
          </a:xfrm>
        </p:spPr>
        <p:txBody>
          <a:bodyPr/>
          <a:lstStyle/>
          <a:p>
            <a:fld id="{DD45DB90-B548-462E-8B3F-E835E3BE85F1}" type="slidenum">
              <a:rPr lang="en-US" smtClean="0"/>
              <a:t>40</a:t>
            </a:fld>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973" y="1936578"/>
            <a:ext cx="8637652" cy="4012703"/>
          </a:xfrm>
          <a:prstGeom prst="rect">
            <a:avLst/>
          </a:prstGeom>
          <a:solidFill>
            <a:schemeClr val="accent2"/>
          </a:solidFill>
        </p:spPr>
      </p:pic>
      <p:cxnSp>
        <p:nvCxnSpPr>
          <p:cNvPr id="17" name="Straight Connector 16"/>
          <p:cNvCxnSpPr/>
          <p:nvPr/>
        </p:nvCxnSpPr>
        <p:spPr>
          <a:xfrm>
            <a:off x="2423592" y="2636913"/>
            <a:ext cx="2808312" cy="273630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237260" y="3415882"/>
            <a:ext cx="534328" cy="194647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7528561" y="2046447"/>
            <a:ext cx="2289811" cy="4033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768342" y="2051437"/>
            <a:ext cx="1768436" cy="1362324"/>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423161" y="2051438"/>
            <a:ext cx="5104075" cy="585085"/>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2430781" y="2446021"/>
            <a:ext cx="7383780" cy="190500"/>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53" idx="4"/>
          </p:cNvCxnSpPr>
          <p:nvPr/>
        </p:nvCxnSpPr>
        <p:spPr>
          <a:xfrm flipV="1">
            <a:off x="5227320" y="2082451"/>
            <a:ext cx="2301240" cy="3282031"/>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34940" y="2446021"/>
            <a:ext cx="4587240" cy="2918460"/>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775960" y="2446020"/>
            <a:ext cx="4053840" cy="960120"/>
          </a:xfrm>
          <a:prstGeom prst="line">
            <a:avLst/>
          </a:prstGeom>
          <a:ln w="127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5732337" y="3381567"/>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6" name="Oval 45"/>
          <p:cNvSpPr/>
          <p:nvPr/>
        </p:nvSpPr>
        <p:spPr>
          <a:xfrm>
            <a:off x="5195901" y="533721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5" name="Oval 44"/>
          <p:cNvSpPr/>
          <p:nvPr/>
        </p:nvSpPr>
        <p:spPr>
          <a:xfrm>
            <a:off x="2389725" y="2600908"/>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3" name="Oval 52"/>
          <p:cNvSpPr/>
          <p:nvPr/>
        </p:nvSpPr>
        <p:spPr>
          <a:xfrm>
            <a:off x="7492556" y="201044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Oval 51"/>
          <p:cNvSpPr/>
          <p:nvPr/>
        </p:nvSpPr>
        <p:spPr>
          <a:xfrm>
            <a:off x="9783811" y="241364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0" name="Oval 75"/>
          <p:cNvSpPr/>
          <p:nvPr/>
        </p:nvSpPr>
        <p:spPr>
          <a:xfrm>
            <a:off x="3330894" y="2366494"/>
            <a:ext cx="428655" cy="3712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1" name="Rectangle 20">
            <a:extLst>
              <a:ext uri="{FF2B5EF4-FFF2-40B4-BE49-F238E27FC236}">
                <a16:creationId xmlns:a16="http://schemas.microsoft.com/office/drawing/2014/main" id="{B189723D-F0E6-43B0-AE1D-6311A84EC993}"/>
              </a:ext>
            </a:extLst>
          </p:cNvPr>
          <p:cNvSpPr/>
          <p:nvPr/>
        </p:nvSpPr>
        <p:spPr>
          <a:xfrm>
            <a:off x="6474907" y="6289955"/>
            <a:ext cx="5744586" cy="461665"/>
          </a:xfrm>
          <a:prstGeom prst="rect">
            <a:avLst/>
          </a:prstGeom>
        </p:spPr>
        <p:txBody>
          <a:bodyPr wrap="none">
            <a:spAutoFit/>
          </a:bodyPr>
          <a:lstStyle/>
          <a:p>
            <a:r>
              <a:rPr lang="en-GB" sz="2400" dirty="0">
                <a:solidFill>
                  <a:srgbClr val="444444"/>
                </a:solidFill>
                <a:latin typeface="Open Sans" panose="020B0606030504020204" pitchFamily="34" charset="0"/>
              </a:rPr>
              <a:t>[</a:t>
            </a:r>
            <a:r>
              <a:rPr lang="en-GB" sz="2400" dirty="0" err="1">
                <a:solidFill>
                  <a:srgbClr val="444444"/>
                </a:solidFill>
                <a:latin typeface="Open Sans" panose="020B0606030504020204" pitchFamily="34" charset="0"/>
              </a:rPr>
              <a:t>Lafortune</a:t>
            </a:r>
            <a:r>
              <a:rPr lang="en-GB" sz="2400" dirty="0">
                <a:solidFill>
                  <a:srgbClr val="444444"/>
                </a:solidFill>
                <a:latin typeface="Open Sans" panose="020B0606030504020204" pitchFamily="34" charset="0"/>
              </a:rPr>
              <a:t> et al., 1993, </a:t>
            </a:r>
            <a:r>
              <a:rPr lang="en-GB" sz="2400" dirty="0" err="1">
                <a:solidFill>
                  <a:srgbClr val="444444"/>
                </a:solidFill>
                <a:latin typeface="Open Sans" panose="020B0606030504020204" pitchFamily="34" charset="0"/>
              </a:rPr>
              <a:t>Veach</a:t>
            </a:r>
            <a:r>
              <a:rPr lang="en-GB" sz="2400" dirty="0">
                <a:solidFill>
                  <a:srgbClr val="444444"/>
                </a:solidFill>
                <a:latin typeface="Open Sans" panose="020B0606030504020204" pitchFamily="34" charset="0"/>
              </a:rPr>
              <a:t> et al., 1994]</a:t>
            </a:r>
            <a:endParaRPr lang="en-GB" dirty="0"/>
          </a:p>
        </p:txBody>
      </p:sp>
    </p:spTree>
    <p:custDataLst>
      <p:tags r:id="rId1"/>
    </p:custDataLst>
    <p:extLst>
      <p:ext uri="{BB962C8B-B14F-4D97-AF65-F5344CB8AC3E}">
        <p14:creationId xmlns:p14="http://schemas.microsoft.com/office/powerpoint/2010/main" val="64635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500"/>
                                        <p:tgtEl>
                                          <p:spTgt spid="28"/>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childTnLst>
                                </p:cTn>
                              </p:par>
                            </p:childTnLst>
                          </p:cTn>
                        </p:par>
                        <p:par>
                          <p:cTn id="24" fill="hold">
                            <p:stCondLst>
                              <p:cond delay="1000"/>
                            </p:stCondLst>
                            <p:childTnLst>
                              <p:par>
                                <p:cTn id="25" presetID="22" presetClass="entr" presetSubtype="2"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childTnLst>
                          </p:cTn>
                        </p:par>
                        <p:par>
                          <p:cTn id="30" fill="hold">
                            <p:stCondLst>
                              <p:cond delay="1500"/>
                            </p:stCondLst>
                            <p:childTnLst>
                              <p:par>
                                <p:cTn id="31" presetID="1" presetClass="entr" presetSubtype="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barn(inVertical)">
                                      <p:cBhvr>
                                        <p:cTn id="37" dur="10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barn(inVertical)">
                                      <p:cBhvr>
                                        <p:cTn id="42" dur="1000"/>
                                        <p:tgtEl>
                                          <p:spTgt spid="67"/>
                                        </p:tgtEl>
                                      </p:cBhvr>
                                    </p:animEffect>
                                  </p:childTnLst>
                                </p:cTn>
                              </p:par>
                            </p:childTnLst>
                          </p:cTn>
                        </p:par>
                        <p:par>
                          <p:cTn id="43" fill="hold">
                            <p:stCondLst>
                              <p:cond delay="1000"/>
                            </p:stCondLst>
                            <p:childTnLst>
                              <p:par>
                                <p:cTn id="44" presetID="16" presetClass="entr" presetSubtype="21"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barn(inVertical)">
                                      <p:cBhvr>
                                        <p:cTn id="46" dur="500"/>
                                        <p:tgtEl>
                                          <p:spTgt spid="77"/>
                                        </p:tgtEl>
                                      </p:cBhvr>
                                    </p:animEffect>
                                  </p:childTnLst>
                                </p:cTn>
                              </p:par>
                            </p:childTnLst>
                          </p:cTn>
                        </p:par>
                        <p:par>
                          <p:cTn id="47" fill="hold">
                            <p:stCondLst>
                              <p:cond delay="1500"/>
                            </p:stCondLst>
                            <p:childTnLst>
                              <p:par>
                                <p:cTn id="48" presetID="16" presetClass="entr" presetSubtype="21" fill="hold"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barn(inVertical)">
                                      <p:cBhvr>
                                        <p:cTn id="50" dur="500"/>
                                        <p:tgtEl>
                                          <p:spTgt spid="83"/>
                                        </p:tgtEl>
                                      </p:cBhvr>
                                    </p:animEffect>
                                  </p:childTnLst>
                                </p:cTn>
                              </p:par>
                            </p:childTnLst>
                          </p:cTn>
                        </p:par>
                        <p:par>
                          <p:cTn id="51" fill="hold">
                            <p:stCondLst>
                              <p:cond delay="2000"/>
                            </p:stCondLst>
                            <p:childTnLst>
                              <p:par>
                                <p:cTn id="52" presetID="16" presetClass="entr" presetSubtype="21" fill="hold" nodeType="after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barn(inVertical)">
                                      <p:cBhvr>
                                        <p:cTn id="54" dur="500"/>
                                        <p:tgtEl>
                                          <p:spTgt spid="86"/>
                                        </p:tgtEl>
                                      </p:cBhvr>
                                    </p:animEffect>
                                  </p:childTnLst>
                                </p:cTn>
                              </p:par>
                            </p:childTnLst>
                          </p:cTn>
                        </p:par>
                        <p:par>
                          <p:cTn id="55" fill="hold">
                            <p:stCondLst>
                              <p:cond delay="2500"/>
                            </p:stCondLst>
                            <p:childTnLst>
                              <p:par>
                                <p:cTn id="56" presetID="16" presetClass="entr" presetSubtype="21"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barn(inVertical)">
                                      <p:cBhvr>
                                        <p:cTn id="58" dur="500"/>
                                        <p:tgtEl>
                                          <p:spTgt spid="89"/>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6" grpId="0" animBg="1"/>
      <p:bldP spid="45" grpId="0" animBg="1"/>
      <p:bldP spid="53" grpId="0" animBg="1"/>
      <p:bldP spid="52" grpId="0" animBg="1"/>
      <p:bldP spid="5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973" y="1936578"/>
            <a:ext cx="8637652" cy="4012703"/>
          </a:xfrm>
          <a:prstGeom prst="rect">
            <a:avLst/>
          </a:prstGeom>
          <a:solidFill>
            <a:schemeClr val="accent2"/>
          </a:solidFill>
        </p:spPr>
      </p:pic>
      <p:cxnSp>
        <p:nvCxnSpPr>
          <p:cNvPr id="17" name="Straight Connector 16"/>
          <p:cNvCxnSpPr/>
          <p:nvPr/>
        </p:nvCxnSpPr>
        <p:spPr>
          <a:xfrm>
            <a:off x="2423592" y="2636913"/>
            <a:ext cx="2808312" cy="273630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237260" y="3415882"/>
            <a:ext cx="534328" cy="194647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7528561" y="2046447"/>
            <a:ext cx="2289811" cy="40338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768342" y="2051437"/>
            <a:ext cx="1768436" cy="1362324"/>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423161" y="2051438"/>
            <a:ext cx="5104075" cy="585085"/>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2430781" y="2446021"/>
            <a:ext cx="7383780" cy="19050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53" idx="4"/>
          </p:cNvCxnSpPr>
          <p:nvPr/>
        </p:nvCxnSpPr>
        <p:spPr>
          <a:xfrm flipV="1">
            <a:off x="5227320" y="2082451"/>
            <a:ext cx="2301240" cy="3282031"/>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34940" y="2446021"/>
            <a:ext cx="4587240" cy="291846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775960" y="2446020"/>
            <a:ext cx="4053840" cy="96012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5195901" y="533721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5" name="Oval 44"/>
          <p:cNvSpPr/>
          <p:nvPr/>
        </p:nvSpPr>
        <p:spPr>
          <a:xfrm>
            <a:off x="2389725" y="2600908"/>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Titel 8"/>
          <p:cNvSpPr>
            <a:spLocks noGrp="1"/>
          </p:cNvSpPr>
          <p:nvPr>
            <p:ph type="title"/>
          </p:nvPr>
        </p:nvSpPr>
        <p:spPr/>
        <p:txBody>
          <a:bodyPr/>
          <a:lstStyle/>
          <a:p>
            <a:r>
              <a:rPr lang="de-CH" dirty="0"/>
              <a:t>Gradient-domain BDPT</a:t>
            </a:r>
            <a:endParaRPr lang="en-US" dirty="0"/>
          </a:p>
        </p:txBody>
      </p:sp>
      <p:sp>
        <p:nvSpPr>
          <p:cNvPr id="5" name="Foliennummernplatzhalter 4"/>
          <p:cNvSpPr>
            <a:spLocks noGrp="1"/>
          </p:cNvSpPr>
          <p:nvPr>
            <p:ph type="sldNum" sz="quarter" idx="4294967295"/>
          </p:nvPr>
        </p:nvSpPr>
        <p:spPr>
          <a:xfrm>
            <a:off x="9347200" y="687388"/>
            <a:ext cx="2844800" cy="365125"/>
          </a:xfrm>
        </p:spPr>
        <p:txBody>
          <a:bodyPr/>
          <a:lstStyle/>
          <a:p>
            <a:fld id="{DD45DB90-B548-462E-8B3F-E835E3BE85F1}" type="slidenum">
              <a:rPr lang="en-US" smtClean="0"/>
              <a:t>41</a:t>
            </a:fld>
            <a:endParaRPr lang="en-US"/>
          </a:p>
        </p:txBody>
      </p:sp>
      <p:cxnSp>
        <p:nvCxnSpPr>
          <p:cNvPr id="20" name="Straight Connector 29"/>
          <p:cNvCxnSpPr/>
          <p:nvPr/>
        </p:nvCxnSpPr>
        <p:spPr>
          <a:xfrm>
            <a:off x="2426970" y="2638429"/>
            <a:ext cx="3597023" cy="26987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Straight Connector 30"/>
          <p:cNvCxnSpPr/>
          <p:nvPr/>
        </p:nvCxnSpPr>
        <p:spPr>
          <a:xfrm flipH="1" flipV="1">
            <a:off x="5770881" y="3418842"/>
            <a:ext cx="253112" cy="1918372"/>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22" name="Oval 31"/>
          <p:cNvSpPr/>
          <p:nvPr/>
        </p:nvSpPr>
        <p:spPr>
          <a:xfrm>
            <a:off x="3092619" y="3284985"/>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3" name="Oval 32"/>
          <p:cNvSpPr/>
          <p:nvPr/>
        </p:nvSpPr>
        <p:spPr>
          <a:xfrm>
            <a:off x="3153579" y="318021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4" name="Curved Down Arrow 34"/>
          <p:cNvSpPr/>
          <p:nvPr/>
        </p:nvSpPr>
        <p:spPr>
          <a:xfrm rot="17898586">
            <a:off x="3026147" y="3175237"/>
            <a:ext cx="146576" cy="85495"/>
          </a:xfrm>
          <a:prstGeom prst="curvedDownArrow">
            <a:avLst>
              <a:gd name="adj1" fmla="val 17445"/>
              <a:gd name="adj2" fmla="val 63532"/>
              <a:gd name="adj3" fmla="val 52512"/>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cxnSp>
        <p:nvCxnSpPr>
          <p:cNvPr id="25" name="Straight Connector 42"/>
          <p:cNvCxnSpPr/>
          <p:nvPr/>
        </p:nvCxnSpPr>
        <p:spPr>
          <a:xfrm flipV="1">
            <a:off x="6027421" y="2049781"/>
            <a:ext cx="1501140" cy="328422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33" name="Textfeld 32"/>
          <p:cNvSpPr txBox="1"/>
          <p:nvPr/>
        </p:nvSpPr>
        <p:spPr>
          <a:xfrm>
            <a:off x="2657580" y="1109319"/>
            <a:ext cx="5235600" cy="646331"/>
          </a:xfrm>
          <a:prstGeom prst="rect">
            <a:avLst/>
          </a:prstGeom>
          <a:noFill/>
        </p:spPr>
        <p:txBody>
          <a:bodyPr wrap="none" rtlCol="0">
            <a:spAutoFit/>
          </a:bodyPr>
          <a:lstStyle/>
          <a:p>
            <a:r>
              <a:rPr lang="de-CH" sz="3600" dirty="0"/>
              <a:t>Shift all paths, one by one?</a:t>
            </a:r>
            <a:endParaRPr lang="en-US" sz="3600" dirty="0"/>
          </a:p>
        </p:txBody>
      </p:sp>
      <p:cxnSp>
        <p:nvCxnSpPr>
          <p:cNvPr id="41" name="Straight Connector 120"/>
          <p:cNvCxnSpPr/>
          <p:nvPr/>
        </p:nvCxnSpPr>
        <p:spPr>
          <a:xfrm flipV="1">
            <a:off x="2425701" y="2075180"/>
            <a:ext cx="3256280" cy="55880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 name="Straight Connector 123"/>
          <p:cNvCxnSpPr/>
          <p:nvPr/>
        </p:nvCxnSpPr>
        <p:spPr>
          <a:xfrm>
            <a:off x="5679442" y="2070101"/>
            <a:ext cx="4142740" cy="38354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34" name="Oval 127"/>
          <p:cNvSpPr/>
          <p:nvPr/>
        </p:nvSpPr>
        <p:spPr>
          <a:xfrm>
            <a:off x="5643447" y="2037019"/>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5" name="Oval 117"/>
          <p:cNvSpPr/>
          <p:nvPr/>
        </p:nvSpPr>
        <p:spPr>
          <a:xfrm>
            <a:off x="3599643" y="2388912"/>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8" name="Curved Down Arrow 116"/>
          <p:cNvSpPr/>
          <p:nvPr/>
        </p:nvSpPr>
        <p:spPr>
          <a:xfrm rot="17898586">
            <a:off x="3479949" y="2364946"/>
            <a:ext cx="146576" cy="85495"/>
          </a:xfrm>
          <a:prstGeom prst="curvedDownArrow">
            <a:avLst>
              <a:gd name="adj1" fmla="val 17445"/>
              <a:gd name="adj2" fmla="val 63532"/>
              <a:gd name="adj3" fmla="val 52512"/>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
        <p:nvSpPr>
          <p:cNvPr id="40" name="Oval 114"/>
          <p:cNvSpPr/>
          <p:nvPr/>
        </p:nvSpPr>
        <p:spPr>
          <a:xfrm>
            <a:off x="3546423" y="2474695"/>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42" name="Straight Connector 95"/>
          <p:cNvCxnSpPr/>
          <p:nvPr/>
        </p:nvCxnSpPr>
        <p:spPr>
          <a:xfrm flipV="1">
            <a:off x="6010656" y="2456688"/>
            <a:ext cx="3810000" cy="286512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31" name="Oval 35"/>
          <p:cNvSpPr/>
          <p:nvPr/>
        </p:nvSpPr>
        <p:spPr>
          <a:xfrm>
            <a:off x="5976447" y="5292472"/>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44" name="Gerade Verbindung 36"/>
          <p:cNvCxnSpPr/>
          <p:nvPr/>
        </p:nvCxnSpPr>
        <p:spPr>
          <a:xfrm flipV="1">
            <a:off x="5755465" y="2052673"/>
            <a:ext cx="1768891" cy="136214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Gerade Verbindung 36"/>
          <p:cNvCxnSpPr/>
          <p:nvPr/>
        </p:nvCxnSpPr>
        <p:spPr>
          <a:xfrm>
            <a:off x="7524357" y="2043212"/>
            <a:ext cx="2298612" cy="397291"/>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5732337" y="3381567"/>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3" name="Oval 52"/>
          <p:cNvSpPr/>
          <p:nvPr/>
        </p:nvSpPr>
        <p:spPr>
          <a:xfrm>
            <a:off x="7492556" y="201044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Oval 51"/>
          <p:cNvSpPr/>
          <p:nvPr/>
        </p:nvSpPr>
        <p:spPr>
          <a:xfrm>
            <a:off x="9783811" y="241364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0" name="Textfeld 29"/>
          <p:cNvSpPr txBox="1"/>
          <p:nvPr/>
        </p:nvSpPr>
        <p:spPr>
          <a:xfrm>
            <a:off x="4379297" y="6006390"/>
            <a:ext cx="3036280" cy="646331"/>
          </a:xfrm>
          <a:prstGeom prst="rect">
            <a:avLst/>
          </a:prstGeom>
          <a:noFill/>
          <a:ln>
            <a:noFill/>
          </a:ln>
        </p:spPr>
        <p:txBody>
          <a:bodyPr wrap="none" rtlCol="0">
            <a:spAutoFit/>
          </a:bodyPr>
          <a:lstStyle/>
          <a:p>
            <a:r>
              <a:rPr lang="de-CH" sz="3600" b="1" dirty="0" err="1">
                <a:solidFill>
                  <a:srgbClr val="FF0000"/>
                </a:solidFill>
              </a:rPr>
              <a:t>Too</a:t>
            </a:r>
            <a:r>
              <a:rPr lang="de-CH" sz="3600" b="1" dirty="0">
                <a:solidFill>
                  <a:srgbClr val="FF0000"/>
                </a:solidFill>
              </a:rPr>
              <a:t> expensive!</a:t>
            </a:r>
            <a:endParaRPr lang="en-US" sz="3600" b="1" dirty="0">
              <a:solidFill>
                <a:srgbClr val="FF0000"/>
              </a:solidFill>
            </a:endParaRPr>
          </a:p>
        </p:txBody>
      </p:sp>
    </p:spTree>
    <p:custDataLst>
      <p:tags r:id="rId1"/>
    </p:custDataLst>
    <p:extLst>
      <p:ext uri="{BB962C8B-B14F-4D97-AF65-F5344CB8AC3E}">
        <p14:creationId xmlns:p14="http://schemas.microsoft.com/office/powerpoint/2010/main" val="68724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par>
                                <p:cTn id="12" presetID="10" presetClass="exit" presetSubtype="0" fill="hold" nodeType="withEffect">
                                  <p:stCondLst>
                                    <p:cond delay="0"/>
                                  </p:stCondLst>
                                  <p:childTnLst>
                                    <p:animEffect transition="out" filter="fade">
                                      <p:cBhvr>
                                        <p:cTn id="13" dur="500"/>
                                        <p:tgtEl>
                                          <p:spTgt spid="67"/>
                                        </p:tgtEl>
                                      </p:cBhvr>
                                    </p:animEffect>
                                    <p:set>
                                      <p:cBhvr>
                                        <p:cTn id="14" dur="1" fill="hold">
                                          <p:stCondLst>
                                            <p:cond delay="499"/>
                                          </p:stCondLst>
                                        </p:cTn>
                                        <p:tgtEl>
                                          <p:spTgt spid="67"/>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77"/>
                                        </p:tgtEl>
                                      </p:cBhvr>
                                    </p:animEffect>
                                    <p:set>
                                      <p:cBhvr>
                                        <p:cTn id="17" dur="1" fill="hold">
                                          <p:stCondLst>
                                            <p:cond delay="499"/>
                                          </p:stCondLst>
                                        </p:cTn>
                                        <p:tgtEl>
                                          <p:spTgt spid="77"/>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89"/>
                                        </p:tgtEl>
                                      </p:cBhvr>
                                    </p:animEffect>
                                    <p:set>
                                      <p:cBhvr>
                                        <p:cTn id="20" dur="1" fill="hold">
                                          <p:stCondLst>
                                            <p:cond delay="499"/>
                                          </p:stCondLst>
                                        </p:cTn>
                                        <p:tgtEl>
                                          <p:spTgt spid="89"/>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83"/>
                                        </p:tgtEl>
                                      </p:cBhvr>
                                    </p:animEffect>
                                    <p:set>
                                      <p:cBhvr>
                                        <p:cTn id="23" dur="1" fill="hold">
                                          <p:stCondLst>
                                            <p:cond delay="499"/>
                                          </p:stCondLst>
                                        </p:cTn>
                                        <p:tgtEl>
                                          <p:spTgt spid="83"/>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86"/>
                                        </p:tgtEl>
                                      </p:cBhvr>
                                    </p:animEffect>
                                    <p:set>
                                      <p:cBhvr>
                                        <p:cTn id="26" dur="1" fill="hold">
                                          <p:stCondLst>
                                            <p:cond delay="499"/>
                                          </p:stCondLst>
                                        </p:cTn>
                                        <p:tgtEl>
                                          <p:spTgt spid="86"/>
                                        </p:tgtEl>
                                        <p:attrNameLst>
                                          <p:attrName>style.visibility</p:attrName>
                                        </p:attrNameLst>
                                      </p:cBhvr>
                                      <p:to>
                                        <p:strVal val="hidden"/>
                                      </p:to>
                                    </p:se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6" presetClass="entr" presetSubtype="21"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left)">
                                      <p:cBhvr>
                                        <p:cTn id="51" dur="500"/>
                                        <p:tgtEl>
                                          <p:spTgt spid="44"/>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left)">
                                      <p:cBhvr>
                                        <p:cTn id="55" dur="500"/>
                                        <p:tgtEl>
                                          <p:spTgt spid="4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20"/>
                                        </p:tgtEl>
                                      </p:cBhvr>
                                    </p:animEffect>
                                    <p:set>
                                      <p:cBhvr>
                                        <p:cTn id="60" dur="1" fill="hold">
                                          <p:stCondLst>
                                            <p:cond delay="499"/>
                                          </p:stCondLst>
                                        </p:cTn>
                                        <p:tgtEl>
                                          <p:spTgt spid="20"/>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55"/>
                                        </p:tgtEl>
                                      </p:cBhvr>
                                    </p:animEffect>
                                    <p:set>
                                      <p:cBhvr>
                                        <p:cTn id="63" dur="1" fill="hold">
                                          <p:stCondLst>
                                            <p:cond delay="499"/>
                                          </p:stCondLst>
                                        </p:cTn>
                                        <p:tgtEl>
                                          <p:spTgt spid="55"/>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1"/>
                                        </p:tgtEl>
                                      </p:cBhvr>
                                    </p:animEffect>
                                    <p:set>
                                      <p:cBhvr>
                                        <p:cTn id="66" dur="1" fill="hold">
                                          <p:stCondLst>
                                            <p:cond delay="499"/>
                                          </p:stCondLst>
                                        </p:cTn>
                                        <p:tgtEl>
                                          <p:spTgt spid="31"/>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28"/>
                                        </p:tgtEl>
                                      </p:cBhvr>
                                    </p:animEffect>
                                    <p:set>
                                      <p:cBhvr>
                                        <p:cTn id="69" dur="1" fill="hold">
                                          <p:stCondLst>
                                            <p:cond delay="499"/>
                                          </p:stCondLst>
                                        </p:cTn>
                                        <p:tgtEl>
                                          <p:spTgt spid="28"/>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21"/>
                                        </p:tgtEl>
                                      </p:cBhvr>
                                    </p:animEffect>
                                    <p:set>
                                      <p:cBhvr>
                                        <p:cTn id="72" dur="1" fill="hold">
                                          <p:stCondLst>
                                            <p:cond delay="499"/>
                                          </p:stCondLst>
                                        </p:cTn>
                                        <p:tgtEl>
                                          <p:spTgt spid="21"/>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47"/>
                                        </p:tgtEl>
                                      </p:cBhvr>
                                    </p:animEffect>
                                    <p:set>
                                      <p:cBhvr>
                                        <p:cTn id="75" dur="1" fill="hold">
                                          <p:stCondLst>
                                            <p:cond delay="499"/>
                                          </p:stCondLst>
                                        </p:cTn>
                                        <p:tgtEl>
                                          <p:spTgt spid="47"/>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44"/>
                                        </p:tgtEl>
                                      </p:cBhvr>
                                    </p:animEffect>
                                    <p:set>
                                      <p:cBhvr>
                                        <p:cTn id="78" dur="1" fill="hold">
                                          <p:stCondLst>
                                            <p:cond delay="499"/>
                                          </p:stCondLst>
                                        </p:cTn>
                                        <p:tgtEl>
                                          <p:spTgt spid="44"/>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48"/>
                                        </p:tgtEl>
                                      </p:cBhvr>
                                    </p:animEffect>
                                    <p:set>
                                      <p:cBhvr>
                                        <p:cTn id="81" dur="1" fill="hold">
                                          <p:stCondLst>
                                            <p:cond delay="499"/>
                                          </p:stCondLst>
                                        </p:cTn>
                                        <p:tgtEl>
                                          <p:spTgt spid="48"/>
                                        </p:tgtEl>
                                        <p:attrNameLst>
                                          <p:attrName>style.visibility</p:attrName>
                                        </p:attrNameLst>
                                      </p:cBhvr>
                                      <p:to>
                                        <p:strVal val="hidden"/>
                                      </p:to>
                                    </p:set>
                                  </p:childTnLst>
                                </p:cTn>
                              </p:par>
                              <p:par>
                                <p:cTn id="82" presetID="10" presetClass="entr" presetSubtype="0"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500"/>
                            </p:stCondLst>
                            <p:childTnLst>
                              <p:par>
                                <p:cTn id="86" presetID="22" presetClass="entr" presetSubtype="8" fill="hold"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left)">
                                      <p:cBhvr>
                                        <p:cTn id="88" dur="500"/>
                                        <p:tgtEl>
                                          <p:spTgt spid="20"/>
                                        </p:tgtEl>
                                      </p:cBhvr>
                                    </p:animEffect>
                                  </p:childTnLst>
                                </p:cTn>
                              </p:par>
                            </p:childTnLst>
                          </p:cTn>
                        </p:par>
                        <p:par>
                          <p:cTn id="89" fill="hold">
                            <p:stCondLst>
                              <p:cond delay="1000"/>
                            </p:stCondLst>
                            <p:childTnLst>
                              <p:par>
                                <p:cTn id="90" presetID="1" presetClass="entr" presetSubtype="0" fill="hold" grpId="2" nodeType="afterEffect">
                                  <p:stCondLst>
                                    <p:cond delay="0"/>
                                  </p:stCondLst>
                                  <p:childTnLst>
                                    <p:set>
                                      <p:cBhvr>
                                        <p:cTn id="91" dur="1" fill="hold">
                                          <p:stCondLst>
                                            <p:cond delay="0"/>
                                          </p:stCondLst>
                                        </p:cTn>
                                        <p:tgtEl>
                                          <p:spTgt spid="31"/>
                                        </p:tgtEl>
                                        <p:attrNameLst>
                                          <p:attrName>style.visibility</p:attrName>
                                        </p:attrNameLst>
                                      </p:cBhvr>
                                      <p:to>
                                        <p:strVal val="visible"/>
                                      </p:to>
                                    </p:set>
                                  </p:childTnLst>
                                </p:cTn>
                              </p:par>
                              <p:par>
                                <p:cTn id="92" presetID="22" presetClass="entr" presetSubtype="8" fill="hold"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left)">
                                      <p:cBhvr>
                                        <p:cTn id="94" dur="500"/>
                                        <p:tgtEl>
                                          <p:spTgt spid="25"/>
                                        </p:tgtEl>
                                      </p:cBhvr>
                                    </p:animEffect>
                                  </p:childTnLst>
                                </p:cTn>
                              </p:par>
                            </p:childTnLst>
                          </p:cTn>
                        </p:par>
                        <p:par>
                          <p:cTn id="95" fill="hold">
                            <p:stCondLst>
                              <p:cond delay="1500"/>
                            </p:stCondLst>
                            <p:childTnLst>
                              <p:par>
                                <p:cTn id="96" presetID="22" presetClass="entr" presetSubtype="8" fill="hold" nodeType="after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wipe(left)">
                                      <p:cBhvr>
                                        <p:cTn id="98" dur="500"/>
                                        <p:tgtEl>
                                          <p:spTgt spid="48"/>
                                        </p:tgtEl>
                                      </p:cBhvr>
                                    </p:animEffect>
                                  </p:childTnLst>
                                </p:cTn>
                              </p:par>
                            </p:childTnLst>
                          </p:cTn>
                        </p:par>
                        <p:par>
                          <p:cTn id="99" fill="hold">
                            <p:stCondLst>
                              <p:cond delay="2000"/>
                            </p:stCondLst>
                            <p:childTnLst>
                              <p:par>
                                <p:cTn id="100" presetID="10" presetClass="exit" presetSubtype="0" fill="hold" grpId="1" nodeType="afterEffect">
                                  <p:stCondLst>
                                    <p:cond delay="0"/>
                                  </p:stCondLst>
                                  <p:childTnLst>
                                    <p:animEffect transition="out" filter="fade">
                                      <p:cBhvr>
                                        <p:cTn id="101" dur="500"/>
                                        <p:tgtEl>
                                          <p:spTgt spid="22"/>
                                        </p:tgtEl>
                                      </p:cBhvr>
                                    </p:animEffect>
                                    <p:set>
                                      <p:cBhvr>
                                        <p:cTn id="102" dur="1" fill="hold">
                                          <p:stCondLst>
                                            <p:cond delay="499"/>
                                          </p:stCondLst>
                                        </p:cTn>
                                        <p:tgtEl>
                                          <p:spTgt spid="22"/>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24"/>
                                        </p:tgtEl>
                                      </p:cBhvr>
                                    </p:animEffect>
                                    <p:set>
                                      <p:cBhvr>
                                        <p:cTn id="105" dur="1" fill="hold">
                                          <p:stCondLst>
                                            <p:cond delay="499"/>
                                          </p:stCondLst>
                                        </p:cTn>
                                        <p:tgtEl>
                                          <p:spTgt spid="24"/>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500"/>
                                        <p:tgtEl>
                                          <p:spTgt spid="23"/>
                                        </p:tgtEl>
                                      </p:cBhvr>
                                    </p:animEffect>
                                    <p:set>
                                      <p:cBhvr>
                                        <p:cTn id="108" dur="1" fill="hold">
                                          <p:stCondLst>
                                            <p:cond delay="499"/>
                                          </p:stCondLst>
                                        </p:cTn>
                                        <p:tgtEl>
                                          <p:spTgt spid="23"/>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20"/>
                                        </p:tgtEl>
                                      </p:cBhvr>
                                    </p:animEffect>
                                    <p:set>
                                      <p:cBhvr>
                                        <p:cTn id="111" dur="1" fill="hold">
                                          <p:stCondLst>
                                            <p:cond delay="499"/>
                                          </p:stCondLst>
                                        </p:cTn>
                                        <p:tgtEl>
                                          <p:spTgt spid="20"/>
                                        </p:tgtEl>
                                        <p:attrNameLst>
                                          <p:attrName>style.visibility</p:attrName>
                                        </p:attrNameLst>
                                      </p:cBhvr>
                                      <p:to>
                                        <p:strVal val="hidden"/>
                                      </p:to>
                                    </p:set>
                                  </p:childTnLst>
                                </p:cTn>
                              </p:par>
                              <p:par>
                                <p:cTn id="112" presetID="10" presetClass="exit" presetSubtype="0" fill="hold" grpId="3" nodeType="withEffect">
                                  <p:stCondLst>
                                    <p:cond delay="0"/>
                                  </p:stCondLst>
                                  <p:childTnLst>
                                    <p:animEffect transition="out" filter="fade">
                                      <p:cBhvr>
                                        <p:cTn id="113" dur="500"/>
                                        <p:tgtEl>
                                          <p:spTgt spid="31"/>
                                        </p:tgtEl>
                                      </p:cBhvr>
                                    </p:animEffect>
                                    <p:set>
                                      <p:cBhvr>
                                        <p:cTn id="114" dur="1" fill="hold">
                                          <p:stCondLst>
                                            <p:cond delay="499"/>
                                          </p:stCondLst>
                                        </p:cTn>
                                        <p:tgtEl>
                                          <p:spTgt spid="31"/>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25"/>
                                        </p:tgtEl>
                                      </p:cBhvr>
                                    </p:animEffect>
                                    <p:set>
                                      <p:cBhvr>
                                        <p:cTn id="117" dur="1" fill="hold">
                                          <p:stCondLst>
                                            <p:cond delay="499"/>
                                          </p:stCondLst>
                                        </p:cTn>
                                        <p:tgtEl>
                                          <p:spTgt spid="25"/>
                                        </p:tgtEl>
                                        <p:attrNameLst>
                                          <p:attrName>style.visibility</p:attrName>
                                        </p:attrNameLst>
                                      </p:cBhvr>
                                      <p:to>
                                        <p:strVal val="hidden"/>
                                      </p:to>
                                    </p:set>
                                  </p:childTnLst>
                                </p:cTn>
                              </p:par>
                              <p:par>
                                <p:cTn id="118" presetID="10" presetClass="exit" presetSubtype="0" fill="hold" grpId="0" nodeType="withEffect">
                                  <p:stCondLst>
                                    <p:cond delay="0"/>
                                  </p:stCondLst>
                                  <p:childTnLst>
                                    <p:animEffect transition="out" filter="fade">
                                      <p:cBhvr>
                                        <p:cTn id="119" dur="500"/>
                                        <p:tgtEl>
                                          <p:spTgt spid="46"/>
                                        </p:tgtEl>
                                      </p:cBhvr>
                                    </p:animEffect>
                                    <p:set>
                                      <p:cBhvr>
                                        <p:cTn id="120" dur="1" fill="hold">
                                          <p:stCondLst>
                                            <p:cond delay="499"/>
                                          </p:stCondLst>
                                        </p:cTn>
                                        <p:tgtEl>
                                          <p:spTgt spid="46"/>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500"/>
                                        <p:tgtEl>
                                          <p:spTgt spid="17"/>
                                        </p:tgtEl>
                                      </p:cBhvr>
                                    </p:animEffect>
                                    <p:set>
                                      <p:cBhvr>
                                        <p:cTn id="123" dur="1" fill="hold">
                                          <p:stCondLst>
                                            <p:cond delay="499"/>
                                          </p:stCondLst>
                                        </p:cTn>
                                        <p:tgtEl>
                                          <p:spTgt spid="17"/>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83"/>
                                        </p:tgtEl>
                                      </p:cBhvr>
                                    </p:animEffect>
                                    <p:set>
                                      <p:cBhvr>
                                        <p:cTn id="126" dur="1" fill="hold">
                                          <p:stCondLst>
                                            <p:cond delay="499"/>
                                          </p:stCondLst>
                                        </p:cTn>
                                        <p:tgtEl>
                                          <p:spTgt spid="83"/>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48"/>
                                        </p:tgtEl>
                                      </p:cBhvr>
                                    </p:animEffect>
                                    <p:set>
                                      <p:cBhvr>
                                        <p:cTn id="129" dur="1" fill="hold">
                                          <p:stCondLst>
                                            <p:cond delay="499"/>
                                          </p:stCondLst>
                                        </p:cTn>
                                        <p:tgtEl>
                                          <p:spTgt spid="48"/>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fade">
                                      <p:cBhvr>
                                        <p:cTn id="132" dur="500"/>
                                        <p:tgtEl>
                                          <p:spTgt spid="67"/>
                                        </p:tgtEl>
                                      </p:cBhvr>
                                    </p:animEffect>
                                  </p:childTnLst>
                                </p:cTn>
                              </p:par>
                            </p:childTnLst>
                          </p:cTn>
                        </p:par>
                        <p:par>
                          <p:cTn id="133" fill="hold">
                            <p:stCondLst>
                              <p:cond delay="2500"/>
                            </p:stCondLst>
                            <p:childTnLst>
                              <p:par>
                                <p:cTn id="134" presetID="10" presetClass="entr" presetSubtype="0" fill="hold" grpId="0" nodeType="afterEffect">
                                  <p:stCondLst>
                                    <p:cond delay="0"/>
                                  </p:stCondLst>
                                  <p:childTnLst>
                                    <p:set>
                                      <p:cBhvr>
                                        <p:cTn id="135" dur="1" fill="hold">
                                          <p:stCondLst>
                                            <p:cond delay="0"/>
                                          </p:stCondLst>
                                        </p:cTn>
                                        <p:tgtEl>
                                          <p:spTgt spid="40"/>
                                        </p:tgtEl>
                                        <p:attrNameLst>
                                          <p:attrName>style.visibility</p:attrName>
                                        </p:attrNameLst>
                                      </p:cBhvr>
                                      <p:to>
                                        <p:strVal val="visible"/>
                                      </p:to>
                                    </p:set>
                                    <p:animEffect transition="in" filter="fade">
                                      <p:cBhvr>
                                        <p:cTn id="136" dur="500"/>
                                        <p:tgtEl>
                                          <p:spTgt spid="40"/>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500"/>
                                        <p:tgtEl>
                                          <p:spTgt spid="35"/>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fade">
                                      <p:cBhvr>
                                        <p:cTn id="142" dur="500"/>
                                        <p:tgtEl>
                                          <p:spTgt spid="38"/>
                                        </p:tgtEl>
                                      </p:cBhvr>
                                    </p:animEffect>
                                  </p:childTnLst>
                                </p:cTn>
                              </p:par>
                            </p:childTnLst>
                          </p:cTn>
                        </p:par>
                        <p:par>
                          <p:cTn id="143" fill="hold">
                            <p:stCondLst>
                              <p:cond delay="3000"/>
                            </p:stCondLst>
                            <p:childTnLst>
                              <p:par>
                                <p:cTn id="144" presetID="22" presetClass="entr" presetSubtype="8" fill="hold" nodeType="afterEffect">
                                  <p:stCondLst>
                                    <p:cond delay="0"/>
                                  </p:stCondLst>
                                  <p:childTnLst>
                                    <p:set>
                                      <p:cBhvr>
                                        <p:cTn id="145" dur="1" fill="hold">
                                          <p:stCondLst>
                                            <p:cond delay="0"/>
                                          </p:stCondLst>
                                        </p:cTn>
                                        <p:tgtEl>
                                          <p:spTgt spid="41"/>
                                        </p:tgtEl>
                                        <p:attrNameLst>
                                          <p:attrName>style.visibility</p:attrName>
                                        </p:attrNameLst>
                                      </p:cBhvr>
                                      <p:to>
                                        <p:strVal val="visible"/>
                                      </p:to>
                                    </p:set>
                                    <p:animEffect transition="in" filter="wipe(left)">
                                      <p:cBhvr>
                                        <p:cTn id="146" dur="500"/>
                                        <p:tgtEl>
                                          <p:spTgt spid="41"/>
                                        </p:tgtEl>
                                      </p:cBhvr>
                                    </p:animEffect>
                                  </p:childTnLst>
                                </p:cTn>
                              </p:par>
                            </p:childTnLst>
                          </p:cTn>
                        </p:par>
                        <p:par>
                          <p:cTn id="147" fill="hold">
                            <p:stCondLst>
                              <p:cond delay="3500"/>
                            </p:stCondLst>
                            <p:childTnLst>
                              <p:par>
                                <p:cTn id="148" presetID="1" presetClass="entr" presetSubtype="0" fill="hold" grpId="0" nodeType="afterEffect">
                                  <p:stCondLst>
                                    <p:cond delay="0"/>
                                  </p:stCondLst>
                                  <p:childTnLst>
                                    <p:set>
                                      <p:cBhvr>
                                        <p:cTn id="149" dur="1" fill="hold">
                                          <p:stCondLst>
                                            <p:cond delay="0"/>
                                          </p:stCondLst>
                                        </p:cTn>
                                        <p:tgtEl>
                                          <p:spTgt spid="34"/>
                                        </p:tgtEl>
                                        <p:attrNameLst>
                                          <p:attrName>style.visibility</p:attrName>
                                        </p:attrNameLst>
                                      </p:cBhvr>
                                      <p:to>
                                        <p:strVal val="visible"/>
                                      </p:to>
                                    </p:set>
                                  </p:childTnLst>
                                </p:cTn>
                              </p:par>
                              <p:par>
                                <p:cTn id="150" presetID="22" presetClass="entr" presetSubtype="8" fill="hold" nodeType="withEffect">
                                  <p:stCondLst>
                                    <p:cond delay="0"/>
                                  </p:stCondLst>
                                  <p:childTnLst>
                                    <p:set>
                                      <p:cBhvr>
                                        <p:cTn id="151" dur="1" fill="hold">
                                          <p:stCondLst>
                                            <p:cond delay="0"/>
                                          </p:stCondLst>
                                        </p:cTn>
                                        <p:tgtEl>
                                          <p:spTgt spid="32"/>
                                        </p:tgtEl>
                                        <p:attrNameLst>
                                          <p:attrName>style.visibility</p:attrName>
                                        </p:attrNameLst>
                                      </p:cBhvr>
                                      <p:to>
                                        <p:strVal val="visible"/>
                                      </p:to>
                                    </p:set>
                                    <p:animEffect transition="in" filter="wipe(left)">
                                      <p:cBhvr>
                                        <p:cTn id="152" dur="500"/>
                                        <p:tgtEl>
                                          <p:spTgt spid="32"/>
                                        </p:tgtEl>
                                      </p:cBhvr>
                                    </p:animEffect>
                                  </p:childTnLst>
                                </p:cTn>
                              </p:par>
                            </p:childTnLst>
                          </p:cTn>
                        </p:par>
                        <p:par>
                          <p:cTn id="153" fill="hold">
                            <p:stCondLst>
                              <p:cond delay="4000"/>
                            </p:stCondLst>
                            <p:childTnLst>
                              <p:par>
                                <p:cTn id="154" presetID="10" presetClass="entr" presetSubtype="0" fill="hold" nodeType="afterEffect">
                                  <p:stCondLst>
                                    <p:cond delay="0"/>
                                  </p:stCondLst>
                                  <p:childTnLst>
                                    <p:set>
                                      <p:cBhvr>
                                        <p:cTn id="155" dur="1" fill="hold">
                                          <p:stCondLst>
                                            <p:cond delay="0"/>
                                          </p:stCondLst>
                                        </p:cTn>
                                        <p:tgtEl>
                                          <p:spTgt spid="86"/>
                                        </p:tgtEl>
                                        <p:attrNameLst>
                                          <p:attrName>style.visibility</p:attrName>
                                        </p:attrNameLst>
                                      </p:cBhvr>
                                      <p:to>
                                        <p:strVal val="visible"/>
                                      </p:to>
                                    </p:set>
                                    <p:animEffect transition="in" filter="fade">
                                      <p:cBhvr>
                                        <p:cTn id="156" dur="500"/>
                                        <p:tgtEl>
                                          <p:spTgt spid="86"/>
                                        </p:tgtEl>
                                      </p:cBhvr>
                                    </p:animEffect>
                                  </p:childTnLst>
                                </p:cTn>
                              </p:par>
                              <p:par>
                                <p:cTn id="157" presetID="10" presetClass="entr" presetSubtype="0" fill="hold" grpId="1" nodeType="withEffect">
                                  <p:stCondLst>
                                    <p:cond delay="0"/>
                                  </p:stCondLst>
                                  <p:childTnLst>
                                    <p:set>
                                      <p:cBhvr>
                                        <p:cTn id="158" dur="1" fill="hold">
                                          <p:stCondLst>
                                            <p:cond delay="0"/>
                                          </p:stCondLst>
                                        </p:cTn>
                                        <p:tgtEl>
                                          <p:spTgt spid="46"/>
                                        </p:tgtEl>
                                        <p:attrNameLst>
                                          <p:attrName>style.visibility</p:attrName>
                                        </p:attrNameLst>
                                      </p:cBhvr>
                                      <p:to>
                                        <p:strVal val="visible"/>
                                      </p:to>
                                    </p:set>
                                    <p:animEffect transition="in" filter="fade">
                                      <p:cBhvr>
                                        <p:cTn id="159" dur="500"/>
                                        <p:tgtEl>
                                          <p:spTgt spid="46"/>
                                        </p:tgtEl>
                                      </p:cBhvr>
                                    </p:animEffect>
                                  </p:childTnLst>
                                </p:cTn>
                              </p:par>
                              <p:par>
                                <p:cTn id="160" presetID="10" presetClass="entr" presetSubtype="0" fill="hold" nodeType="withEffect">
                                  <p:stCondLst>
                                    <p:cond delay="0"/>
                                  </p:stCondLst>
                                  <p:childTnLst>
                                    <p:set>
                                      <p:cBhvr>
                                        <p:cTn id="161" dur="1" fill="hold">
                                          <p:stCondLst>
                                            <p:cond delay="0"/>
                                          </p:stCondLst>
                                        </p:cTn>
                                        <p:tgtEl>
                                          <p:spTgt spid="17"/>
                                        </p:tgtEl>
                                        <p:attrNameLst>
                                          <p:attrName>style.visibility</p:attrName>
                                        </p:attrNameLst>
                                      </p:cBhvr>
                                      <p:to>
                                        <p:strVal val="visible"/>
                                      </p:to>
                                    </p:set>
                                    <p:animEffect transition="in" filter="fade">
                                      <p:cBhvr>
                                        <p:cTn id="162" dur="500"/>
                                        <p:tgtEl>
                                          <p:spTgt spid="17"/>
                                        </p:tgtEl>
                                      </p:cBhvr>
                                    </p:animEffect>
                                  </p:childTnLst>
                                </p:cTn>
                              </p:par>
                              <p:par>
                                <p:cTn id="163" presetID="10" presetClass="exit" presetSubtype="0" fill="hold" nodeType="withEffect">
                                  <p:stCondLst>
                                    <p:cond delay="0"/>
                                  </p:stCondLst>
                                  <p:childTnLst>
                                    <p:animEffect transition="out" filter="fade">
                                      <p:cBhvr>
                                        <p:cTn id="164" dur="500"/>
                                        <p:tgtEl>
                                          <p:spTgt spid="67"/>
                                        </p:tgtEl>
                                      </p:cBhvr>
                                    </p:animEffect>
                                    <p:set>
                                      <p:cBhvr>
                                        <p:cTn id="165" dur="1" fill="hold">
                                          <p:stCondLst>
                                            <p:cond delay="499"/>
                                          </p:stCondLst>
                                        </p:cTn>
                                        <p:tgtEl>
                                          <p:spTgt spid="67"/>
                                        </p:tgtEl>
                                        <p:attrNameLst>
                                          <p:attrName>style.visibility</p:attrName>
                                        </p:attrNameLst>
                                      </p:cBhvr>
                                      <p:to>
                                        <p:strVal val="hidden"/>
                                      </p:to>
                                    </p:set>
                                  </p:childTnLst>
                                </p:cTn>
                              </p:par>
                              <p:par>
                                <p:cTn id="166" presetID="10" presetClass="exit" presetSubtype="0" fill="hold" grpId="1" nodeType="withEffect">
                                  <p:stCondLst>
                                    <p:cond delay="0"/>
                                  </p:stCondLst>
                                  <p:childTnLst>
                                    <p:animEffect transition="out" filter="fade">
                                      <p:cBhvr>
                                        <p:cTn id="167" dur="500"/>
                                        <p:tgtEl>
                                          <p:spTgt spid="40"/>
                                        </p:tgtEl>
                                      </p:cBhvr>
                                    </p:animEffect>
                                    <p:set>
                                      <p:cBhvr>
                                        <p:cTn id="168" dur="1" fill="hold">
                                          <p:stCondLst>
                                            <p:cond delay="499"/>
                                          </p:stCondLst>
                                        </p:cTn>
                                        <p:tgtEl>
                                          <p:spTgt spid="40"/>
                                        </p:tgtEl>
                                        <p:attrNameLst>
                                          <p:attrName>style.visibility</p:attrName>
                                        </p:attrNameLst>
                                      </p:cBhvr>
                                      <p:to>
                                        <p:strVal val="hidden"/>
                                      </p:to>
                                    </p:set>
                                  </p:childTnLst>
                                </p:cTn>
                              </p:par>
                              <p:par>
                                <p:cTn id="169" presetID="10" presetClass="exit" presetSubtype="0" fill="hold" grpId="1" nodeType="withEffect">
                                  <p:stCondLst>
                                    <p:cond delay="0"/>
                                  </p:stCondLst>
                                  <p:childTnLst>
                                    <p:animEffect transition="out" filter="fade">
                                      <p:cBhvr>
                                        <p:cTn id="170" dur="500"/>
                                        <p:tgtEl>
                                          <p:spTgt spid="35"/>
                                        </p:tgtEl>
                                      </p:cBhvr>
                                    </p:animEffect>
                                    <p:set>
                                      <p:cBhvr>
                                        <p:cTn id="171" dur="1" fill="hold">
                                          <p:stCondLst>
                                            <p:cond delay="499"/>
                                          </p:stCondLst>
                                        </p:cTn>
                                        <p:tgtEl>
                                          <p:spTgt spid="35"/>
                                        </p:tgtEl>
                                        <p:attrNameLst>
                                          <p:attrName>style.visibility</p:attrName>
                                        </p:attrNameLst>
                                      </p:cBhvr>
                                      <p:to>
                                        <p:strVal val="hidden"/>
                                      </p:to>
                                    </p:set>
                                  </p:childTnLst>
                                </p:cTn>
                              </p:par>
                              <p:par>
                                <p:cTn id="172" presetID="10" presetClass="exit" presetSubtype="0" fill="hold" grpId="1" nodeType="withEffect">
                                  <p:stCondLst>
                                    <p:cond delay="0"/>
                                  </p:stCondLst>
                                  <p:childTnLst>
                                    <p:animEffect transition="out" filter="fade">
                                      <p:cBhvr>
                                        <p:cTn id="173" dur="500"/>
                                        <p:tgtEl>
                                          <p:spTgt spid="38"/>
                                        </p:tgtEl>
                                      </p:cBhvr>
                                    </p:animEffect>
                                    <p:set>
                                      <p:cBhvr>
                                        <p:cTn id="174" dur="1" fill="hold">
                                          <p:stCondLst>
                                            <p:cond delay="499"/>
                                          </p:stCondLst>
                                        </p:cTn>
                                        <p:tgtEl>
                                          <p:spTgt spid="38"/>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par>
                                <p:cTn id="178" presetID="10" presetClass="exit" presetSubtype="0" fill="hold" grpId="1" nodeType="withEffect">
                                  <p:stCondLst>
                                    <p:cond delay="0"/>
                                  </p:stCondLst>
                                  <p:childTnLst>
                                    <p:animEffect transition="out" filter="fade">
                                      <p:cBhvr>
                                        <p:cTn id="179" dur="500"/>
                                        <p:tgtEl>
                                          <p:spTgt spid="34"/>
                                        </p:tgtEl>
                                      </p:cBhvr>
                                    </p:animEffect>
                                    <p:set>
                                      <p:cBhvr>
                                        <p:cTn id="180" dur="1" fill="hold">
                                          <p:stCondLst>
                                            <p:cond delay="499"/>
                                          </p:stCondLst>
                                        </p:cTn>
                                        <p:tgtEl>
                                          <p:spTgt spid="34"/>
                                        </p:tgtEl>
                                        <p:attrNameLst>
                                          <p:attrName>style.visibility</p:attrName>
                                        </p:attrNameLst>
                                      </p:cBhvr>
                                      <p:to>
                                        <p:strVal val="hidden"/>
                                      </p:to>
                                    </p:set>
                                  </p:childTnLst>
                                </p:cTn>
                              </p:par>
                              <p:par>
                                <p:cTn id="181" presetID="10" presetClass="exit" presetSubtype="0" fill="hold" nodeType="withEffect">
                                  <p:stCondLst>
                                    <p:cond delay="0"/>
                                  </p:stCondLst>
                                  <p:childTnLst>
                                    <p:animEffect transition="out" filter="fade">
                                      <p:cBhvr>
                                        <p:cTn id="182" dur="500"/>
                                        <p:tgtEl>
                                          <p:spTgt spid="32"/>
                                        </p:tgtEl>
                                      </p:cBhvr>
                                    </p:animEffect>
                                    <p:set>
                                      <p:cBhvr>
                                        <p:cTn id="183" dur="1" fill="hold">
                                          <p:stCondLst>
                                            <p:cond delay="499"/>
                                          </p:stCondLst>
                                        </p:cTn>
                                        <p:tgtEl>
                                          <p:spTgt spid="32"/>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500"/>
                                        <p:tgtEl>
                                          <p:spTgt spid="39"/>
                                        </p:tgtEl>
                                      </p:cBhvr>
                                    </p:animEffect>
                                    <p:set>
                                      <p:cBhvr>
                                        <p:cTn id="186" dur="1" fill="hold">
                                          <p:stCondLst>
                                            <p:cond delay="499"/>
                                          </p:stCondLst>
                                        </p:cTn>
                                        <p:tgtEl>
                                          <p:spTgt spid="39"/>
                                        </p:tgtEl>
                                        <p:attrNameLst>
                                          <p:attrName>style.visibility</p:attrName>
                                        </p:attrNameLst>
                                      </p:cBhvr>
                                      <p:to>
                                        <p:strVal val="hidden"/>
                                      </p:to>
                                    </p:set>
                                  </p:childTnLst>
                                </p:cTn>
                              </p:par>
                              <p:par>
                                <p:cTn id="187" presetID="10" presetClass="exit" presetSubtype="0" fill="hold" grpId="0" nodeType="withEffect">
                                  <p:stCondLst>
                                    <p:cond delay="0"/>
                                  </p:stCondLst>
                                  <p:childTnLst>
                                    <p:animEffect transition="out" filter="fade">
                                      <p:cBhvr>
                                        <p:cTn id="188" dur="500"/>
                                        <p:tgtEl>
                                          <p:spTgt spid="53"/>
                                        </p:tgtEl>
                                      </p:cBhvr>
                                    </p:animEffect>
                                    <p:set>
                                      <p:cBhvr>
                                        <p:cTn id="189" dur="1" fill="hold">
                                          <p:stCondLst>
                                            <p:cond delay="499"/>
                                          </p:stCondLst>
                                        </p:cTn>
                                        <p:tgtEl>
                                          <p:spTgt spid="53"/>
                                        </p:tgtEl>
                                        <p:attrNameLst>
                                          <p:attrName>style.visibility</p:attrName>
                                        </p:attrNameLst>
                                      </p:cBhvr>
                                      <p:to>
                                        <p:strVal val="hidden"/>
                                      </p:to>
                                    </p:set>
                                  </p:childTnLst>
                                </p:cTn>
                              </p:par>
                            </p:childTnLst>
                          </p:cTn>
                        </p:par>
                        <p:par>
                          <p:cTn id="190" fill="hold">
                            <p:stCondLst>
                              <p:cond delay="4500"/>
                            </p:stCondLst>
                            <p:childTnLst>
                              <p:par>
                                <p:cTn id="191" presetID="10" presetClass="entr" presetSubtype="0" fill="hold" grpId="2" nodeType="afterEffect">
                                  <p:stCondLst>
                                    <p:cond delay="0"/>
                                  </p:stCondLst>
                                  <p:childTnLst>
                                    <p:set>
                                      <p:cBhvr>
                                        <p:cTn id="192" dur="1" fill="hold">
                                          <p:stCondLst>
                                            <p:cond delay="0"/>
                                          </p:stCondLst>
                                        </p:cTn>
                                        <p:tgtEl>
                                          <p:spTgt spid="22"/>
                                        </p:tgtEl>
                                        <p:attrNameLst>
                                          <p:attrName>style.visibility</p:attrName>
                                        </p:attrNameLst>
                                      </p:cBhvr>
                                      <p:to>
                                        <p:strVal val="visible"/>
                                      </p:to>
                                    </p:set>
                                    <p:animEffect transition="in" filter="fade">
                                      <p:cBhvr>
                                        <p:cTn id="193" dur="500"/>
                                        <p:tgtEl>
                                          <p:spTgt spid="22"/>
                                        </p:tgtEl>
                                      </p:cBhvr>
                                    </p:animEffect>
                                  </p:childTnLst>
                                </p:cTn>
                              </p:par>
                              <p:par>
                                <p:cTn id="194" presetID="10" presetClass="entr" presetSubtype="0" fill="hold" grpId="2" nodeType="withEffect">
                                  <p:stCondLst>
                                    <p:cond delay="0"/>
                                  </p:stCondLst>
                                  <p:childTnLst>
                                    <p:set>
                                      <p:cBhvr>
                                        <p:cTn id="195" dur="1" fill="hold">
                                          <p:stCondLst>
                                            <p:cond delay="0"/>
                                          </p:stCondLst>
                                        </p:cTn>
                                        <p:tgtEl>
                                          <p:spTgt spid="24"/>
                                        </p:tgtEl>
                                        <p:attrNameLst>
                                          <p:attrName>style.visibility</p:attrName>
                                        </p:attrNameLst>
                                      </p:cBhvr>
                                      <p:to>
                                        <p:strVal val="visible"/>
                                      </p:to>
                                    </p:set>
                                    <p:animEffect transition="in" filter="fade">
                                      <p:cBhvr>
                                        <p:cTn id="196" dur="500"/>
                                        <p:tgtEl>
                                          <p:spTgt spid="24"/>
                                        </p:tgtEl>
                                      </p:cBhvr>
                                    </p:animEffect>
                                  </p:childTnLst>
                                </p:cTn>
                              </p:par>
                              <p:par>
                                <p:cTn id="197" presetID="10" presetClass="entr" presetSubtype="0" fill="hold" grpId="2" nodeType="withEffect">
                                  <p:stCondLst>
                                    <p:cond delay="0"/>
                                  </p:stCondLst>
                                  <p:childTnLst>
                                    <p:set>
                                      <p:cBhvr>
                                        <p:cTn id="198" dur="1" fill="hold">
                                          <p:stCondLst>
                                            <p:cond delay="0"/>
                                          </p:stCondLst>
                                        </p:cTn>
                                        <p:tgtEl>
                                          <p:spTgt spid="23"/>
                                        </p:tgtEl>
                                        <p:attrNameLst>
                                          <p:attrName>style.visibility</p:attrName>
                                        </p:attrNameLst>
                                      </p:cBhvr>
                                      <p:to>
                                        <p:strVal val="visible"/>
                                      </p:to>
                                    </p:set>
                                    <p:animEffect transition="in" filter="fade">
                                      <p:cBhvr>
                                        <p:cTn id="199" dur="500"/>
                                        <p:tgtEl>
                                          <p:spTgt spid="23"/>
                                        </p:tgtEl>
                                      </p:cBhvr>
                                    </p:animEffect>
                                  </p:childTnLst>
                                </p:cTn>
                              </p:par>
                            </p:childTnLst>
                          </p:cTn>
                        </p:par>
                        <p:par>
                          <p:cTn id="200" fill="hold">
                            <p:stCondLst>
                              <p:cond delay="5000"/>
                            </p:stCondLst>
                            <p:childTnLst>
                              <p:par>
                                <p:cTn id="201" presetID="22" presetClass="entr" presetSubtype="8" fill="hold" nodeType="afterEffect">
                                  <p:stCondLst>
                                    <p:cond delay="0"/>
                                  </p:stCondLst>
                                  <p:childTnLst>
                                    <p:set>
                                      <p:cBhvr>
                                        <p:cTn id="202" dur="1" fill="hold">
                                          <p:stCondLst>
                                            <p:cond delay="0"/>
                                          </p:stCondLst>
                                        </p:cTn>
                                        <p:tgtEl>
                                          <p:spTgt spid="20"/>
                                        </p:tgtEl>
                                        <p:attrNameLst>
                                          <p:attrName>style.visibility</p:attrName>
                                        </p:attrNameLst>
                                      </p:cBhvr>
                                      <p:to>
                                        <p:strVal val="visible"/>
                                      </p:to>
                                    </p:set>
                                    <p:animEffect transition="in" filter="wipe(left)">
                                      <p:cBhvr>
                                        <p:cTn id="203" dur="500"/>
                                        <p:tgtEl>
                                          <p:spTgt spid="20"/>
                                        </p:tgtEl>
                                      </p:cBhvr>
                                    </p:animEffect>
                                  </p:childTnLst>
                                </p:cTn>
                              </p:par>
                            </p:childTnLst>
                          </p:cTn>
                        </p:par>
                        <p:par>
                          <p:cTn id="204" fill="hold">
                            <p:stCondLst>
                              <p:cond delay="5500"/>
                            </p:stCondLst>
                            <p:childTnLst>
                              <p:par>
                                <p:cTn id="205" presetID="10" presetClass="entr" presetSubtype="0" fill="hold" grpId="4" nodeType="afterEffect">
                                  <p:stCondLst>
                                    <p:cond delay="0"/>
                                  </p:stCondLst>
                                  <p:childTnLst>
                                    <p:set>
                                      <p:cBhvr>
                                        <p:cTn id="206" dur="1" fill="hold">
                                          <p:stCondLst>
                                            <p:cond delay="0"/>
                                          </p:stCondLst>
                                        </p:cTn>
                                        <p:tgtEl>
                                          <p:spTgt spid="31"/>
                                        </p:tgtEl>
                                        <p:attrNameLst>
                                          <p:attrName>style.visibility</p:attrName>
                                        </p:attrNameLst>
                                      </p:cBhvr>
                                      <p:to>
                                        <p:strVal val="visible"/>
                                      </p:to>
                                    </p:set>
                                    <p:animEffect transition="in" filter="fade">
                                      <p:cBhvr>
                                        <p:cTn id="207" dur="500"/>
                                        <p:tgtEl>
                                          <p:spTgt spid="31"/>
                                        </p:tgtEl>
                                      </p:cBhvr>
                                    </p:animEffect>
                                  </p:childTnLst>
                                </p:cTn>
                              </p:par>
                              <p:par>
                                <p:cTn id="208" presetID="22" presetClass="entr" presetSubtype="8" fill="hold" nodeType="withEffect">
                                  <p:stCondLst>
                                    <p:cond delay="0"/>
                                  </p:stCondLst>
                                  <p:childTnLst>
                                    <p:set>
                                      <p:cBhvr>
                                        <p:cTn id="209" dur="1" fill="hold">
                                          <p:stCondLst>
                                            <p:cond delay="0"/>
                                          </p:stCondLst>
                                        </p:cTn>
                                        <p:tgtEl>
                                          <p:spTgt spid="42"/>
                                        </p:tgtEl>
                                        <p:attrNameLst>
                                          <p:attrName>style.visibility</p:attrName>
                                        </p:attrNameLst>
                                      </p:cBhvr>
                                      <p:to>
                                        <p:strVal val="visible"/>
                                      </p:to>
                                    </p:set>
                                    <p:animEffect transition="in" filter="wipe(left)">
                                      <p:cBhvr>
                                        <p:cTn id="210" dur="500"/>
                                        <p:tgtEl>
                                          <p:spTgt spid="42"/>
                                        </p:tgtEl>
                                      </p:cBhvr>
                                    </p:animEffect>
                                  </p:childTnLst>
                                </p:cTn>
                              </p:par>
                            </p:childTnLst>
                          </p:cTn>
                        </p:par>
                      </p:childTnLst>
                    </p:cTn>
                  </p:par>
                  <p:par>
                    <p:cTn id="211" fill="hold">
                      <p:stCondLst>
                        <p:cond delay="indefinite"/>
                      </p:stCondLst>
                      <p:childTnLst>
                        <p:par>
                          <p:cTn id="212" fill="hold">
                            <p:stCondLst>
                              <p:cond delay="0"/>
                            </p:stCondLst>
                            <p:childTnLst>
                              <p:par>
                                <p:cTn id="213" presetID="53" presetClass="entr" presetSubtype="16" fill="hold" grpId="0" nodeType="clickEffect">
                                  <p:stCondLst>
                                    <p:cond delay="0"/>
                                  </p:stCondLst>
                                  <p:childTnLst>
                                    <p:set>
                                      <p:cBhvr>
                                        <p:cTn id="214" dur="1" fill="hold">
                                          <p:stCondLst>
                                            <p:cond delay="0"/>
                                          </p:stCondLst>
                                        </p:cTn>
                                        <p:tgtEl>
                                          <p:spTgt spid="50"/>
                                        </p:tgtEl>
                                        <p:attrNameLst>
                                          <p:attrName>style.visibility</p:attrName>
                                        </p:attrNameLst>
                                      </p:cBhvr>
                                      <p:to>
                                        <p:strVal val="visible"/>
                                      </p:to>
                                    </p:set>
                                    <p:anim calcmode="lin" valueType="num">
                                      <p:cBhvr>
                                        <p:cTn id="215" dur="500" fill="hold"/>
                                        <p:tgtEl>
                                          <p:spTgt spid="50"/>
                                        </p:tgtEl>
                                        <p:attrNameLst>
                                          <p:attrName>ppt_w</p:attrName>
                                        </p:attrNameLst>
                                      </p:cBhvr>
                                      <p:tavLst>
                                        <p:tav tm="0">
                                          <p:val>
                                            <p:fltVal val="0"/>
                                          </p:val>
                                        </p:tav>
                                        <p:tav tm="100000">
                                          <p:val>
                                            <p:strVal val="#ppt_w"/>
                                          </p:val>
                                        </p:tav>
                                      </p:tavLst>
                                    </p:anim>
                                    <p:anim calcmode="lin" valueType="num">
                                      <p:cBhvr>
                                        <p:cTn id="216" dur="500" fill="hold"/>
                                        <p:tgtEl>
                                          <p:spTgt spid="50"/>
                                        </p:tgtEl>
                                        <p:attrNameLst>
                                          <p:attrName>ppt_h</p:attrName>
                                        </p:attrNameLst>
                                      </p:cBhvr>
                                      <p:tavLst>
                                        <p:tav tm="0">
                                          <p:val>
                                            <p:fltVal val="0"/>
                                          </p:val>
                                        </p:tav>
                                        <p:tav tm="100000">
                                          <p:val>
                                            <p:strVal val="#ppt_h"/>
                                          </p:val>
                                        </p:tav>
                                      </p:tavLst>
                                    </p:anim>
                                    <p:animEffect transition="in" filter="fade">
                                      <p:cBhvr>
                                        <p:cTn id="2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9" grpId="0"/>
      <p:bldP spid="22" grpId="0" animBg="1"/>
      <p:bldP spid="22" grpId="1" animBg="1"/>
      <p:bldP spid="22" grpId="2" animBg="1"/>
      <p:bldP spid="23" grpId="0" animBg="1"/>
      <p:bldP spid="23" grpId="1" animBg="1"/>
      <p:bldP spid="23" grpId="2" animBg="1"/>
      <p:bldP spid="24" grpId="0" animBg="1"/>
      <p:bldP spid="24" grpId="1" animBg="1"/>
      <p:bldP spid="24" grpId="2" animBg="1"/>
      <p:bldP spid="33" grpId="0"/>
      <p:bldP spid="34" grpId="0" animBg="1"/>
      <p:bldP spid="34" grpId="1" animBg="1"/>
      <p:bldP spid="35" grpId="0" animBg="1"/>
      <p:bldP spid="35" grpId="1" animBg="1"/>
      <p:bldP spid="38" grpId="0" animBg="1"/>
      <p:bldP spid="38" grpId="1" animBg="1"/>
      <p:bldP spid="40" grpId="0" animBg="1"/>
      <p:bldP spid="40" grpId="1" animBg="1"/>
      <p:bldP spid="31" grpId="0" animBg="1"/>
      <p:bldP spid="31" grpId="1" animBg="1"/>
      <p:bldP spid="31" grpId="2" animBg="1"/>
      <p:bldP spid="31" grpId="3" animBg="1"/>
      <p:bldP spid="31" grpId="4" animBg="1"/>
      <p:bldP spid="47" grpId="0" animBg="1"/>
      <p:bldP spid="53" grpId="0" animBg="1"/>
      <p:bldP spid="5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973" y="1936578"/>
            <a:ext cx="8637652" cy="4012703"/>
          </a:xfrm>
          <a:prstGeom prst="rect">
            <a:avLst/>
          </a:prstGeom>
          <a:solidFill>
            <a:schemeClr val="accent2"/>
          </a:solidFill>
        </p:spPr>
      </p:pic>
      <p:sp>
        <p:nvSpPr>
          <p:cNvPr id="7" name="Freeform 6"/>
          <p:cNvSpPr/>
          <p:nvPr/>
        </p:nvSpPr>
        <p:spPr>
          <a:xfrm>
            <a:off x="2390699" y="2613327"/>
            <a:ext cx="3791712" cy="2889504"/>
          </a:xfrm>
          <a:custGeom>
            <a:avLst/>
            <a:gdLst>
              <a:gd name="connsiteX0" fmla="*/ 2824480 w 3159760"/>
              <a:gd name="connsiteY0" fmla="*/ 711200 h 2407920"/>
              <a:gd name="connsiteX1" fmla="*/ 2733040 w 3159760"/>
              <a:gd name="connsiteY1" fmla="*/ 828040 h 2407920"/>
              <a:gd name="connsiteX2" fmla="*/ 2890520 w 3159760"/>
              <a:gd name="connsiteY2" fmla="*/ 2052320 h 2407920"/>
              <a:gd name="connsiteX3" fmla="*/ 152400 w 3159760"/>
              <a:gd name="connsiteY3" fmla="*/ 0 h 2407920"/>
              <a:gd name="connsiteX4" fmla="*/ 0 w 3159760"/>
              <a:gd name="connsiteY4" fmla="*/ 15240 h 2407920"/>
              <a:gd name="connsiteX5" fmla="*/ 15240 w 3159760"/>
              <a:gd name="connsiteY5" fmla="*/ 147320 h 2407920"/>
              <a:gd name="connsiteX6" fmla="*/ 2992120 w 3159760"/>
              <a:gd name="connsiteY6" fmla="*/ 2407920 h 2407920"/>
              <a:gd name="connsiteX7" fmla="*/ 3159760 w 3159760"/>
              <a:gd name="connsiteY7" fmla="*/ 2407920 h 2407920"/>
              <a:gd name="connsiteX8" fmla="*/ 2931160 w 3159760"/>
              <a:gd name="connsiteY8" fmla="*/ 792480 h 2407920"/>
              <a:gd name="connsiteX9" fmla="*/ 2824480 w 3159760"/>
              <a:gd name="connsiteY9" fmla="*/ 711200 h 240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9760" h="2407920">
                <a:moveTo>
                  <a:pt x="2824480" y="711200"/>
                </a:moveTo>
                <a:lnTo>
                  <a:pt x="2733040" y="828040"/>
                </a:lnTo>
                <a:lnTo>
                  <a:pt x="2890520" y="2052320"/>
                </a:lnTo>
                <a:lnTo>
                  <a:pt x="152400" y="0"/>
                </a:lnTo>
                <a:lnTo>
                  <a:pt x="0" y="15240"/>
                </a:lnTo>
                <a:lnTo>
                  <a:pt x="15240" y="147320"/>
                </a:lnTo>
                <a:lnTo>
                  <a:pt x="2992120" y="2407920"/>
                </a:lnTo>
                <a:lnTo>
                  <a:pt x="3159760" y="2407920"/>
                </a:lnTo>
                <a:lnTo>
                  <a:pt x="2931160" y="792480"/>
                </a:lnTo>
                <a:lnTo>
                  <a:pt x="2824480" y="711200"/>
                </a:lnTo>
                <a:close/>
              </a:path>
            </a:pathLst>
          </a:custGeom>
          <a:solidFill>
            <a:srgbClr val="ABA37B">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cxnSp>
        <p:nvCxnSpPr>
          <p:cNvPr id="17" name="Straight Connector 16"/>
          <p:cNvCxnSpPr/>
          <p:nvPr/>
        </p:nvCxnSpPr>
        <p:spPr>
          <a:xfrm>
            <a:off x="2423592" y="2636913"/>
            <a:ext cx="2808312" cy="273630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237260" y="3415882"/>
            <a:ext cx="534328" cy="194647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7528563" y="2046447"/>
            <a:ext cx="2293619" cy="40338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768342" y="2051437"/>
            <a:ext cx="1768436" cy="1362324"/>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423161" y="2051438"/>
            <a:ext cx="5104075" cy="585085"/>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2430781" y="2446021"/>
            <a:ext cx="7383780" cy="19050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53" idx="4"/>
          </p:cNvCxnSpPr>
          <p:nvPr/>
        </p:nvCxnSpPr>
        <p:spPr>
          <a:xfrm flipV="1">
            <a:off x="5227320" y="2082451"/>
            <a:ext cx="2301240" cy="3282031"/>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34940" y="2446021"/>
            <a:ext cx="4587240" cy="291846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775960" y="2446020"/>
            <a:ext cx="4053840" cy="96012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5195901" y="533721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1" name="Titel 8"/>
          <p:cNvSpPr>
            <a:spLocks noGrp="1"/>
          </p:cNvSpPr>
          <p:nvPr>
            <p:ph type="title"/>
          </p:nvPr>
        </p:nvSpPr>
        <p:spPr/>
        <p:txBody>
          <a:bodyPr/>
          <a:lstStyle/>
          <a:p>
            <a:r>
              <a:rPr lang="de-CH" dirty="0"/>
              <a:t>Reuse PATH SEGMENTS</a:t>
            </a:r>
            <a:endParaRPr lang="en-US" dirty="0"/>
          </a:p>
        </p:txBody>
      </p:sp>
      <p:sp>
        <p:nvSpPr>
          <p:cNvPr id="5" name="Foliennummernplatzhalter 4"/>
          <p:cNvSpPr>
            <a:spLocks noGrp="1"/>
          </p:cNvSpPr>
          <p:nvPr>
            <p:ph type="sldNum" sz="quarter" idx="4294967295"/>
          </p:nvPr>
        </p:nvSpPr>
        <p:spPr>
          <a:xfrm>
            <a:off x="9347200" y="687388"/>
            <a:ext cx="2844800" cy="365125"/>
          </a:xfrm>
        </p:spPr>
        <p:txBody>
          <a:bodyPr/>
          <a:lstStyle/>
          <a:p>
            <a:fld id="{DD45DB90-B548-462E-8B3F-E835E3BE85F1}" type="slidenum">
              <a:rPr lang="en-US" smtClean="0"/>
              <a:t>42</a:t>
            </a:fld>
            <a:endParaRPr lang="en-US"/>
          </a:p>
        </p:txBody>
      </p:sp>
      <p:sp>
        <p:nvSpPr>
          <p:cNvPr id="45" name="Oval 44"/>
          <p:cNvSpPr/>
          <p:nvPr/>
        </p:nvSpPr>
        <p:spPr>
          <a:xfrm>
            <a:off x="2389725" y="2600908"/>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64" name="Straight Connector 29"/>
          <p:cNvCxnSpPr/>
          <p:nvPr/>
        </p:nvCxnSpPr>
        <p:spPr>
          <a:xfrm>
            <a:off x="2426970" y="2651315"/>
            <a:ext cx="3597023" cy="26987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5" name="Straight Connector 30"/>
          <p:cNvCxnSpPr/>
          <p:nvPr/>
        </p:nvCxnSpPr>
        <p:spPr>
          <a:xfrm flipH="1" flipV="1">
            <a:off x="5770881" y="3418842"/>
            <a:ext cx="253112" cy="1918372"/>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66" name="Gerade Verbindung 36"/>
          <p:cNvCxnSpPr/>
          <p:nvPr/>
        </p:nvCxnSpPr>
        <p:spPr>
          <a:xfrm flipV="1">
            <a:off x="5750363" y="2066861"/>
            <a:ext cx="1768891" cy="136214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68" name="Gerade Verbindung 36"/>
          <p:cNvCxnSpPr/>
          <p:nvPr/>
        </p:nvCxnSpPr>
        <p:spPr>
          <a:xfrm>
            <a:off x="7524357" y="2046448"/>
            <a:ext cx="2298612" cy="397291"/>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69" name="Oval 35"/>
          <p:cNvSpPr/>
          <p:nvPr/>
        </p:nvSpPr>
        <p:spPr>
          <a:xfrm>
            <a:off x="5976447" y="5292472"/>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70" name="Gerade Verbindung 36"/>
          <p:cNvCxnSpPr/>
          <p:nvPr/>
        </p:nvCxnSpPr>
        <p:spPr>
          <a:xfrm flipV="1">
            <a:off x="5799887" y="2438941"/>
            <a:ext cx="4050792" cy="96012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5732337" y="3381567"/>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Oval 51"/>
          <p:cNvSpPr/>
          <p:nvPr/>
        </p:nvSpPr>
        <p:spPr>
          <a:xfrm>
            <a:off x="9783811" y="241364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3" name="Oval 52"/>
          <p:cNvSpPr/>
          <p:nvPr/>
        </p:nvSpPr>
        <p:spPr>
          <a:xfrm>
            <a:off x="7492556" y="201044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1" name="Abgerundetes Rechteck 26"/>
          <p:cNvSpPr/>
          <p:nvPr/>
        </p:nvSpPr>
        <p:spPr>
          <a:xfrm>
            <a:off x="2430411" y="4330437"/>
            <a:ext cx="2141103" cy="308299"/>
          </a:xfrm>
          <a:prstGeom prst="roundRect">
            <a:avLst/>
          </a:prstGeom>
          <a:solidFill>
            <a:srgbClr val="BFBFBF">
              <a:alpha val="72941"/>
            </a:srgb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feld 25"/>
          <p:cNvSpPr txBox="1"/>
          <p:nvPr/>
        </p:nvSpPr>
        <p:spPr>
          <a:xfrm>
            <a:off x="2380387" y="4293096"/>
            <a:ext cx="2196820" cy="369332"/>
          </a:xfrm>
          <a:prstGeom prst="rect">
            <a:avLst/>
          </a:prstGeom>
          <a:noFill/>
        </p:spPr>
        <p:txBody>
          <a:bodyPr wrap="none" rtlCol="0">
            <a:spAutoFit/>
          </a:bodyPr>
          <a:lstStyle/>
          <a:p>
            <a:r>
              <a:rPr lang="de-CH" b="1" dirty="0"/>
              <a:t>Reuse path segment!</a:t>
            </a:r>
            <a:endParaRPr lang="en-US" b="1" dirty="0"/>
          </a:p>
        </p:txBody>
      </p:sp>
    </p:spTree>
    <p:custDataLst>
      <p:tags r:id="rId1"/>
    </p:custDataLst>
    <p:extLst>
      <p:ext uri="{BB962C8B-B14F-4D97-AF65-F5344CB8AC3E}">
        <p14:creationId xmlns:p14="http://schemas.microsoft.com/office/powerpoint/2010/main" val="167470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7"/>
                                        </p:tgtEl>
                                      </p:cBhvr>
                                    </p:animEffect>
                                    <p:set>
                                      <p:cBhvr>
                                        <p:cTn id="7" dur="1" fill="hold">
                                          <p:stCondLst>
                                            <p:cond delay="499"/>
                                          </p:stCondLst>
                                        </p:cTn>
                                        <p:tgtEl>
                                          <p:spTgt spid="6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77"/>
                                        </p:tgtEl>
                                      </p:cBhvr>
                                    </p:animEffect>
                                    <p:set>
                                      <p:cBhvr>
                                        <p:cTn id="10" dur="1" fill="hold">
                                          <p:stCondLst>
                                            <p:cond delay="499"/>
                                          </p:stCondLst>
                                        </p:cTn>
                                        <p:tgtEl>
                                          <p:spTgt spid="77"/>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83"/>
                                        </p:tgtEl>
                                      </p:cBhvr>
                                    </p:animEffect>
                                    <p:set>
                                      <p:cBhvr>
                                        <p:cTn id="13" dur="1" fill="hold">
                                          <p:stCondLst>
                                            <p:cond delay="499"/>
                                          </p:stCondLst>
                                        </p:cTn>
                                        <p:tgtEl>
                                          <p:spTgt spid="8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86"/>
                                        </p:tgtEl>
                                      </p:cBhvr>
                                    </p:animEffect>
                                    <p:set>
                                      <p:cBhvr>
                                        <p:cTn id="16" dur="1" fill="hold">
                                          <p:stCondLst>
                                            <p:cond delay="499"/>
                                          </p:stCondLst>
                                        </p:cTn>
                                        <p:tgtEl>
                                          <p:spTgt spid="8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7" presetClass="emph" presetSubtype="2" fill="hold" nodeType="clickEffect">
                                  <p:stCondLst>
                                    <p:cond delay="0"/>
                                  </p:stCondLst>
                                  <p:childTnLst>
                                    <p:animClr clrSpc="rgb" dir="cw">
                                      <p:cBhvr>
                                        <p:cTn id="20" dur="500" fill="hold"/>
                                        <p:tgtEl>
                                          <p:spTgt spid="89"/>
                                        </p:tgtEl>
                                        <p:attrNameLst>
                                          <p:attrName>stroke.color</p:attrName>
                                        </p:attrNameLst>
                                      </p:cBhvr>
                                      <p:to>
                                        <a:srgbClr val="BEBED0"/>
                                      </p:to>
                                    </p:animClr>
                                    <p:set>
                                      <p:cBhvr>
                                        <p:cTn id="21" dur="500" fill="hold"/>
                                        <p:tgtEl>
                                          <p:spTgt spid="89"/>
                                        </p:tgtEl>
                                        <p:attrNameLst>
                                          <p:attrName>stroke.on</p:attrName>
                                        </p:attrNameLst>
                                      </p:cBhvr>
                                      <p:to>
                                        <p:strVal val="true"/>
                                      </p:to>
                                    </p:set>
                                  </p:childTnLst>
                                </p:cTn>
                              </p:par>
                            </p:childTnLst>
                          </p:cTn>
                        </p:par>
                        <p:par>
                          <p:cTn id="22" fill="hold">
                            <p:stCondLst>
                              <p:cond delay="500"/>
                            </p:stCondLst>
                            <p:childTnLst>
                              <p:par>
                                <p:cTn id="23" presetID="22" presetClass="entr" presetSubtype="8" fill="hold" nodeType="afterEffect">
                                  <p:stCondLst>
                                    <p:cond delay="50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500"/>
                                        <p:tgtEl>
                                          <p:spTgt spid="69"/>
                                        </p:tgtEl>
                                      </p:cBhvr>
                                    </p:animEffect>
                                  </p:childTnLst>
                                </p:cTn>
                              </p:par>
                              <p:par>
                                <p:cTn id="30" presetID="22" presetClass="entr" presetSubtype="4"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down)">
                                      <p:cBhvr>
                                        <p:cTn id="32" dur="500"/>
                                        <p:tgtEl>
                                          <p:spTgt spid="65"/>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wipe(left)">
                                      <p:cBhvr>
                                        <p:cTn id="36" dur="500"/>
                                        <p:tgtEl>
                                          <p:spTgt spid="66"/>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500"/>
                                        <p:tgtEl>
                                          <p:spTgt spid="68"/>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64"/>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6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66"/>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68"/>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69"/>
                                        </p:tgtEl>
                                        <p:attrNameLst>
                                          <p:attrName>style.visibility</p:attrName>
                                        </p:attrNameLst>
                                      </p:cBhvr>
                                      <p:to>
                                        <p:strVal val="hidden"/>
                                      </p:to>
                                    </p:set>
                                  </p:childTnLst>
                                </p:cTn>
                              </p:par>
                              <p:par>
                                <p:cTn id="53" presetID="7" presetClass="emph" presetSubtype="2" fill="hold" nodeType="withEffect">
                                  <p:stCondLst>
                                    <p:cond delay="0"/>
                                  </p:stCondLst>
                                  <p:childTnLst>
                                    <p:animClr clrSpc="rgb" dir="cw">
                                      <p:cBhvr>
                                        <p:cTn id="54" dur="500" fill="hold"/>
                                        <p:tgtEl>
                                          <p:spTgt spid="39"/>
                                        </p:tgtEl>
                                        <p:attrNameLst>
                                          <p:attrName>stroke.color</p:attrName>
                                        </p:attrNameLst>
                                      </p:cBhvr>
                                      <p:to>
                                        <a:srgbClr val="BEBED0"/>
                                      </p:to>
                                    </p:animClr>
                                    <p:set>
                                      <p:cBhvr>
                                        <p:cTn id="55" dur="500" fill="hold"/>
                                        <p:tgtEl>
                                          <p:spTgt spid="39"/>
                                        </p:tgtEl>
                                        <p:attrNameLst>
                                          <p:attrName>stroke.on</p:attrName>
                                        </p:attrNameLst>
                                      </p:cBhvr>
                                      <p:to>
                                        <p:strVal val="true"/>
                                      </p:to>
                                    </p:set>
                                  </p:childTnLst>
                                </p:cTn>
                              </p:par>
                              <p:par>
                                <p:cTn id="56" presetID="1" presetClass="emph" presetSubtype="2" fill="hold" nodeType="withEffect">
                                  <p:stCondLst>
                                    <p:cond delay="0"/>
                                  </p:stCondLst>
                                  <p:childTnLst>
                                    <p:animClr clrSpc="rgb" dir="cw">
                                      <p:cBhvr>
                                        <p:cTn id="57" dur="500" fill="hold"/>
                                        <p:tgtEl>
                                          <p:spTgt spid="53"/>
                                        </p:tgtEl>
                                        <p:attrNameLst>
                                          <p:attrName>fillcolor</p:attrName>
                                        </p:attrNameLst>
                                      </p:cBhvr>
                                      <p:to>
                                        <a:srgbClr val="E09184"/>
                                      </p:to>
                                    </p:animClr>
                                    <p:set>
                                      <p:cBhvr>
                                        <p:cTn id="58" dur="500" fill="hold"/>
                                        <p:tgtEl>
                                          <p:spTgt spid="53"/>
                                        </p:tgtEl>
                                        <p:attrNameLst>
                                          <p:attrName>fill.type</p:attrName>
                                        </p:attrNameLst>
                                      </p:cBhvr>
                                      <p:to>
                                        <p:strVal val="solid"/>
                                      </p:to>
                                    </p:set>
                                    <p:set>
                                      <p:cBhvr>
                                        <p:cTn id="59" dur="500" fill="hold"/>
                                        <p:tgtEl>
                                          <p:spTgt spid="53"/>
                                        </p:tgtEl>
                                        <p:attrNameLst>
                                          <p:attrName>fill.on</p:attrName>
                                        </p:attrNameLst>
                                      </p:cBhvr>
                                      <p:to>
                                        <p:strVal val="true"/>
                                      </p:to>
                                    </p:set>
                                  </p:childTnLst>
                                </p:cTn>
                              </p:par>
                              <p:par>
                                <p:cTn id="60" presetID="7" presetClass="emph" presetSubtype="2" fill="hold" nodeType="withEffect">
                                  <p:stCondLst>
                                    <p:cond delay="0"/>
                                  </p:stCondLst>
                                  <p:childTnLst>
                                    <p:animClr clrSpc="rgb" dir="cw">
                                      <p:cBhvr>
                                        <p:cTn id="61" dur="500" fill="hold"/>
                                        <p:tgtEl>
                                          <p:spTgt spid="89"/>
                                        </p:tgtEl>
                                        <p:attrNameLst>
                                          <p:attrName>stroke.color</p:attrName>
                                        </p:attrNameLst>
                                      </p:cBhvr>
                                      <p:to>
                                        <a:srgbClr val="0070C0"/>
                                      </p:to>
                                    </p:animClr>
                                    <p:set>
                                      <p:cBhvr>
                                        <p:cTn id="62" dur="500" fill="hold"/>
                                        <p:tgtEl>
                                          <p:spTgt spid="89"/>
                                        </p:tgtEl>
                                        <p:attrNameLst>
                                          <p:attrName>stroke.on</p:attrName>
                                        </p:attrNameLst>
                                      </p:cBhvr>
                                      <p:to>
                                        <p:strVal val="true"/>
                                      </p:to>
                                    </p:set>
                                  </p:childTnLst>
                                </p:cTn>
                              </p:par>
                              <p:par>
                                <p:cTn id="63" presetID="7" presetClass="emph" presetSubtype="2" fill="hold" nodeType="withEffect">
                                  <p:stCondLst>
                                    <p:cond delay="0"/>
                                  </p:stCondLst>
                                  <p:childTnLst>
                                    <p:animClr clrSpc="rgb" dir="cw">
                                      <p:cBhvr>
                                        <p:cTn id="64" dur="500" fill="hold"/>
                                        <p:tgtEl>
                                          <p:spTgt spid="55"/>
                                        </p:tgtEl>
                                        <p:attrNameLst>
                                          <p:attrName>stroke.color</p:attrName>
                                        </p:attrNameLst>
                                      </p:cBhvr>
                                      <p:to>
                                        <a:srgbClr val="BEBED0"/>
                                      </p:to>
                                    </p:animClr>
                                    <p:set>
                                      <p:cBhvr>
                                        <p:cTn id="65" dur="500" fill="hold"/>
                                        <p:tgtEl>
                                          <p:spTgt spid="55"/>
                                        </p:tgtEl>
                                        <p:attrNameLst>
                                          <p:attrName>stroke.on</p:attrName>
                                        </p:attrNameLst>
                                      </p:cBhvr>
                                      <p:to>
                                        <p:strVal val="true"/>
                                      </p:to>
                                    </p:set>
                                  </p:childTnLst>
                                </p:cTn>
                              </p:par>
                            </p:childTnLst>
                          </p:cTn>
                        </p:par>
                        <p:par>
                          <p:cTn id="66" fill="hold">
                            <p:stCondLst>
                              <p:cond delay="500"/>
                            </p:stCondLst>
                            <p:childTnLst>
                              <p:par>
                                <p:cTn id="67" presetID="22" presetClass="entr" presetSubtype="8" fill="hold" nodeType="afterEffect">
                                  <p:stCondLst>
                                    <p:cond delay="500"/>
                                  </p:stCondLst>
                                  <p:childTnLst>
                                    <p:set>
                                      <p:cBhvr>
                                        <p:cTn id="68" dur="1" fill="hold">
                                          <p:stCondLst>
                                            <p:cond delay="0"/>
                                          </p:stCondLst>
                                        </p:cTn>
                                        <p:tgtEl>
                                          <p:spTgt spid="64"/>
                                        </p:tgtEl>
                                        <p:attrNameLst>
                                          <p:attrName>style.visibility</p:attrName>
                                        </p:attrNameLst>
                                      </p:cBhvr>
                                      <p:to>
                                        <p:strVal val="visible"/>
                                      </p:to>
                                    </p:set>
                                    <p:animEffect transition="in" filter="wipe(left)">
                                      <p:cBhvr>
                                        <p:cTn id="69" dur="500"/>
                                        <p:tgtEl>
                                          <p:spTgt spid="64"/>
                                        </p:tgtEl>
                                      </p:cBhvr>
                                    </p:animEffect>
                                  </p:childTnLst>
                                </p:cTn>
                              </p:par>
                            </p:childTnLst>
                          </p:cTn>
                        </p:par>
                        <p:par>
                          <p:cTn id="70" fill="hold">
                            <p:stCondLst>
                              <p:cond delay="1500"/>
                            </p:stCondLst>
                            <p:childTnLst>
                              <p:par>
                                <p:cTn id="71" presetID="10" presetClass="entr" presetSubtype="0" fill="hold" grpId="2"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par>
                                <p:cTn id="74" presetID="22" presetClass="entr" presetSubtype="4" fill="hold" nodeType="with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down)">
                                      <p:cBhvr>
                                        <p:cTn id="76" dur="500"/>
                                        <p:tgtEl>
                                          <p:spTgt spid="65"/>
                                        </p:tgtEl>
                                      </p:cBhvr>
                                    </p:animEffect>
                                  </p:childTnLst>
                                </p:cTn>
                              </p:par>
                            </p:childTnLst>
                          </p:cTn>
                        </p:par>
                        <p:par>
                          <p:cTn id="77" fill="hold">
                            <p:stCondLst>
                              <p:cond delay="2000"/>
                            </p:stCondLst>
                            <p:childTnLst>
                              <p:par>
                                <p:cTn id="78" presetID="22" presetClass="entr" presetSubtype="8"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7" presetClass="emph" presetSubtype="2" fill="hold" nodeType="withEffect">
                                  <p:stCondLst>
                                    <p:cond delay="0"/>
                                  </p:stCondLst>
                                  <p:childTnLst>
                                    <p:animClr clrSpc="rgb" dir="cw">
                                      <p:cBhvr>
                                        <p:cTn id="88" dur="500" fill="hold"/>
                                        <p:tgtEl>
                                          <p:spTgt spid="39"/>
                                        </p:tgtEl>
                                        <p:attrNameLst>
                                          <p:attrName>stroke.color</p:attrName>
                                        </p:attrNameLst>
                                      </p:cBhvr>
                                      <p:to>
                                        <a:srgbClr val="0070C0"/>
                                      </p:to>
                                    </p:animClr>
                                    <p:set>
                                      <p:cBhvr>
                                        <p:cTn id="89" dur="500" fill="hold"/>
                                        <p:tgtEl>
                                          <p:spTgt spid="39"/>
                                        </p:tgtEl>
                                        <p:attrNameLst>
                                          <p:attrName>stroke.on</p:attrName>
                                        </p:attrNameLst>
                                      </p:cBhvr>
                                      <p:to>
                                        <p:strVal val="true"/>
                                      </p:to>
                                    </p:set>
                                  </p:childTnLst>
                                </p:cTn>
                              </p:par>
                              <p:par>
                                <p:cTn id="90" presetID="1" presetClass="emph" presetSubtype="2" fill="hold" nodeType="withEffect">
                                  <p:stCondLst>
                                    <p:cond delay="0"/>
                                  </p:stCondLst>
                                  <p:childTnLst>
                                    <p:animClr clrSpc="rgb" dir="cw">
                                      <p:cBhvr>
                                        <p:cTn id="91" dur="500" fill="hold"/>
                                        <p:tgtEl>
                                          <p:spTgt spid="53"/>
                                        </p:tgtEl>
                                        <p:attrNameLst>
                                          <p:attrName>fillcolor</p:attrName>
                                        </p:attrNameLst>
                                      </p:cBhvr>
                                      <p:to>
                                        <a:srgbClr val="FF0000"/>
                                      </p:to>
                                    </p:animClr>
                                    <p:set>
                                      <p:cBhvr>
                                        <p:cTn id="92" dur="500" fill="hold"/>
                                        <p:tgtEl>
                                          <p:spTgt spid="53"/>
                                        </p:tgtEl>
                                        <p:attrNameLst>
                                          <p:attrName>fill.type</p:attrName>
                                        </p:attrNameLst>
                                      </p:cBhvr>
                                      <p:to>
                                        <p:strVal val="solid"/>
                                      </p:to>
                                    </p:set>
                                    <p:set>
                                      <p:cBhvr>
                                        <p:cTn id="93" dur="500" fill="hold"/>
                                        <p:tgtEl>
                                          <p:spTgt spid="53"/>
                                        </p:tgtEl>
                                        <p:attrNameLst>
                                          <p:attrName>fill.on</p:attrName>
                                        </p:attrNameLst>
                                      </p:cBhvr>
                                      <p:to>
                                        <p:strVal val="true"/>
                                      </p:to>
                                    </p:set>
                                  </p:childTnLst>
                                </p:cTn>
                              </p:par>
                              <p:par>
                                <p:cTn id="94" presetID="7" presetClass="emph" presetSubtype="2" fill="hold" nodeType="withEffect">
                                  <p:stCondLst>
                                    <p:cond delay="0"/>
                                  </p:stCondLst>
                                  <p:childTnLst>
                                    <p:animClr clrSpc="rgb" dir="cw">
                                      <p:cBhvr>
                                        <p:cTn id="95" dur="500" fill="hold"/>
                                        <p:tgtEl>
                                          <p:spTgt spid="55"/>
                                        </p:tgtEl>
                                        <p:attrNameLst>
                                          <p:attrName>stroke.color</p:attrName>
                                        </p:attrNameLst>
                                      </p:cBhvr>
                                      <p:to>
                                        <a:srgbClr val="0070C0"/>
                                      </p:to>
                                    </p:animClr>
                                    <p:set>
                                      <p:cBhvr>
                                        <p:cTn id="96" dur="500" fill="hold"/>
                                        <p:tgtEl>
                                          <p:spTgt spid="55"/>
                                        </p:tgtEl>
                                        <p:attrNameLst>
                                          <p:attrName>stroke.on</p:attrName>
                                        </p:attrNameLst>
                                      </p:cBhvr>
                                      <p:to>
                                        <p:strVal val="true"/>
                                      </p:to>
                                    </p:set>
                                  </p:childTnLst>
                                </p:cTn>
                              </p:par>
                            </p:childTnLst>
                          </p:cTn>
                        </p:par>
                        <p:par>
                          <p:cTn id="97" fill="hold">
                            <p:stCondLst>
                              <p:cond delay="500"/>
                            </p:stCondLst>
                            <p:childTnLst>
                              <p:par>
                                <p:cTn id="98" presetID="10" presetClass="entr" presetSubtype="0" fill="hold" grpId="0" nodeType="after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wipe(left)">
                                      <p:cBhvr>
                                        <p:cTn id="103" dur="500"/>
                                        <p:tgtEl>
                                          <p:spTgt spid="7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fade">
                                      <p:cBhvr>
                                        <p:cTn id="10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9" grpId="0" animBg="1"/>
      <p:bldP spid="69" grpId="1" animBg="1"/>
      <p:bldP spid="69" grpId="2" animBg="1"/>
      <p:bldP spid="71" grpId="0" animBg="1"/>
      <p:bldP spid="72"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973" y="1936578"/>
            <a:ext cx="8637652" cy="4012703"/>
          </a:xfrm>
          <a:prstGeom prst="rect">
            <a:avLst/>
          </a:prstGeom>
          <a:solidFill>
            <a:schemeClr val="accent2"/>
          </a:solidFill>
        </p:spPr>
      </p:pic>
      <p:sp>
        <p:nvSpPr>
          <p:cNvPr id="10" name="Freeform 9"/>
          <p:cNvSpPr/>
          <p:nvPr/>
        </p:nvSpPr>
        <p:spPr>
          <a:xfrm>
            <a:off x="5869229" y="1975104"/>
            <a:ext cx="4059936" cy="3511296"/>
          </a:xfrm>
          <a:custGeom>
            <a:avLst/>
            <a:gdLst>
              <a:gd name="connsiteX0" fmla="*/ 1408176 w 3383280"/>
              <a:gd name="connsiteY0" fmla="*/ 0 h 2926080"/>
              <a:gd name="connsiteX1" fmla="*/ 1438656 w 3383280"/>
              <a:gd name="connsiteY1" fmla="*/ 146304 h 2926080"/>
              <a:gd name="connsiteX2" fmla="*/ 371856 w 3383280"/>
              <a:gd name="connsiteY2" fmla="*/ 2493264 h 2926080"/>
              <a:gd name="connsiteX3" fmla="*/ 3218688 w 3383280"/>
              <a:gd name="connsiteY3" fmla="*/ 365760 h 2926080"/>
              <a:gd name="connsiteX4" fmla="*/ 3383280 w 3383280"/>
              <a:gd name="connsiteY4" fmla="*/ 359664 h 2926080"/>
              <a:gd name="connsiteX5" fmla="*/ 3334512 w 3383280"/>
              <a:gd name="connsiteY5" fmla="*/ 499872 h 2926080"/>
              <a:gd name="connsiteX6" fmla="*/ 109728 w 3383280"/>
              <a:gd name="connsiteY6" fmla="*/ 2926080 h 2926080"/>
              <a:gd name="connsiteX7" fmla="*/ 0 w 3383280"/>
              <a:gd name="connsiteY7" fmla="*/ 2834640 h 2926080"/>
              <a:gd name="connsiteX8" fmla="*/ 1267968 w 3383280"/>
              <a:gd name="connsiteY8" fmla="*/ 67056 h 2926080"/>
              <a:gd name="connsiteX9" fmla="*/ 1408176 w 3383280"/>
              <a:gd name="connsiteY9" fmla="*/ 0 h 292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83280" h="2926080">
                <a:moveTo>
                  <a:pt x="1408176" y="0"/>
                </a:moveTo>
                <a:lnTo>
                  <a:pt x="1438656" y="146304"/>
                </a:lnTo>
                <a:lnTo>
                  <a:pt x="371856" y="2493264"/>
                </a:lnTo>
                <a:lnTo>
                  <a:pt x="3218688" y="365760"/>
                </a:lnTo>
                <a:lnTo>
                  <a:pt x="3383280" y="359664"/>
                </a:lnTo>
                <a:lnTo>
                  <a:pt x="3334512" y="499872"/>
                </a:lnTo>
                <a:lnTo>
                  <a:pt x="109728" y="2926080"/>
                </a:lnTo>
                <a:lnTo>
                  <a:pt x="0" y="2834640"/>
                </a:lnTo>
                <a:lnTo>
                  <a:pt x="1267968" y="67056"/>
                </a:lnTo>
                <a:lnTo>
                  <a:pt x="1408176" y="0"/>
                </a:lnTo>
                <a:close/>
              </a:path>
            </a:pathLst>
          </a:custGeom>
          <a:solidFill>
            <a:srgbClr val="ABA37B">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sp>
        <p:nvSpPr>
          <p:cNvPr id="9" name="Freeform 8"/>
          <p:cNvSpPr/>
          <p:nvPr/>
        </p:nvSpPr>
        <p:spPr>
          <a:xfrm>
            <a:off x="2371344" y="2572512"/>
            <a:ext cx="3736848" cy="2852928"/>
          </a:xfrm>
          <a:custGeom>
            <a:avLst/>
            <a:gdLst>
              <a:gd name="connsiteX0" fmla="*/ 0 w 3114040"/>
              <a:gd name="connsiteY0" fmla="*/ 15240 h 2377440"/>
              <a:gd name="connsiteX1" fmla="*/ 137160 w 3114040"/>
              <a:gd name="connsiteY1" fmla="*/ 0 h 2377440"/>
              <a:gd name="connsiteX2" fmla="*/ 3108960 w 3114040"/>
              <a:gd name="connsiteY2" fmla="*/ 2189480 h 2377440"/>
              <a:gd name="connsiteX3" fmla="*/ 3114040 w 3114040"/>
              <a:gd name="connsiteY3" fmla="*/ 2362200 h 2377440"/>
              <a:gd name="connsiteX4" fmla="*/ 2961640 w 3114040"/>
              <a:gd name="connsiteY4" fmla="*/ 2377440 h 2377440"/>
              <a:gd name="connsiteX5" fmla="*/ 0 w 3114040"/>
              <a:gd name="connsiteY5" fmla="*/ 167640 h 2377440"/>
              <a:gd name="connsiteX6" fmla="*/ 0 w 3114040"/>
              <a:gd name="connsiteY6" fmla="*/ 15240 h 237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4040" h="2377440">
                <a:moveTo>
                  <a:pt x="0" y="15240"/>
                </a:moveTo>
                <a:lnTo>
                  <a:pt x="137160" y="0"/>
                </a:lnTo>
                <a:lnTo>
                  <a:pt x="3108960" y="2189480"/>
                </a:lnTo>
                <a:lnTo>
                  <a:pt x="3114040" y="2362200"/>
                </a:lnTo>
                <a:lnTo>
                  <a:pt x="2961640" y="2377440"/>
                </a:lnTo>
                <a:lnTo>
                  <a:pt x="0" y="167640"/>
                </a:lnTo>
                <a:lnTo>
                  <a:pt x="0" y="15240"/>
                </a:lnTo>
                <a:close/>
              </a:path>
            </a:pathLst>
          </a:custGeom>
          <a:solidFill>
            <a:srgbClr val="ABA37B">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cxnSp>
        <p:nvCxnSpPr>
          <p:cNvPr id="17" name="Straight Connector 16"/>
          <p:cNvCxnSpPr/>
          <p:nvPr/>
        </p:nvCxnSpPr>
        <p:spPr>
          <a:xfrm>
            <a:off x="2423592" y="2636913"/>
            <a:ext cx="2808312" cy="273630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7528563" y="2046447"/>
            <a:ext cx="2293619" cy="40338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endCxn id="53" idx="4"/>
          </p:cNvCxnSpPr>
          <p:nvPr/>
        </p:nvCxnSpPr>
        <p:spPr>
          <a:xfrm flipV="1">
            <a:off x="5227320" y="2082451"/>
            <a:ext cx="2301240" cy="3282031"/>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34940" y="2446021"/>
            <a:ext cx="4587240" cy="291846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5195901" y="533721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1" name="Titel 8"/>
          <p:cNvSpPr>
            <a:spLocks noGrp="1"/>
          </p:cNvSpPr>
          <p:nvPr>
            <p:ph type="title"/>
          </p:nvPr>
        </p:nvSpPr>
        <p:spPr/>
        <p:txBody>
          <a:bodyPr/>
          <a:lstStyle/>
          <a:p>
            <a:r>
              <a:rPr lang="de-CH" dirty="0"/>
              <a:t>Reuse AND RETRACE</a:t>
            </a:r>
            <a:endParaRPr lang="en-US" dirty="0"/>
          </a:p>
        </p:txBody>
      </p:sp>
      <p:sp>
        <p:nvSpPr>
          <p:cNvPr id="5" name="Foliennummernplatzhalter 4"/>
          <p:cNvSpPr>
            <a:spLocks noGrp="1"/>
          </p:cNvSpPr>
          <p:nvPr>
            <p:ph type="sldNum" sz="quarter" idx="4294967295"/>
          </p:nvPr>
        </p:nvSpPr>
        <p:spPr>
          <a:xfrm>
            <a:off x="9347200" y="687388"/>
            <a:ext cx="2844800" cy="365125"/>
          </a:xfrm>
        </p:spPr>
        <p:txBody>
          <a:bodyPr/>
          <a:lstStyle/>
          <a:p>
            <a:fld id="{DD45DB90-B548-462E-8B3F-E835E3BE85F1}" type="slidenum">
              <a:rPr lang="en-US" smtClean="0"/>
              <a:t>43</a:t>
            </a:fld>
            <a:endParaRPr lang="en-US"/>
          </a:p>
        </p:txBody>
      </p:sp>
      <p:cxnSp>
        <p:nvCxnSpPr>
          <p:cNvPr id="19" name="Straight Connector 34"/>
          <p:cNvCxnSpPr/>
          <p:nvPr/>
        </p:nvCxnSpPr>
        <p:spPr>
          <a:xfrm>
            <a:off x="2406869" y="2639148"/>
            <a:ext cx="3606835" cy="26872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Straight Connector 92"/>
          <p:cNvCxnSpPr/>
          <p:nvPr/>
        </p:nvCxnSpPr>
        <p:spPr>
          <a:xfrm flipV="1">
            <a:off x="6012451" y="2049781"/>
            <a:ext cx="1508491" cy="331470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2389725" y="2600908"/>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58" name="Gerade Verbindung 36"/>
          <p:cNvCxnSpPr/>
          <p:nvPr/>
        </p:nvCxnSpPr>
        <p:spPr>
          <a:xfrm>
            <a:off x="7526065" y="2043559"/>
            <a:ext cx="2298612" cy="397291"/>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95"/>
          <p:cNvCxnSpPr/>
          <p:nvPr/>
        </p:nvCxnSpPr>
        <p:spPr>
          <a:xfrm flipV="1">
            <a:off x="6010656" y="2456688"/>
            <a:ext cx="3810000" cy="286512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21" name="Oval 35"/>
          <p:cNvSpPr/>
          <p:nvPr/>
        </p:nvSpPr>
        <p:spPr>
          <a:xfrm>
            <a:off x="5976447" y="5292472"/>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Oval 51"/>
          <p:cNvSpPr/>
          <p:nvPr/>
        </p:nvSpPr>
        <p:spPr>
          <a:xfrm>
            <a:off x="9783811" y="241364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3" name="Oval 52"/>
          <p:cNvSpPr/>
          <p:nvPr/>
        </p:nvSpPr>
        <p:spPr>
          <a:xfrm>
            <a:off x="7492556" y="201044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0" name="Abgerundetes Rechteck 26"/>
          <p:cNvSpPr/>
          <p:nvPr/>
        </p:nvSpPr>
        <p:spPr>
          <a:xfrm>
            <a:off x="2430411" y="4330437"/>
            <a:ext cx="2141103" cy="308299"/>
          </a:xfrm>
          <a:prstGeom prst="roundRect">
            <a:avLst/>
          </a:prstGeom>
          <a:solidFill>
            <a:srgbClr val="BFBFBF">
              <a:alpha val="72941"/>
            </a:srgb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feld 25"/>
          <p:cNvSpPr txBox="1"/>
          <p:nvPr/>
        </p:nvSpPr>
        <p:spPr>
          <a:xfrm>
            <a:off x="2380387" y="4293096"/>
            <a:ext cx="2196820" cy="369332"/>
          </a:xfrm>
          <a:prstGeom prst="rect">
            <a:avLst/>
          </a:prstGeom>
          <a:noFill/>
        </p:spPr>
        <p:txBody>
          <a:bodyPr wrap="none" rtlCol="0">
            <a:spAutoFit/>
          </a:bodyPr>
          <a:lstStyle/>
          <a:p>
            <a:r>
              <a:rPr lang="de-CH" b="1" dirty="0"/>
              <a:t>Reuse path segment!</a:t>
            </a:r>
            <a:endParaRPr lang="en-US" b="1" dirty="0"/>
          </a:p>
        </p:txBody>
      </p:sp>
      <p:sp>
        <p:nvSpPr>
          <p:cNvPr id="64" name="Abgerundetes Rechteck 26"/>
          <p:cNvSpPr/>
          <p:nvPr/>
        </p:nvSpPr>
        <p:spPr>
          <a:xfrm>
            <a:off x="8441040" y="3659099"/>
            <a:ext cx="2242073" cy="349867"/>
          </a:xfrm>
          <a:prstGeom prst="roundRect">
            <a:avLst/>
          </a:prstGeom>
          <a:solidFill>
            <a:srgbClr val="BFBFBF">
              <a:alpha val="72941"/>
            </a:srgb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feld 25"/>
          <p:cNvSpPr txBox="1"/>
          <p:nvPr/>
        </p:nvSpPr>
        <p:spPr>
          <a:xfrm>
            <a:off x="8391016" y="3646069"/>
            <a:ext cx="2347246" cy="369332"/>
          </a:xfrm>
          <a:prstGeom prst="rect">
            <a:avLst/>
          </a:prstGeom>
          <a:noFill/>
        </p:spPr>
        <p:txBody>
          <a:bodyPr wrap="none" rtlCol="0">
            <a:spAutoFit/>
          </a:bodyPr>
          <a:lstStyle/>
          <a:p>
            <a:r>
              <a:rPr lang="de-CH" b="1" dirty="0"/>
              <a:t>Retrace path segment!</a:t>
            </a:r>
            <a:endParaRPr lang="en-US" b="1" dirty="0"/>
          </a:p>
        </p:txBody>
      </p:sp>
    </p:spTree>
    <p:custDataLst>
      <p:tags r:id="rId1"/>
    </p:custDataLst>
    <p:extLst>
      <p:ext uri="{BB962C8B-B14F-4D97-AF65-F5344CB8AC3E}">
        <p14:creationId xmlns:p14="http://schemas.microsoft.com/office/powerpoint/2010/main" val="222371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500" fill="hold"/>
                                        <p:tgtEl>
                                          <p:spTgt spid="86"/>
                                        </p:tgtEl>
                                        <p:attrNameLst>
                                          <p:attrName>stroke.color</p:attrName>
                                        </p:attrNameLst>
                                      </p:cBhvr>
                                      <p:to>
                                        <a:srgbClr val="BEBED0"/>
                                      </p:to>
                                    </p:animClr>
                                    <p:set>
                                      <p:cBhvr>
                                        <p:cTn id="7" dur="500" fill="hold"/>
                                        <p:tgtEl>
                                          <p:spTgt spid="86"/>
                                        </p:tgtEl>
                                        <p:attrNameLst>
                                          <p:attrName>stroke.on</p:attrName>
                                        </p:attrNameLst>
                                      </p:cBhvr>
                                      <p:to>
                                        <p:strVal val="true"/>
                                      </p:to>
                                    </p:set>
                                  </p:childTnLst>
                                </p:cTn>
                              </p:par>
                            </p:childTnLst>
                          </p:cTn>
                        </p:par>
                        <p:par>
                          <p:cTn id="8" fill="hold">
                            <p:stCondLst>
                              <p:cond delay="500"/>
                            </p:stCondLst>
                            <p:childTnLst>
                              <p:par>
                                <p:cTn id="9" presetID="22" presetClass="entr" presetSubtype="8" fill="hold"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22" presetClass="entr" presetSubtype="8"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left)">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2"/>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58"/>
                                        </p:tgtEl>
                                        <p:attrNameLst>
                                          <p:attrName>style.visibility</p:attrName>
                                        </p:attrNameLst>
                                      </p:cBhvr>
                                      <p:to>
                                        <p:strVal val="hidden"/>
                                      </p:to>
                                    </p:set>
                                  </p:childTnLst>
                                </p:cTn>
                              </p:par>
                              <p:par>
                                <p:cTn id="31" presetID="1" presetClass="exit" presetSubtype="0" fill="hold" grpId="2" nodeType="withEffect">
                                  <p:stCondLst>
                                    <p:cond delay="0"/>
                                  </p:stCondLst>
                                  <p:childTnLst>
                                    <p:set>
                                      <p:cBhvr>
                                        <p:cTn id="32" dur="1" fill="hold">
                                          <p:stCondLst>
                                            <p:cond delay="0"/>
                                          </p:stCondLst>
                                        </p:cTn>
                                        <p:tgtEl>
                                          <p:spTgt spid="21"/>
                                        </p:tgtEl>
                                        <p:attrNameLst>
                                          <p:attrName>style.visibility</p:attrName>
                                        </p:attrNameLst>
                                      </p:cBhvr>
                                      <p:to>
                                        <p:strVal val="hidden"/>
                                      </p:to>
                                    </p:set>
                                  </p:childTnLst>
                                </p:cTn>
                              </p:par>
                              <p:par>
                                <p:cTn id="33" presetID="7" presetClass="emph" presetSubtype="2" fill="hold" nodeType="withEffect">
                                  <p:stCondLst>
                                    <p:cond delay="0"/>
                                  </p:stCondLst>
                                  <p:childTnLst>
                                    <p:animClr clrSpc="rgb" dir="cw">
                                      <p:cBhvr>
                                        <p:cTn id="34" dur="500" fill="hold"/>
                                        <p:tgtEl>
                                          <p:spTgt spid="83"/>
                                        </p:tgtEl>
                                        <p:attrNameLst>
                                          <p:attrName>stroke.color</p:attrName>
                                        </p:attrNameLst>
                                      </p:cBhvr>
                                      <p:to>
                                        <a:srgbClr val="BEBED0"/>
                                      </p:to>
                                    </p:animClr>
                                    <p:set>
                                      <p:cBhvr>
                                        <p:cTn id="35" dur="500" fill="hold"/>
                                        <p:tgtEl>
                                          <p:spTgt spid="83"/>
                                        </p:tgtEl>
                                        <p:attrNameLst>
                                          <p:attrName>stroke.on</p:attrName>
                                        </p:attrNameLst>
                                      </p:cBhvr>
                                      <p:to>
                                        <p:strVal val="true"/>
                                      </p:to>
                                    </p:set>
                                  </p:childTnLst>
                                </p:cTn>
                              </p:par>
                              <p:par>
                                <p:cTn id="36" presetID="1" presetClass="emph" presetSubtype="2" fill="hold" nodeType="withEffect">
                                  <p:stCondLst>
                                    <p:cond delay="0"/>
                                  </p:stCondLst>
                                  <p:childTnLst>
                                    <p:animClr clrSpc="rgb" dir="cw">
                                      <p:cBhvr>
                                        <p:cTn id="37" dur="500" fill="hold"/>
                                        <p:tgtEl>
                                          <p:spTgt spid="53"/>
                                        </p:tgtEl>
                                        <p:attrNameLst>
                                          <p:attrName>fillcolor</p:attrName>
                                        </p:attrNameLst>
                                      </p:cBhvr>
                                      <p:to>
                                        <a:srgbClr val="EBBAB2"/>
                                      </p:to>
                                    </p:animClr>
                                    <p:set>
                                      <p:cBhvr>
                                        <p:cTn id="38" dur="500" fill="hold"/>
                                        <p:tgtEl>
                                          <p:spTgt spid="53"/>
                                        </p:tgtEl>
                                        <p:attrNameLst>
                                          <p:attrName>fill.type</p:attrName>
                                        </p:attrNameLst>
                                      </p:cBhvr>
                                      <p:to>
                                        <p:strVal val="solid"/>
                                      </p:to>
                                    </p:set>
                                    <p:set>
                                      <p:cBhvr>
                                        <p:cTn id="39" dur="500" fill="hold"/>
                                        <p:tgtEl>
                                          <p:spTgt spid="53"/>
                                        </p:tgtEl>
                                        <p:attrNameLst>
                                          <p:attrName>fill.on</p:attrName>
                                        </p:attrNameLst>
                                      </p:cBhvr>
                                      <p:to>
                                        <p:strVal val="true"/>
                                      </p:to>
                                    </p:set>
                                  </p:childTnLst>
                                </p:cTn>
                              </p:par>
                              <p:par>
                                <p:cTn id="40" presetID="7" presetClass="emph" presetSubtype="2" fill="hold" nodeType="withEffect">
                                  <p:stCondLst>
                                    <p:cond delay="0"/>
                                  </p:stCondLst>
                                  <p:childTnLst>
                                    <p:animClr clrSpc="rgb" dir="cw">
                                      <p:cBhvr>
                                        <p:cTn id="41" dur="500" fill="hold"/>
                                        <p:tgtEl>
                                          <p:spTgt spid="39"/>
                                        </p:tgtEl>
                                        <p:attrNameLst>
                                          <p:attrName>stroke.color</p:attrName>
                                        </p:attrNameLst>
                                      </p:cBhvr>
                                      <p:to>
                                        <a:srgbClr val="BEBED0"/>
                                      </p:to>
                                    </p:animClr>
                                    <p:set>
                                      <p:cBhvr>
                                        <p:cTn id="42" dur="500" fill="hold"/>
                                        <p:tgtEl>
                                          <p:spTgt spid="39"/>
                                        </p:tgtEl>
                                        <p:attrNameLst>
                                          <p:attrName>stroke.on</p:attrName>
                                        </p:attrNameLst>
                                      </p:cBhvr>
                                      <p:to>
                                        <p:strVal val="true"/>
                                      </p:to>
                                    </p:set>
                                  </p:childTnLst>
                                </p:cTn>
                              </p:par>
                              <p:par>
                                <p:cTn id="43" presetID="7" presetClass="emph" presetSubtype="2" fill="hold" nodeType="withEffect">
                                  <p:stCondLst>
                                    <p:cond delay="0"/>
                                  </p:stCondLst>
                                  <p:childTnLst>
                                    <p:animClr clrSpc="rgb" dir="cw">
                                      <p:cBhvr>
                                        <p:cTn id="44" dur="500" fill="hold"/>
                                        <p:tgtEl>
                                          <p:spTgt spid="86"/>
                                        </p:tgtEl>
                                        <p:attrNameLst>
                                          <p:attrName>stroke.color</p:attrName>
                                        </p:attrNameLst>
                                      </p:cBhvr>
                                      <p:to>
                                        <a:srgbClr val="0070C0"/>
                                      </p:to>
                                    </p:animClr>
                                    <p:set>
                                      <p:cBhvr>
                                        <p:cTn id="45" dur="500" fill="hold"/>
                                        <p:tgtEl>
                                          <p:spTgt spid="86"/>
                                        </p:tgtEl>
                                        <p:attrNameLst>
                                          <p:attrName>stroke.on</p:attrName>
                                        </p:attrNameLst>
                                      </p:cBhvr>
                                      <p:to>
                                        <p:strVal val="true"/>
                                      </p:to>
                                    </p:set>
                                  </p:childTnLst>
                                </p:cTn>
                              </p:par>
                            </p:childTnLst>
                          </p:cTn>
                        </p:par>
                        <p:par>
                          <p:cTn id="46" fill="hold">
                            <p:stCondLst>
                              <p:cond delay="500"/>
                            </p:stCondLst>
                            <p:childTnLst>
                              <p:par>
                                <p:cTn id="47" presetID="22" presetClass="entr" presetSubtype="8" fill="hold" nodeType="afterEffect">
                                  <p:stCondLst>
                                    <p:cond delay="5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1500"/>
                            </p:stCondLst>
                            <p:childTnLst>
                              <p:par>
                                <p:cTn id="51" presetID="10" presetClass="entr" presetSubtype="0" fill="hold" grpId="1"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22" presetClass="entr" presetSubtype="8" fill="hold"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left)">
                                      <p:cBhvr>
                                        <p:cTn id="56" dur="500"/>
                                        <p:tgtEl>
                                          <p:spTgt spid="59"/>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7" presetClass="emph" presetSubtype="2" fill="hold" nodeType="withEffect">
                                  <p:stCondLst>
                                    <p:cond delay="0"/>
                                  </p:stCondLst>
                                  <p:childTnLst>
                                    <p:animClr clrSpc="rgb" dir="cw">
                                      <p:cBhvr>
                                        <p:cTn id="64" dur="500" fill="hold"/>
                                        <p:tgtEl>
                                          <p:spTgt spid="83"/>
                                        </p:tgtEl>
                                        <p:attrNameLst>
                                          <p:attrName>stroke.color</p:attrName>
                                        </p:attrNameLst>
                                      </p:cBhvr>
                                      <p:to>
                                        <a:srgbClr val="0070C0"/>
                                      </p:to>
                                    </p:animClr>
                                    <p:set>
                                      <p:cBhvr>
                                        <p:cTn id="65" dur="500" fill="hold"/>
                                        <p:tgtEl>
                                          <p:spTgt spid="83"/>
                                        </p:tgtEl>
                                        <p:attrNameLst>
                                          <p:attrName>stroke.on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53"/>
                                        </p:tgtEl>
                                        <p:attrNameLst>
                                          <p:attrName>fillcolor</p:attrName>
                                        </p:attrNameLst>
                                      </p:cBhvr>
                                      <p:to>
                                        <a:srgbClr val="FF0000"/>
                                      </p:to>
                                    </p:animClr>
                                    <p:set>
                                      <p:cBhvr>
                                        <p:cTn id="68" dur="500" fill="hold"/>
                                        <p:tgtEl>
                                          <p:spTgt spid="53"/>
                                        </p:tgtEl>
                                        <p:attrNameLst>
                                          <p:attrName>fill.type</p:attrName>
                                        </p:attrNameLst>
                                      </p:cBhvr>
                                      <p:to>
                                        <p:strVal val="solid"/>
                                      </p:to>
                                    </p:set>
                                    <p:set>
                                      <p:cBhvr>
                                        <p:cTn id="69" dur="500" fill="hold"/>
                                        <p:tgtEl>
                                          <p:spTgt spid="53"/>
                                        </p:tgtEl>
                                        <p:attrNameLst>
                                          <p:attrName>fill.on</p:attrName>
                                        </p:attrNameLst>
                                      </p:cBhvr>
                                      <p:to>
                                        <p:strVal val="true"/>
                                      </p:to>
                                    </p:set>
                                  </p:childTnLst>
                                </p:cTn>
                              </p:par>
                              <p:par>
                                <p:cTn id="70" presetID="7" presetClass="emph" presetSubtype="2" fill="hold" nodeType="withEffect">
                                  <p:stCondLst>
                                    <p:cond delay="0"/>
                                  </p:stCondLst>
                                  <p:childTnLst>
                                    <p:animClr clrSpc="rgb" dir="cw">
                                      <p:cBhvr>
                                        <p:cTn id="71" dur="500" fill="hold"/>
                                        <p:tgtEl>
                                          <p:spTgt spid="39"/>
                                        </p:tgtEl>
                                        <p:attrNameLst>
                                          <p:attrName>stroke.color</p:attrName>
                                        </p:attrNameLst>
                                      </p:cBhvr>
                                      <p:to>
                                        <a:srgbClr val="0070C0"/>
                                      </p:to>
                                    </p:animClr>
                                    <p:set>
                                      <p:cBhvr>
                                        <p:cTn id="72" dur="500" fill="hold"/>
                                        <p:tgtEl>
                                          <p:spTgt spid="39"/>
                                        </p:tgtEl>
                                        <p:attrNameLst>
                                          <p:attrName>stroke.on</p:attrName>
                                        </p:attrNameLst>
                                      </p:cBhvr>
                                      <p:to>
                                        <p:strVal val="true"/>
                                      </p:to>
                                    </p:se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wipe(left)">
                                      <p:cBhvr>
                                        <p:cTn id="79" dur="500"/>
                                        <p:tgtEl>
                                          <p:spTgt spid="6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60"/>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61"/>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9"/>
                                        </p:tgtEl>
                                        <p:attrNameLst>
                                          <p:attrName>style.visibility</p:attrName>
                                        </p:attrNameLst>
                                      </p:cBhvr>
                                      <p:to>
                                        <p:strVal val="hidden"/>
                                      </p:to>
                                    </p:set>
                                  </p:childTnLst>
                                </p:cTn>
                              </p:par>
                            </p:childTnLst>
                          </p:cTn>
                        </p:par>
                        <p:par>
                          <p:cTn id="91" fill="hold">
                            <p:stCondLst>
                              <p:cond delay="0"/>
                            </p:stCondLst>
                            <p:childTnLst>
                              <p:par>
                                <p:cTn id="92" presetID="10" presetClass="entr" presetSubtype="0"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fade">
                                      <p:cBhvr>
                                        <p:cTn id="94" dur="500"/>
                                        <p:tgtEl>
                                          <p:spTgt spid="1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fade">
                                      <p:cBhvr>
                                        <p:cTn id="97" dur="500"/>
                                        <p:tgtEl>
                                          <p:spTgt spid="64"/>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5"/>
                                        </p:tgtEl>
                                        <p:attrNameLst>
                                          <p:attrName>style.visibility</p:attrName>
                                        </p:attrNameLst>
                                      </p:cBhvr>
                                      <p:to>
                                        <p:strVal val="visible"/>
                                      </p:to>
                                    </p:set>
                                    <p:animEffect transition="in" filter="wipe(left)">
                                      <p:cBhvr>
                                        <p:cTn id="10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9" grpId="1" animBg="1"/>
      <p:bldP spid="21" grpId="0" animBg="1"/>
      <p:bldP spid="21" grpId="1" animBg="1"/>
      <p:bldP spid="21" grpId="2" animBg="1"/>
      <p:bldP spid="60" grpId="0" animBg="1"/>
      <p:bldP spid="60" grpId="1" animBg="1"/>
      <p:bldP spid="61" grpId="0"/>
      <p:bldP spid="61" grpId="1"/>
      <p:bldP spid="64" grpId="0" animBg="1"/>
      <p:bldP spid="6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973" y="1936578"/>
            <a:ext cx="8637652" cy="4012703"/>
          </a:xfrm>
          <a:prstGeom prst="rect">
            <a:avLst/>
          </a:prstGeom>
          <a:solidFill>
            <a:schemeClr val="accent2"/>
          </a:solidFill>
        </p:spPr>
      </p:pic>
      <p:cxnSp>
        <p:nvCxnSpPr>
          <p:cNvPr id="39" name="Straight Arrow Connector 38"/>
          <p:cNvCxnSpPr/>
          <p:nvPr/>
        </p:nvCxnSpPr>
        <p:spPr>
          <a:xfrm flipH="1" flipV="1">
            <a:off x="7528563" y="2046447"/>
            <a:ext cx="2293619" cy="40338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423161" y="2051438"/>
            <a:ext cx="5104075" cy="585085"/>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4"/>
          <p:cNvCxnSpPr/>
          <p:nvPr/>
        </p:nvCxnSpPr>
        <p:spPr>
          <a:xfrm flipV="1">
            <a:off x="2416453" y="2018995"/>
            <a:ext cx="6093563" cy="60716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2430781" y="2446021"/>
            <a:ext cx="7383780" cy="190500"/>
          </a:xfrm>
          <a:prstGeom prst="line">
            <a:avLst/>
          </a:prstGeom>
          <a:ln w="127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51" name="Titel 8"/>
          <p:cNvSpPr>
            <a:spLocks noGrp="1"/>
          </p:cNvSpPr>
          <p:nvPr>
            <p:ph type="title"/>
          </p:nvPr>
        </p:nvSpPr>
        <p:spPr>
          <a:xfrm>
            <a:off x="794230" y="500677"/>
            <a:ext cx="10603541" cy="667933"/>
          </a:xfrm>
        </p:spPr>
        <p:txBody>
          <a:bodyPr/>
          <a:lstStyle/>
          <a:p>
            <a:r>
              <a:rPr lang="de-CH" dirty="0"/>
              <a:t>LIGHT TRACING PATHS</a:t>
            </a:r>
            <a:endParaRPr lang="en-US" dirty="0"/>
          </a:p>
        </p:txBody>
      </p:sp>
      <p:cxnSp>
        <p:nvCxnSpPr>
          <p:cNvPr id="19" name="Straight Connector 34"/>
          <p:cNvCxnSpPr/>
          <p:nvPr/>
        </p:nvCxnSpPr>
        <p:spPr>
          <a:xfrm flipV="1">
            <a:off x="2406869" y="1981201"/>
            <a:ext cx="3695227" cy="65794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7492556" y="201044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Oval 51"/>
          <p:cNvSpPr/>
          <p:nvPr/>
        </p:nvSpPr>
        <p:spPr>
          <a:xfrm>
            <a:off x="9783811" y="2413641"/>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5" name="Oval 44"/>
          <p:cNvSpPr/>
          <p:nvPr/>
        </p:nvSpPr>
        <p:spPr>
          <a:xfrm>
            <a:off x="2389725" y="2600908"/>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58" name="Gerade Verbindung 36"/>
          <p:cNvCxnSpPr/>
          <p:nvPr/>
        </p:nvCxnSpPr>
        <p:spPr>
          <a:xfrm>
            <a:off x="6089905" y="1975104"/>
            <a:ext cx="3733064" cy="468635"/>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5" name="Oval 111"/>
          <p:cNvSpPr/>
          <p:nvPr/>
        </p:nvSpPr>
        <p:spPr>
          <a:xfrm>
            <a:off x="3492660" y="2579307"/>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6" name="Oval 117"/>
          <p:cNvSpPr/>
          <p:nvPr/>
        </p:nvSpPr>
        <p:spPr>
          <a:xfrm>
            <a:off x="3599643" y="2388912"/>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7" name="Curved Down Arrow 113"/>
          <p:cNvSpPr/>
          <p:nvPr/>
        </p:nvSpPr>
        <p:spPr>
          <a:xfrm rot="17898586">
            <a:off x="3426187" y="2469558"/>
            <a:ext cx="146576" cy="85495"/>
          </a:xfrm>
          <a:prstGeom prst="curvedDownArrow">
            <a:avLst>
              <a:gd name="adj1" fmla="val 17445"/>
              <a:gd name="adj2" fmla="val 63532"/>
              <a:gd name="adj3" fmla="val 52512"/>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
        <p:nvSpPr>
          <p:cNvPr id="29" name="Curved Down Arrow 116"/>
          <p:cNvSpPr/>
          <p:nvPr/>
        </p:nvSpPr>
        <p:spPr>
          <a:xfrm rot="17898586">
            <a:off x="3479949" y="2364946"/>
            <a:ext cx="146576" cy="85495"/>
          </a:xfrm>
          <a:prstGeom prst="curvedDownArrow">
            <a:avLst>
              <a:gd name="adj1" fmla="val 17445"/>
              <a:gd name="adj2" fmla="val 63532"/>
              <a:gd name="adj3" fmla="val 52512"/>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
        <p:nvSpPr>
          <p:cNvPr id="30" name="Oval 114"/>
          <p:cNvSpPr/>
          <p:nvPr/>
        </p:nvSpPr>
        <p:spPr>
          <a:xfrm>
            <a:off x="3546423" y="2474695"/>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1" name="Oval 112"/>
          <p:cNvSpPr/>
          <p:nvPr/>
        </p:nvSpPr>
        <p:spPr>
          <a:xfrm>
            <a:off x="3553620" y="2478495"/>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7" name="Oval 36"/>
          <p:cNvSpPr/>
          <p:nvPr/>
        </p:nvSpPr>
        <p:spPr>
          <a:xfrm>
            <a:off x="8465479" y="1981183"/>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8" name="Oval 37"/>
          <p:cNvSpPr/>
          <p:nvPr/>
        </p:nvSpPr>
        <p:spPr>
          <a:xfrm>
            <a:off x="6075679" y="1943289"/>
            <a:ext cx="72008" cy="720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0" name="Abgerundetes Rechteck 27"/>
          <p:cNvSpPr/>
          <p:nvPr/>
        </p:nvSpPr>
        <p:spPr>
          <a:xfrm>
            <a:off x="3590123" y="2710973"/>
            <a:ext cx="5184576" cy="3137497"/>
          </a:xfrm>
          <a:prstGeom prst="roundRect">
            <a:avLst>
              <a:gd name="adj" fmla="val 7729"/>
            </a:avLst>
          </a:prstGeom>
          <a:solidFill>
            <a:srgbClr val="BFBFBF">
              <a:alpha val="72941"/>
            </a:srgb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7" descr="D:\gbdpt\results\cbox-tex\specular-sphere_presentaiton_LP_spp4_seed42\reconstruction\rec_L1_mtssolver.png"/>
          <p:cNvPicPr>
            <a:picLocks noChangeAspect="1" noChangeArrowheads="1"/>
          </p:cNvPicPr>
          <p:nvPr/>
        </p:nvPicPr>
        <p:blipFill rotWithShape="1">
          <a:blip r:embed="rId5">
            <a:extLst>
              <a:ext uri="{28A0092B-C50C-407E-A947-70E740481C1C}">
                <a14:useLocalDpi xmlns:a14="http://schemas.microsoft.com/office/drawing/2010/main" val="0"/>
              </a:ext>
            </a:extLst>
          </a:blip>
          <a:srcRect l="52163" t="42579" r="1331" b="2791"/>
          <a:stretch/>
        </p:blipFill>
        <p:spPr bwMode="auto">
          <a:xfrm>
            <a:off x="6314932" y="2996952"/>
            <a:ext cx="2268000" cy="266400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2" name="Picture 8" descr="D:\gbdpt\results\cbox-tex\specular-sphere_presentaiton_NLP_spp4_seed42\reconstruction\rec_L1_mtssolver.png"/>
          <p:cNvPicPr>
            <a:picLocks noChangeAspect="1" noChangeArrowheads="1"/>
          </p:cNvPicPr>
          <p:nvPr/>
        </p:nvPicPr>
        <p:blipFill rotWithShape="1">
          <a:blip r:embed="rId6">
            <a:extLst>
              <a:ext uri="{28A0092B-C50C-407E-A947-70E740481C1C}">
                <a14:useLocalDpi xmlns:a14="http://schemas.microsoft.com/office/drawing/2010/main" val="0"/>
              </a:ext>
            </a:extLst>
          </a:blip>
          <a:srcRect l="51908" t="42481" r="1580" b="2894"/>
          <a:stretch/>
        </p:blipFill>
        <p:spPr bwMode="auto">
          <a:xfrm>
            <a:off x="3828000" y="2996952"/>
            <a:ext cx="2268000" cy="266400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3" name="Textfeld 58"/>
          <p:cNvSpPr txBox="1"/>
          <p:nvPr/>
        </p:nvSpPr>
        <p:spPr>
          <a:xfrm>
            <a:off x="3782855" y="2651313"/>
            <a:ext cx="981359" cy="369332"/>
          </a:xfrm>
          <a:prstGeom prst="rect">
            <a:avLst/>
          </a:prstGeom>
          <a:noFill/>
        </p:spPr>
        <p:txBody>
          <a:bodyPr wrap="none" rtlCol="0">
            <a:spAutoFit/>
          </a:bodyPr>
          <a:lstStyle/>
          <a:p>
            <a:r>
              <a:rPr lang="de-CH" b="1" dirty="0"/>
              <a:t>Without</a:t>
            </a:r>
            <a:endParaRPr lang="en-US" b="1" dirty="0"/>
          </a:p>
        </p:txBody>
      </p:sp>
      <p:sp>
        <p:nvSpPr>
          <p:cNvPr id="48" name="Textfeld 59"/>
          <p:cNvSpPr txBox="1"/>
          <p:nvPr/>
        </p:nvSpPr>
        <p:spPr>
          <a:xfrm>
            <a:off x="6268820" y="2695564"/>
            <a:ext cx="654346" cy="369332"/>
          </a:xfrm>
          <a:prstGeom prst="rect">
            <a:avLst/>
          </a:prstGeom>
          <a:noFill/>
        </p:spPr>
        <p:txBody>
          <a:bodyPr wrap="none" rtlCol="0">
            <a:spAutoFit/>
          </a:bodyPr>
          <a:lstStyle/>
          <a:p>
            <a:r>
              <a:rPr lang="de-CH" b="1" dirty="0"/>
              <a:t>With</a:t>
            </a:r>
            <a:endParaRPr lang="en-US" b="1" dirty="0"/>
          </a:p>
        </p:txBody>
      </p:sp>
      <p:cxnSp>
        <p:nvCxnSpPr>
          <p:cNvPr id="32" name="Gerade Verbindung 36">
            <a:extLst>
              <a:ext uri="{FF2B5EF4-FFF2-40B4-BE49-F238E27FC236}">
                <a16:creationId xmlns:a16="http://schemas.microsoft.com/office/drawing/2014/main" id="{248F19B8-C194-458A-9853-029DC19E470E}"/>
              </a:ext>
            </a:extLst>
          </p:cNvPr>
          <p:cNvCxnSpPr>
            <a:cxnSpLocks/>
            <a:stCxn id="37" idx="6"/>
            <a:endCxn id="52" idx="7"/>
          </p:cNvCxnSpPr>
          <p:nvPr/>
        </p:nvCxnSpPr>
        <p:spPr>
          <a:xfrm>
            <a:off x="8537487" y="2017187"/>
            <a:ext cx="1307787" cy="406999"/>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6217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42"/>
                                        </p:tgtEl>
                                      </p:cBhvr>
                                    </p:animEffect>
                                    <p:set>
                                      <p:cBhvr>
                                        <p:cTn id="24" dur="1" fill="hold">
                                          <p:stCondLst>
                                            <p:cond delay="499"/>
                                          </p:stCondLst>
                                        </p:cTn>
                                        <p:tgtEl>
                                          <p:spTgt spid="42"/>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41"/>
                                        </p:tgtEl>
                                      </p:cBhvr>
                                    </p:animEffect>
                                    <p:set>
                                      <p:cBhvr>
                                        <p:cTn id="27" dur="1" fill="hold">
                                          <p:stCondLst>
                                            <p:cond delay="499"/>
                                          </p:stCondLst>
                                        </p:cTn>
                                        <p:tgtEl>
                                          <p:spTgt spid="4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43"/>
                                        </p:tgtEl>
                                      </p:cBhvr>
                                    </p:animEffect>
                                    <p:set>
                                      <p:cBhvr>
                                        <p:cTn id="30" dur="1" fill="hold">
                                          <p:stCondLst>
                                            <p:cond delay="499"/>
                                          </p:stCondLst>
                                        </p:cTn>
                                        <p:tgtEl>
                                          <p:spTgt spid="43"/>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40"/>
                                        </p:tgtEl>
                                      </p:cBhvr>
                                    </p:animEffect>
                                    <p:set>
                                      <p:cBhvr>
                                        <p:cTn id="36" dur="1" fill="hold">
                                          <p:stCondLst>
                                            <p:cond delay="499"/>
                                          </p:stCondLst>
                                        </p:cTn>
                                        <p:tgtEl>
                                          <p:spTgt spid="40"/>
                                        </p:tgtEl>
                                        <p:attrNameLst>
                                          <p:attrName>style.visibility</p:attrName>
                                        </p:attrNameLst>
                                      </p:cBhvr>
                                      <p:to>
                                        <p:strVal val="hidden"/>
                                      </p:to>
                                    </p:set>
                                  </p:childTnLst>
                                </p:cTn>
                              </p:par>
                            </p:childTnLst>
                          </p:cTn>
                        </p:par>
                        <p:par>
                          <p:cTn id="37" fill="hold">
                            <p:stCondLst>
                              <p:cond delay="500"/>
                            </p:stCondLst>
                            <p:childTnLst>
                              <p:par>
                                <p:cTn id="38" presetID="10" presetClass="entr" presetSubtype="0" fill="hold" grpId="0" nodeType="afterEffect">
                                  <p:stCondLst>
                                    <p:cond delay="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par>
                          <p:cTn id="66" fill="hold">
                            <p:stCondLst>
                              <p:cond delay="500"/>
                            </p:stCondLst>
                            <p:childTnLst>
                              <p:par>
                                <p:cTn id="67" presetID="22" presetClass="entr" presetSubtype="8"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ipe(left)">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500"/>
                                        <p:tgtEl>
                                          <p:spTgt spid="33"/>
                                        </p:tgtEl>
                                      </p:cBhvr>
                                    </p:animEffect>
                                  </p:childTnLst>
                                </p:cTn>
                              </p:par>
                            </p:childTnLst>
                          </p:cTn>
                        </p:par>
                        <p:par>
                          <p:cTn id="75" fill="hold">
                            <p:stCondLst>
                              <p:cond delay="500"/>
                            </p:stCondLst>
                            <p:childTnLst>
                              <p:par>
                                <p:cTn id="76" presetID="10" presetClass="entr" presetSubtype="0"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par>
                          <p:cTn id="79" fill="hold">
                            <p:stCondLst>
                              <p:cond delay="1000"/>
                            </p:stCondLst>
                            <p:childTnLst>
                              <p:par>
                                <p:cTn id="80" presetID="22" presetClass="entr" presetSubtype="8"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9" grpId="0" animBg="1"/>
      <p:bldP spid="30" grpId="0" animBg="1"/>
      <p:bldP spid="31" grpId="0" animBg="1"/>
      <p:bldP spid="37" grpId="0" animBg="1"/>
      <p:bldP spid="38" grpId="0" animBg="1"/>
      <p:bldP spid="40" grpId="0" animBg="1"/>
      <p:bldP spid="40" grpId="1" animBg="1"/>
      <p:bldP spid="43" grpId="0"/>
      <p:bldP spid="43" grpId="1"/>
      <p:bldP spid="48" grpId="0"/>
      <p:bldP spid="48"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1195706" y="337210"/>
            <a:ext cx="6956894" cy="667933"/>
          </a:xfrm>
        </p:spPr>
        <p:txBody>
          <a:bodyPr/>
          <a:lstStyle/>
          <a:p>
            <a:r>
              <a:rPr lang="en-US" dirty="0"/>
              <a:t>SCENE WITH SPECULAR OBJECTS</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45</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flipV="1">
            <a:off x="6307670" y="1700976"/>
            <a:ext cx="3913547" cy="21452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6285808" y="1757455"/>
            <a:ext cx="830309" cy="2659595"/>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610142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D1667B1-69C5-45DA-B7A0-7DE86650F410}"/>
              </a:ext>
            </a:extLst>
          </p:cNvPr>
          <p:cNvSpPr>
            <a:spLocks noGrp="1"/>
          </p:cNvSpPr>
          <p:nvPr>
            <p:ph sz="quarter" idx="10"/>
          </p:nvPr>
        </p:nvSpPr>
        <p:spPr/>
        <p:txBody>
          <a:bodyPr/>
          <a:lstStyle/>
          <a:p>
            <a:r>
              <a:rPr lang="en-US" dirty="0"/>
              <a:t>Only diffuse-diffuse vertex connection.</a:t>
            </a:r>
          </a:p>
          <a:p>
            <a:endParaRPr lang="en-US" dirty="0"/>
          </a:p>
          <a:p>
            <a:r>
              <a:rPr lang="en-US" dirty="0"/>
              <a:t>From camera, the offset path joins the base path at the 2</a:t>
            </a:r>
            <a:r>
              <a:rPr lang="en-US" baseline="30000" dirty="0"/>
              <a:t>nd</a:t>
            </a:r>
            <a:r>
              <a:rPr lang="en-US" dirty="0"/>
              <a:t> diffuse vertex. </a:t>
            </a:r>
            <a:endParaRPr lang="en-GB" dirty="0"/>
          </a:p>
        </p:txBody>
      </p:sp>
      <p:sp>
        <p:nvSpPr>
          <p:cNvPr id="5" name="Title 4">
            <a:extLst>
              <a:ext uri="{FF2B5EF4-FFF2-40B4-BE49-F238E27FC236}">
                <a16:creationId xmlns:a16="http://schemas.microsoft.com/office/drawing/2014/main" id="{A2538717-2C87-44C8-8CAE-E7911CA35C51}"/>
              </a:ext>
            </a:extLst>
          </p:cNvPr>
          <p:cNvSpPr>
            <a:spLocks noGrp="1"/>
          </p:cNvSpPr>
          <p:nvPr>
            <p:ph type="title"/>
          </p:nvPr>
        </p:nvSpPr>
        <p:spPr/>
        <p:txBody>
          <a:bodyPr/>
          <a:lstStyle/>
          <a:p>
            <a:r>
              <a:rPr lang="en-US" dirty="0"/>
              <a:t>SCENE WITH SPECULAR OBJECTS</a:t>
            </a:r>
            <a:endParaRPr lang="en-GB" dirty="0"/>
          </a:p>
        </p:txBody>
      </p:sp>
      <p:sp>
        <p:nvSpPr>
          <p:cNvPr id="6" name="Title 3">
            <a:extLst>
              <a:ext uri="{FF2B5EF4-FFF2-40B4-BE49-F238E27FC236}">
                <a16:creationId xmlns:a16="http://schemas.microsoft.com/office/drawing/2014/main" id="{3544AE1B-2454-4DDD-8C64-3AE16CEFD926}"/>
              </a:ext>
            </a:extLst>
          </p:cNvPr>
          <p:cNvSpPr txBox="1">
            <a:spLocks/>
          </p:cNvSpPr>
          <p:nvPr/>
        </p:nvSpPr>
        <p:spPr>
          <a:xfrm>
            <a:off x="2651061" y="337210"/>
            <a:ext cx="5207836" cy="667933"/>
          </a:xfrm>
          <a:prstGeom prst="rect">
            <a:avLst/>
          </a:prstGeom>
        </p:spPr>
        <p:txBody>
          <a:bodyPr vert="horz" lIns="91440" tIns="45720" rIns="91440" bIns="45720" rtlCol="0" anchor="ctr">
            <a:noAutofit/>
          </a:bodyPr>
          <a:lstStyle>
            <a:lvl1pPr algn="l" defTabSz="609570" rtl="0" eaLnBrk="1" latinLnBrk="0" hangingPunct="1">
              <a:lnSpc>
                <a:spcPct val="100000"/>
              </a:lnSpc>
              <a:spcBef>
                <a:spcPct val="0"/>
              </a:spcBef>
              <a:buNone/>
              <a:defRPr sz="3333" b="1" i="0" strike="noStrike" kern="1200" cap="all" normalizeH="0" baseline="0">
                <a:solidFill>
                  <a:srgbClr val="00206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GB" dirty="0"/>
          </a:p>
        </p:txBody>
      </p:sp>
    </p:spTree>
    <p:extLst>
      <p:ext uri="{BB962C8B-B14F-4D97-AF65-F5344CB8AC3E}">
        <p14:creationId xmlns:p14="http://schemas.microsoft.com/office/powerpoint/2010/main" val="2258668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DB58AF6D-22CF-424B-94E0-EB5160C9BD6F}"/>
              </a:ext>
            </a:extLst>
          </p:cNvPr>
          <p:cNvSpPr>
            <a:spLocks noGrp="1"/>
          </p:cNvSpPr>
          <p:nvPr>
            <p:ph sz="quarter" idx="10"/>
          </p:nvPr>
        </p:nvSpPr>
        <p:spPr/>
        <p:txBody>
          <a:bodyPr/>
          <a:lstStyle/>
          <a:p>
            <a:endParaRPr lang="en-GB"/>
          </a:p>
        </p:txBody>
      </p:sp>
      <p:sp>
        <p:nvSpPr>
          <p:cNvPr id="7" name="Title 6">
            <a:extLst>
              <a:ext uri="{FF2B5EF4-FFF2-40B4-BE49-F238E27FC236}">
                <a16:creationId xmlns:a16="http://schemas.microsoft.com/office/drawing/2014/main" id="{E1840D50-B13E-474F-BE67-DF5DF2453FDD}"/>
              </a:ext>
            </a:extLst>
          </p:cNvPr>
          <p:cNvSpPr>
            <a:spLocks noGrp="1"/>
          </p:cNvSpPr>
          <p:nvPr>
            <p:ph type="title"/>
          </p:nvPr>
        </p:nvSpPr>
        <p:spPr/>
        <p:txBody>
          <a:bodyPr/>
          <a:lstStyle/>
          <a:p>
            <a:r>
              <a:rPr lang="en-US" dirty="0"/>
              <a:t>RESULTS</a:t>
            </a:r>
            <a:endParaRPr lang="en-GB" dirty="0"/>
          </a:p>
        </p:txBody>
      </p:sp>
      <p:sp>
        <p:nvSpPr>
          <p:cNvPr id="2" name="Foliennummernplatzhalter 1"/>
          <p:cNvSpPr>
            <a:spLocks noGrp="1"/>
          </p:cNvSpPr>
          <p:nvPr>
            <p:ph type="sldNum" sz="quarter" idx="4294967295"/>
          </p:nvPr>
        </p:nvSpPr>
        <p:spPr>
          <a:xfrm>
            <a:off x="9347200" y="687388"/>
            <a:ext cx="2844800" cy="365125"/>
          </a:xfrm>
        </p:spPr>
        <p:txBody>
          <a:bodyPr/>
          <a:lstStyle/>
          <a:p>
            <a:fld id="{DD45DB90-B548-462E-8B3F-E835E3BE85F1}" type="slidenum">
              <a:rPr lang="en-US" smtClean="0"/>
              <a:t>47</a:t>
            </a:fld>
            <a:endParaRPr lang="en-US"/>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180" t="3844" r="1184" b="4471"/>
          <a:stretch/>
        </p:blipFill>
        <p:spPr>
          <a:xfrm>
            <a:off x="739200" y="1095941"/>
            <a:ext cx="10713600" cy="5659200"/>
          </a:xfrm>
          <a:prstGeom prst="rect">
            <a:avLst/>
          </a:prstGeom>
        </p:spPr>
      </p:pic>
      <p:cxnSp>
        <p:nvCxnSpPr>
          <p:cNvPr id="10" name="Straight Connector 9"/>
          <p:cNvCxnSpPr>
            <a:stCxn id="8" idx="3"/>
            <a:endCxn id="8" idx="1"/>
          </p:cNvCxnSpPr>
          <p:nvPr/>
        </p:nvCxnSpPr>
        <p:spPr>
          <a:xfrm flipH="1">
            <a:off x="739200" y="3925541"/>
            <a:ext cx="10713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0"/>
            <a:endCxn id="8" idx="2"/>
          </p:cNvCxnSpPr>
          <p:nvPr/>
        </p:nvCxnSpPr>
        <p:spPr>
          <a:xfrm>
            <a:off x="6096000" y="1095941"/>
            <a:ext cx="0" cy="56592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feld 5"/>
          <p:cNvSpPr txBox="1"/>
          <p:nvPr/>
        </p:nvSpPr>
        <p:spPr>
          <a:xfrm>
            <a:off x="739202" y="6213529"/>
            <a:ext cx="2019399" cy="523220"/>
          </a:xfrm>
          <a:prstGeom prst="rect">
            <a:avLst/>
          </a:prstGeom>
          <a:solidFill>
            <a:srgbClr val="000000">
              <a:alpha val="50196"/>
            </a:srgbClr>
          </a:solidFill>
          <a:effectLst>
            <a:softEdge rad="127000"/>
          </a:effectLst>
        </p:spPr>
        <p:txBody>
          <a:bodyPr wrap="none" rtlCol="0">
            <a:spAutoFit/>
          </a:bodyPr>
          <a:lstStyle/>
          <a:p>
            <a:r>
              <a:rPr lang="de-CH" sz="2800" b="1" dirty="0">
                <a:solidFill>
                  <a:schemeClr val="bg1"/>
                </a:solidFill>
              </a:rPr>
              <a:t>BDPT, 3mins</a:t>
            </a:r>
            <a:endParaRPr lang="en-US" sz="2800" b="1" dirty="0">
              <a:solidFill>
                <a:schemeClr val="bg1"/>
              </a:solidFill>
            </a:endParaRPr>
          </a:p>
        </p:txBody>
      </p:sp>
      <p:sp>
        <p:nvSpPr>
          <p:cNvPr id="14" name="Textfeld 5"/>
          <p:cNvSpPr txBox="1"/>
          <p:nvPr/>
        </p:nvSpPr>
        <p:spPr>
          <a:xfrm>
            <a:off x="739201" y="1095941"/>
            <a:ext cx="1591398" cy="523220"/>
          </a:xfrm>
          <a:prstGeom prst="rect">
            <a:avLst/>
          </a:prstGeom>
          <a:solidFill>
            <a:srgbClr val="000000">
              <a:alpha val="50196"/>
            </a:srgbClr>
          </a:solidFill>
          <a:effectLst>
            <a:softEdge rad="127000"/>
          </a:effectLst>
        </p:spPr>
        <p:txBody>
          <a:bodyPr wrap="none" rtlCol="0">
            <a:spAutoFit/>
          </a:bodyPr>
          <a:lstStyle/>
          <a:p>
            <a:r>
              <a:rPr lang="de-CH" sz="2800" b="1" dirty="0">
                <a:solidFill>
                  <a:schemeClr val="bg1"/>
                </a:solidFill>
              </a:rPr>
              <a:t>PT, 3mins</a:t>
            </a:r>
            <a:endParaRPr lang="en-US" sz="2800" b="1" dirty="0">
              <a:solidFill>
                <a:schemeClr val="bg1"/>
              </a:solidFill>
            </a:endParaRPr>
          </a:p>
        </p:txBody>
      </p:sp>
      <p:sp>
        <p:nvSpPr>
          <p:cNvPr id="15" name="Textfeld 5"/>
          <p:cNvSpPr txBox="1"/>
          <p:nvPr/>
        </p:nvSpPr>
        <p:spPr>
          <a:xfrm>
            <a:off x="9488780" y="1095941"/>
            <a:ext cx="1931234" cy="523220"/>
          </a:xfrm>
          <a:prstGeom prst="rect">
            <a:avLst/>
          </a:prstGeom>
          <a:solidFill>
            <a:srgbClr val="000000">
              <a:alpha val="50196"/>
            </a:srgbClr>
          </a:solidFill>
          <a:effectLst>
            <a:softEdge rad="127000"/>
          </a:effectLst>
        </p:spPr>
        <p:txBody>
          <a:bodyPr wrap="none" rtlCol="0">
            <a:spAutoFit/>
          </a:bodyPr>
          <a:lstStyle/>
          <a:p>
            <a:r>
              <a:rPr lang="de-CH" sz="2800" b="1" dirty="0">
                <a:solidFill>
                  <a:schemeClr val="bg1"/>
                </a:solidFill>
              </a:rPr>
              <a:t>G-PT, 3mins</a:t>
            </a:r>
            <a:endParaRPr lang="en-US" sz="2800" b="1" dirty="0">
              <a:solidFill>
                <a:schemeClr val="bg1"/>
              </a:solidFill>
            </a:endParaRPr>
          </a:p>
        </p:txBody>
      </p:sp>
      <p:sp>
        <p:nvSpPr>
          <p:cNvPr id="16" name="Textfeld 5"/>
          <p:cNvSpPr txBox="1"/>
          <p:nvPr/>
        </p:nvSpPr>
        <p:spPr>
          <a:xfrm>
            <a:off x="9033927" y="6213529"/>
            <a:ext cx="2359236" cy="523220"/>
          </a:xfrm>
          <a:prstGeom prst="rect">
            <a:avLst/>
          </a:prstGeom>
          <a:solidFill>
            <a:srgbClr val="000000">
              <a:alpha val="50196"/>
            </a:srgbClr>
          </a:solidFill>
          <a:effectLst>
            <a:softEdge rad="127000"/>
          </a:effectLst>
        </p:spPr>
        <p:txBody>
          <a:bodyPr wrap="none" rtlCol="0">
            <a:spAutoFit/>
          </a:bodyPr>
          <a:lstStyle/>
          <a:p>
            <a:r>
              <a:rPr lang="de-CH" sz="2800" b="1" dirty="0">
                <a:solidFill>
                  <a:schemeClr val="bg1"/>
                </a:solidFill>
              </a:rPr>
              <a:t>G-BDPT, 3mins</a:t>
            </a:r>
            <a:endParaRPr lang="en-US" sz="2800" b="1" dirty="0">
              <a:solidFill>
                <a:schemeClr val="bg1"/>
              </a:solidFill>
            </a:endParaRPr>
          </a:p>
        </p:txBody>
      </p:sp>
      <p:sp>
        <p:nvSpPr>
          <p:cNvPr id="19" name="Rectangle 18"/>
          <p:cNvSpPr/>
          <p:nvPr/>
        </p:nvSpPr>
        <p:spPr>
          <a:xfrm>
            <a:off x="739200" y="1095941"/>
            <a:ext cx="5356205" cy="2829600"/>
          </a:xfrm>
          <a:prstGeom prst="rect">
            <a:avLst/>
          </a:prstGeom>
          <a:solidFill>
            <a:srgbClr val="FFFFFF">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sp>
        <p:nvSpPr>
          <p:cNvPr id="20" name="Rectangle 19"/>
          <p:cNvSpPr/>
          <p:nvPr/>
        </p:nvSpPr>
        <p:spPr>
          <a:xfrm>
            <a:off x="6097191" y="1095941"/>
            <a:ext cx="5356205" cy="2829600"/>
          </a:xfrm>
          <a:prstGeom prst="rect">
            <a:avLst/>
          </a:prstGeom>
          <a:solidFill>
            <a:srgbClr val="FFFFFF">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sp>
        <p:nvSpPr>
          <p:cNvPr id="21" name="Rectangle 20"/>
          <p:cNvSpPr/>
          <p:nvPr/>
        </p:nvSpPr>
        <p:spPr>
          <a:xfrm>
            <a:off x="738606" y="3925541"/>
            <a:ext cx="5356205" cy="2829600"/>
          </a:xfrm>
          <a:prstGeom prst="rect">
            <a:avLst/>
          </a:prstGeom>
          <a:solidFill>
            <a:srgbClr val="FFFFFF">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sp>
        <p:nvSpPr>
          <p:cNvPr id="22" name="Rectangle 21"/>
          <p:cNvSpPr/>
          <p:nvPr/>
        </p:nvSpPr>
        <p:spPr>
          <a:xfrm>
            <a:off x="6097191" y="3925541"/>
            <a:ext cx="5356205" cy="2829601"/>
          </a:xfrm>
          <a:prstGeom prst="rect">
            <a:avLst/>
          </a:prstGeom>
          <a:solidFill>
            <a:srgbClr val="FFFFFF">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pic>
        <p:nvPicPr>
          <p:cNvPr id="17" name="Picture 16"/>
          <p:cNvPicPr>
            <a:picLocks noChangeAspect="1"/>
          </p:cNvPicPr>
          <p:nvPr/>
        </p:nvPicPr>
        <p:blipFill>
          <a:blip r:embed="rId5"/>
          <a:stretch>
            <a:fillRect/>
          </a:stretch>
        </p:blipFill>
        <p:spPr>
          <a:xfrm>
            <a:off x="2726025" y="2036499"/>
            <a:ext cx="6723787" cy="3811972"/>
          </a:xfrm>
          <a:prstGeom prst="rect">
            <a:avLst/>
          </a:prstGeom>
          <a:noFill/>
          <a:effectLst>
            <a:glow>
              <a:schemeClr val="accent1">
                <a:alpha val="35000"/>
              </a:schemeClr>
            </a:glow>
            <a:softEdge rad="76200"/>
          </a:effectLst>
        </p:spPr>
      </p:pic>
      <p:grpSp>
        <p:nvGrpSpPr>
          <p:cNvPr id="9" name="Group 8"/>
          <p:cNvGrpSpPr/>
          <p:nvPr/>
        </p:nvGrpSpPr>
        <p:grpSpPr>
          <a:xfrm>
            <a:off x="6891431" y="2130443"/>
            <a:ext cx="2250195" cy="1369051"/>
            <a:chOff x="5234859" y="1775369"/>
            <a:chExt cx="1875162" cy="1140875"/>
          </a:xfrm>
        </p:grpSpPr>
        <p:pic>
          <p:nvPicPr>
            <p:cNvPr id="18" name="Picture 17"/>
            <p:cNvPicPr>
              <a:picLocks noChangeAspect="1"/>
            </p:cNvPicPr>
            <p:nvPr/>
          </p:nvPicPr>
          <p:blipFill>
            <a:blip r:embed="rId6"/>
            <a:stretch>
              <a:fillRect/>
            </a:stretch>
          </p:blipFill>
          <p:spPr>
            <a:xfrm>
              <a:off x="5234859" y="1775369"/>
              <a:ext cx="1875162" cy="1140875"/>
            </a:xfrm>
            <a:prstGeom prst="rect">
              <a:avLst/>
            </a:prstGeom>
          </p:spPr>
        </p:pic>
        <p:pic>
          <p:nvPicPr>
            <p:cNvPr id="3" name="Picture 2"/>
            <p:cNvPicPr>
              <a:picLocks noChangeAspect="1"/>
            </p:cNvPicPr>
            <p:nvPr/>
          </p:nvPicPr>
          <p:blipFill>
            <a:blip r:embed="rId7"/>
            <a:stretch>
              <a:fillRect/>
            </a:stretch>
          </p:blipFill>
          <p:spPr>
            <a:xfrm>
              <a:off x="5292080" y="1828811"/>
              <a:ext cx="1445792" cy="524634"/>
            </a:xfrm>
            <a:prstGeom prst="rect">
              <a:avLst/>
            </a:prstGeom>
          </p:spPr>
        </p:pic>
        <p:pic>
          <p:nvPicPr>
            <p:cNvPr id="4" name="Picture 3"/>
            <p:cNvPicPr>
              <a:picLocks noChangeAspect="1"/>
            </p:cNvPicPr>
            <p:nvPr/>
          </p:nvPicPr>
          <p:blipFill>
            <a:blip r:embed="rId8"/>
            <a:stretch>
              <a:fillRect/>
            </a:stretch>
          </p:blipFill>
          <p:spPr>
            <a:xfrm>
              <a:off x="5289989" y="2348090"/>
              <a:ext cx="1645345" cy="508036"/>
            </a:xfrm>
            <a:prstGeom prst="rect">
              <a:avLst/>
            </a:prstGeom>
          </p:spPr>
        </p:pic>
        <p:sp>
          <p:nvSpPr>
            <p:cNvPr id="6" name="Rectangle 5"/>
            <p:cNvSpPr/>
            <p:nvPr/>
          </p:nvSpPr>
          <p:spPr>
            <a:xfrm>
              <a:off x="6737873" y="1828810"/>
              <a:ext cx="354408" cy="524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grpSp>
      <p:grpSp>
        <p:nvGrpSpPr>
          <p:cNvPr id="222" name="Group 221"/>
          <p:cNvGrpSpPr/>
          <p:nvPr/>
        </p:nvGrpSpPr>
        <p:grpSpPr>
          <a:xfrm>
            <a:off x="4045459" y="2443735"/>
            <a:ext cx="2462023" cy="494539"/>
            <a:chOff x="2863215" y="2036445"/>
            <a:chExt cx="2051685" cy="412115"/>
          </a:xfrm>
        </p:grpSpPr>
        <p:cxnSp>
          <p:nvCxnSpPr>
            <p:cNvPr id="23" name="Straight Connector 22"/>
            <p:cNvCxnSpPr/>
            <p:nvPr/>
          </p:nvCxnSpPr>
          <p:spPr>
            <a:xfrm>
              <a:off x="2863215" y="2036445"/>
              <a:ext cx="421005" cy="85725"/>
            </a:xfrm>
            <a:prstGeom prst="line">
              <a:avLst/>
            </a:prstGeom>
            <a:ln w="57150">
              <a:solidFill>
                <a:srgbClr val="01FF07"/>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271520" y="2120900"/>
              <a:ext cx="434340" cy="116840"/>
            </a:xfrm>
            <a:prstGeom prst="line">
              <a:avLst/>
            </a:prstGeom>
            <a:ln w="57150">
              <a:solidFill>
                <a:srgbClr val="01FF0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1415" y="2236470"/>
              <a:ext cx="408305" cy="77470"/>
            </a:xfrm>
            <a:prstGeom prst="line">
              <a:avLst/>
            </a:prstGeom>
            <a:ln w="57150">
              <a:solidFill>
                <a:srgbClr val="01FF0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470400" y="2385060"/>
              <a:ext cx="444500" cy="63500"/>
            </a:xfrm>
            <a:prstGeom prst="line">
              <a:avLst/>
            </a:prstGeom>
            <a:ln w="57150">
              <a:solidFill>
                <a:srgbClr val="01FF07"/>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099560" y="2311400"/>
              <a:ext cx="378460" cy="76200"/>
            </a:xfrm>
            <a:prstGeom prst="line">
              <a:avLst/>
            </a:prstGeom>
            <a:ln w="57150">
              <a:solidFill>
                <a:srgbClr val="01FF07"/>
              </a:solidFill>
            </a:ln>
          </p:spPr>
          <p:style>
            <a:lnRef idx="1">
              <a:schemeClr val="accent1"/>
            </a:lnRef>
            <a:fillRef idx="0">
              <a:schemeClr val="accent1"/>
            </a:fillRef>
            <a:effectRef idx="0">
              <a:schemeClr val="accent1"/>
            </a:effectRef>
            <a:fontRef idx="minor">
              <a:schemeClr val="tx1"/>
            </a:fontRef>
          </p:style>
        </p:cxnSp>
      </p:grpSp>
      <p:grpSp>
        <p:nvGrpSpPr>
          <p:cNvPr id="224" name="Group 223"/>
          <p:cNvGrpSpPr/>
          <p:nvPr/>
        </p:nvGrpSpPr>
        <p:grpSpPr>
          <a:xfrm>
            <a:off x="4281397" y="3184637"/>
            <a:ext cx="3036851" cy="582691"/>
            <a:chOff x="3059832" y="2653864"/>
            <a:chExt cx="2530708" cy="485576"/>
          </a:xfrm>
        </p:grpSpPr>
        <p:cxnSp>
          <p:nvCxnSpPr>
            <p:cNvPr id="50" name="Straight Connector 49"/>
            <p:cNvCxnSpPr/>
            <p:nvPr/>
          </p:nvCxnSpPr>
          <p:spPr>
            <a:xfrm>
              <a:off x="3059832" y="2653864"/>
              <a:ext cx="445368" cy="7409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497580" y="2725420"/>
              <a:ext cx="457200" cy="7112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944620" y="2791460"/>
              <a:ext cx="492760" cy="9144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950460" y="2989580"/>
              <a:ext cx="640080" cy="14986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434840" y="2882900"/>
              <a:ext cx="518160" cy="10668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23" name="Group 222"/>
          <p:cNvGrpSpPr/>
          <p:nvPr/>
        </p:nvGrpSpPr>
        <p:grpSpPr>
          <a:xfrm>
            <a:off x="4696777" y="3234217"/>
            <a:ext cx="2519615" cy="660155"/>
            <a:chOff x="3400057" y="2688372"/>
            <a:chExt cx="2099678" cy="550128"/>
          </a:xfrm>
        </p:grpSpPr>
        <p:cxnSp>
          <p:nvCxnSpPr>
            <p:cNvPr id="77" name="Straight Connector 76"/>
            <p:cNvCxnSpPr/>
            <p:nvPr/>
          </p:nvCxnSpPr>
          <p:spPr>
            <a:xfrm>
              <a:off x="3400057" y="2688372"/>
              <a:ext cx="425102" cy="115352"/>
            </a:xfrm>
            <a:prstGeom prst="line">
              <a:avLst/>
            </a:prstGeom>
            <a:ln w="57150">
              <a:solidFill>
                <a:srgbClr val="FF0BF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809526" y="2803724"/>
              <a:ext cx="463389" cy="124261"/>
            </a:xfrm>
            <a:prstGeom prst="line">
              <a:avLst/>
            </a:prstGeom>
            <a:ln w="57150">
              <a:solidFill>
                <a:srgbClr val="FF0B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267200" y="2926080"/>
              <a:ext cx="443865" cy="108585"/>
            </a:xfrm>
            <a:prstGeom prst="line">
              <a:avLst/>
            </a:prstGeom>
            <a:ln w="57150">
              <a:solidFill>
                <a:srgbClr val="FF0BFF"/>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145405" y="3150870"/>
              <a:ext cx="354330" cy="87630"/>
            </a:xfrm>
            <a:prstGeom prst="line">
              <a:avLst/>
            </a:prstGeom>
            <a:ln w="57150">
              <a:solidFill>
                <a:srgbClr val="FF0BFF"/>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703445" y="3032760"/>
              <a:ext cx="455295" cy="120015"/>
            </a:xfrm>
            <a:prstGeom prst="line">
              <a:avLst/>
            </a:prstGeom>
            <a:ln w="57150">
              <a:solidFill>
                <a:srgbClr val="FF0BFF"/>
              </a:solidFill>
            </a:ln>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6009590" y="3968745"/>
            <a:ext cx="2459279" cy="594113"/>
            <a:chOff x="4499992" y="3307286"/>
            <a:chExt cx="2049398" cy="495094"/>
          </a:xfrm>
        </p:grpSpPr>
        <p:cxnSp>
          <p:nvCxnSpPr>
            <p:cNvPr id="168" name="Straight Connector 167"/>
            <p:cNvCxnSpPr/>
            <p:nvPr/>
          </p:nvCxnSpPr>
          <p:spPr>
            <a:xfrm>
              <a:off x="4499992" y="3307286"/>
              <a:ext cx="430148" cy="14076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4918710" y="3444240"/>
              <a:ext cx="438150" cy="10287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5341620" y="3543300"/>
              <a:ext cx="403860" cy="1066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6164580" y="3733800"/>
              <a:ext cx="384810" cy="685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5734050" y="3646170"/>
              <a:ext cx="441960" cy="914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6" name="Right Brace 225"/>
          <p:cNvSpPr/>
          <p:nvPr/>
        </p:nvSpPr>
        <p:spPr>
          <a:xfrm>
            <a:off x="5833111" y="2862072"/>
            <a:ext cx="176480" cy="56528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sz="2160"/>
          </a:p>
        </p:txBody>
      </p:sp>
      <p:sp>
        <p:nvSpPr>
          <p:cNvPr id="227" name="TextBox 226"/>
          <p:cNvSpPr txBox="1"/>
          <p:nvPr/>
        </p:nvSpPr>
        <p:spPr>
          <a:xfrm>
            <a:off x="5959130" y="2921311"/>
            <a:ext cx="587020" cy="424732"/>
          </a:xfrm>
          <a:prstGeom prst="rect">
            <a:avLst/>
          </a:prstGeom>
          <a:noFill/>
        </p:spPr>
        <p:txBody>
          <a:bodyPr wrap="none" rtlCol="0">
            <a:spAutoFit/>
          </a:bodyPr>
          <a:lstStyle/>
          <a:p>
            <a:r>
              <a:rPr lang="de-CH" sz="2160" dirty="0"/>
              <a:t>x10</a:t>
            </a:r>
          </a:p>
        </p:txBody>
      </p:sp>
      <p:sp>
        <p:nvSpPr>
          <p:cNvPr id="228" name="Right Brace 227"/>
          <p:cNvSpPr/>
          <p:nvPr/>
        </p:nvSpPr>
        <p:spPr>
          <a:xfrm>
            <a:off x="6434442" y="3715513"/>
            <a:ext cx="216492" cy="42305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sz="2160"/>
          </a:p>
        </p:txBody>
      </p:sp>
      <p:sp>
        <p:nvSpPr>
          <p:cNvPr id="229" name="TextBox 228"/>
          <p:cNvSpPr txBox="1"/>
          <p:nvPr/>
        </p:nvSpPr>
        <p:spPr>
          <a:xfrm>
            <a:off x="6581435" y="3688775"/>
            <a:ext cx="445956" cy="424732"/>
          </a:xfrm>
          <a:prstGeom prst="rect">
            <a:avLst/>
          </a:prstGeom>
          <a:noFill/>
        </p:spPr>
        <p:txBody>
          <a:bodyPr wrap="none" rtlCol="0">
            <a:spAutoFit/>
          </a:bodyPr>
          <a:lstStyle/>
          <a:p>
            <a:r>
              <a:rPr lang="de-CH" sz="2160" dirty="0"/>
              <a:t>x5</a:t>
            </a:r>
          </a:p>
        </p:txBody>
      </p:sp>
      <p:sp>
        <p:nvSpPr>
          <p:cNvPr id="230" name="Oval 229"/>
          <p:cNvSpPr/>
          <p:nvPr/>
        </p:nvSpPr>
        <p:spPr>
          <a:xfrm>
            <a:off x="9120339" y="1328508"/>
            <a:ext cx="518456" cy="1856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160"/>
          </a:p>
        </p:txBody>
      </p:sp>
    </p:spTree>
    <p:custDataLst>
      <p:tags r:id="rId1"/>
    </p:custDataLst>
    <p:extLst>
      <p:ext uri="{BB962C8B-B14F-4D97-AF65-F5344CB8AC3E}">
        <p14:creationId xmlns:p14="http://schemas.microsoft.com/office/powerpoint/2010/main" val="195991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50"/>
                                        <p:tgtEl>
                                          <p:spTgt spid="19"/>
                                        </p:tgtEl>
                                      </p:cBhvr>
                                    </p:animEffect>
                                    <p:set>
                                      <p:cBhvr>
                                        <p:cTn id="12" dur="1" fill="hold">
                                          <p:stCondLst>
                                            <p:cond delay="249"/>
                                          </p:stCondLst>
                                        </p:cTn>
                                        <p:tgtEl>
                                          <p:spTgt spid="1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5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0"/>
                                        </p:tgtEl>
                                        <p:attrNameLst>
                                          <p:attrName>style.visibility</p:attrName>
                                        </p:attrNameLst>
                                      </p:cBhvr>
                                      <p:to>
                                        <p:strVal val="visible"/>
                                      </p:to>
                                    </p:set>
                                    <p:animEffect transition="in" filter="fade">
                                      <p:cBhvr>
                                        <p:cTn id="20" dur="500"/>
                                        <p:tgtEl>
                                          <p:spTgt spid="23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30"/>
                                        </p:tgtEl>
                                        <p:attrNameLst>
                                          <p:attrName>style.visibility</p:attrName>
                                        </p:attrNameLst>
                                      </p:cBhvr>
                                      <p:to>
                                        <p:strVal val="hidden"/>
                                      </p:to>
                                    </p:set>
                                  </p:childTnLst>
                                </p:cTn>
                              </p:par>
                            </p:childTnLst>
                          </p:cTn>
                        </p:par>
                        <p:par>
                          <p:cTn id="25" fill="hold">
                            <p:stCondLst>
                              <p:cond delay="0"/>
                            </p:stCondLst>
                            <p:childTnLst>
                              <p:par>
                                <p:cTn id="26" presetID="10" presetClass="exit" presetSubtype="0" fill="hold" grpId="1" nodeType="afterEffect">
                                  <p:stCondLst>
                                    <p:cond delay="0"/>
                                  </p:stCondLst>
                                  <p:childTnLst>
                                    <p:animEffect transition="out" filter="fade">
                                      <p:cBhvr>
                                        <p:cTn id="27" dur="250"/>
                                        <p:tgtEl>
                                          <p:spTgt spid="20"/>
                                        </p:tgtEl>
                                      </p:cBhvr>
                                    </p:animEffect>
                                    <p:set>
                                      <p:cBhvr>
                                        <p:cTn id="28" dur="1" fill="hold">
                                          <p:stCondLst>
                                            <p:cond delay="249"/>
                                          </p:stCondLst>
                                        </p:cTn>
                                        <p:tgtEl>
                                          <p:spTgt spid="20"/>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250"/>
                                        <p:tgtEl>
                                          <p:spTgt spid="21"/>
                                        </p:tgtEl>
                                      </p:cBhvr>
                                    </p:animEffect>
                                    <p:set>
                                      <p:cBhvr>
                                        <p:cTn id="36" dur="1" fill="hold">
                                          <p:stCondLst>
                                            <p:cond delay="249"/>
                                          </p:stCondLst>
                                        </p:cTn>
                                        <p:tgtEl>
                                          <p:spTgt spid="21"/>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25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250"/>
                                        <p:tgtEl>
                                          <p:spTgt spid="22"/>
                                        </p:tgtEl>
                                      </p:cBhvr>
                                    </p:animEffect>
                                    <p:set>
                                      <p:cBhvr>
                                        <p:cTn id="44" dur="1" fill="hold">
                                          <p:stCondLst>
                                            <p:cond delay="249"/>
                                          </p:stCondLst>
                                        </p:cTn>
                                        <p:tgtEl>
                                          <p:spTgt spid="2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500"/>
                            </p:stCondLst>
                            <p:childTnLst>
                              <p:par>
                                <p:cTn id="49" presetID="1"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22"/>
                                        </p:tgtEl>
                                        <p:attrNameLst>
                                          <p:attrName>style.visibility</p:attrName>
                                        </p:attrNameLst>
                                      </p:cBhvr>
                                      <p:to>
                                        <p:strVal val="visible"/>
                                      </p:to>
                                    </p:set>
                                    <p:animEffect transition="in" filter="wipe(left)">
                                      <p:cBhvr>
                                        <p:cTn id="55" dur="500"/>
                                        <p:tgtEl>
                                          <p:spTgt spid="222"/>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222"/>
                                        </p:tgtEl>
                                        <p:attrNameLst>
                                          <p:attrName>style.visibility</p:attrName>
                                        </p:attrNameLst>
                                      </p:cBhvr>
                                      <p:to>
                                        <p:strVal val="hidden"/>
                                      </p:to>
                                    </p:set>
                                  </p:childTnLst>
                                </p:cTn>
                              </p:par>
                            </p:childTnLst>
                          </p:cTn>
                        </p:par>
                        <p:par>
                          <p:cTn id="60" fill="hold">
                            <p:stCondLst>
                              <p:cond delay="0"/>
                            </p:stCondLst>
                            <p:childTnLst>
                              <p:par>
                                <p:cTn id="61" presetID="22" presetClass="entr" presetSubtype="8" fill="hold" nodeType="afterEffect">
                                  <p:stCondLst>
                                    <p:cond delay="0"/>
                                  </p:stCondLst>
                                  <p:childTnLst>
                                    <p:set>
                                      <p:cBhvr>
                                        <p:cTn id="62" dur="1" fill="hold">
                                          <p:stCondLst>
                                            <p:cond delay="0"/>
                                          </p:stCondLst>
                                        </p:cTn>
                                        <p:tgtEl>
                                          <p:spTgt spid="224"/>
                                        </p:tgtEl>
                                        <p:attrNameLst>
                                          <p:attrName>style.visibility</p:attrName>
                                        </p:attrNameLst>
                                      </p:cBhvr>
                                      <p:to>
                                        <p:strVal val="visible"/>
                                      </p:to>
                                    </p:set>
                                    <p:animEffect transition="in" filter="wipe(left)">
                                      <p:cBhvr>
                                        <p:cTn id="63" dur="500"/>
                                        <p:tgtEl>
                                          <p:spTgt spid="224"/>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26"/>
                                        </p:tgtEl>
                                        <p:attrNameLst>
                                          <p:attrName>style.visibility</p:attrName>
                                        </p:attrNameLst>
                                      </p:cBhvr>
                                      <p:to>
                                        <p:strVal val="visible"/>
                                      </p:to>
                                    </p:set>
                                    <p:animEffect transition="in" filter="fade">
                                      <p:cBhvr>
                                        <p:cTn id="67" dur="500"/>
                                        <p:tgtEl>
                                          <p:spTgt spid="2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7"/>
                                        </p:tgtEl>
                                        <p:attrNameLst>
                                          <p:attrName>style.visibility</p:attrName>
                                        </p:attrNameLst>
                                      </p:cBhvr>
                                      <p:to>
                                        <p:strVal val="visible"/>
                                      </p:to>
                                    </p:set>
                                    <p:animEffect transition="in" filter="fade">
                                      <p:cBhvr>
                                        <p:cTn id="70" dur="500"/>
                                        <p:tgtEl>
                                          <p:spTgt spid="227"/>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224"/>
                                        </p:tgtEl>
                                        <p:attrNameLst>
                                          <p:attrName>style.visibility</p:attrName>
                                        </p:attrNameLst>
                                      </p:cBhvr>
                                      <p:to>
                                        <p:strVal val="hidden"/>
                                      </p:to>
                                    </p:set>
                                  </p:childTnLst>
                                </p:cTn>
                              </p:par>
                              <p:par>
                                <p:cTn id="75" presetID="22" presetClass="entr" presetSubtype="8" fill="hold" nodeType="withEffect">
                                  <p:stCondLst>
                                    <p:cond delay="0"/>
                                  </p:stCondLst>
                                  <p:childTnLst>
                                    <p:set>
                                      <p:cBhvr>
                                        <p:cTn id="76" dur="1" fill="hold">
                                          <p:stCondLst>
                                            <p:cond delay="0"/>
                                          </p:stCondLst>
                                        </p:cTn>
                                        <p:tgtEl>
                                          <p:spTgt spid="223"/>
                                        </p:tgtEl>
                                        <p:attrNameLst>
                                          <p:attrName>style.visibility</p:attrName>
                                        </p:attrNameLst>
                                      </p:cBhvr>
                                      <p:to>
                                        <p:strVal val="visible"/>
                                      </p:to>
                                    </p:set>
                                    <p:animEffect transition="in" filter="wipe(left)">
                                      <p:cBhvr>
                                        <p:cTn id="77" dur="500"/>
                                        <p:tgtEl>
                                          <p:spTgt spid="223"/>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nodeType="clickEffect">
                                  <p:stCondLst>
                                    <p:cond delay="0"/>
                                  </p:stCondLst>
                                  <p:childTnLst>
                                    <p:set>
                                      <p:cBhvr>
                                        <p:cTn id="81" dur="1" fill="hold">
                                          <p:stCondLst>
                                            <p:cond delay="0"/>
                                          </p:stCondLst>
                                        </p:cTn>
                                        <p:tgtEl>
                                          <p:spTgt spid="223"/>
                                        </p:tgtEl>
                                        <p:attrNameLst>
                                          <p:attrName>style.visibility</p:attrName>
                                        </p:attrNameLst>
                                      </p:cBhvr>
                                      <p:to>
                                        <p:strVal val="hidden"/>
                                      </p:to>
                                    </p:set>
                                  </p:childTnLst>
                                </p:cTn>
                              </p:par>
                              <p:par>
                                <p:cTn id="82" presetID="22" presetClass="entr" presetSubtype="8" fill="hold" nodeType="withEffect">
                                  <p:stCondLst>
                                    <p:cond delay="0"/>
                                  </p:stCondLst>
                                  <p:childTnLst>
                                    <p:set>
                                      <p:cBhvr>
                                        <p:cTn id="83" dur="1" fill="hold">
                                          <p:stCondLst>
                                            <p:cond delay="0"/>
                                          </p:stCondLst>
                                        </p:cTn>
                                        <p:tgtEl>
                                          <p:spTgt spid="225"/>
                                        </p:tgtEl>
                                        <p:attrNameLst>
                                          <p:attrName>style.visibility</p:attrName>
                                        </p:attrNameLst>
                                      </p:cBhvr>
                                      <p:to>
                                        <p:strVal val="visible"/>
                                      </p:to>
                                    </p:set>
                                    <p:animEffect transition="in" filter="wipe(left)">
                                      <p:cBhvr>
                                        <p:cTn id="84" dur="500"/>
                                        <p:tgtEl>
                                          <p:spTgt spid="225"/>
                                        </p:tgtEl>
                                      </p:cBhvr>
                                    </p:animEffec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228"/>
                                        </p:tgtEl>
                                        <p:attrNameLst>
                                          <p:attrName>style.visibility</p:attrName>
                                        </p:attrNameLst>
                                      </p:cBhvr>
                                      <p:to>
                                        <p:strVal val="visible"/>
                                      </p:to>
                                    </p:set>
                                    <p:animEffect transition="in" filter="fade">
                                      <p:cBhvr>
                                        <p:cTn id="88" dur="500"/>
                                        <p:tgtEl>
                                          <p:spTgt spid="2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29"/>
                                        </p:tgtEl>
                                        <p:attrNameLst>
                                          <p:attrName>style.visibility</p:attrName>
                                        </p:attrNameLst>
                                      </p:cBhvr>
                                      <p:to>
                                        <p:strVal val="visible"/>
                                      </p:to>
                                    </p:set>
                                    <p:animEffect transition="in" filter="fade">
                                      <p:cBhvr>
                                        <p:cTn id="91"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22" grpId="0" animBg="1"/>
      <p:bldP spid="22" grpId="1" animBg="1"/>
      <p:bldP spid="226" grpId="0" animBg="1"/>
      <p:bldP spid="227" grpId="0"/>
      <p:bldP spid="228" grpId="0" animBg="1"/>
      <p:bldP spid="229" grpId="0"/>
      <p:bldP spid="230" grpId="0" animBg="1"/>
      <p:bldP spid="230"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F81B6-C3A1-4FE8-8CE6-725F51E83E68}"/>
              </a:ext>
            </a:extLst>
          </p:cNvPr>
          <p:cNvPicPr>
            <a:picLocks noChangeAspect="1"/>
          </p:cNvPicPr>
          <p:nvPr/>
        </p:nvPicPr>
        <p:blipFill>
          <a:blip r:embed="rId2"/>
          <a:stretch>
            <a:fillRect/>
          </a:stretch>
        </p:blipFill>
        <p:spPr>
          <a:xfrm>
            <a:off x="0" y="0"/>
            <a:ext cx="12231278" cy="6858000"/>
          </a:xfrm>
          <a:prstGeom prst="rect">
            <a:avLst/>
          </a:prstGeom>
        </p:spPr>
      </p:pic>
      <p:sp>
        <p:nvSpPr>
          <p:cNvPr id="3" name="Title 2">
            <a:extLst>
              <a:ext uri="{FF2B5EF4-FFF2-40B4-BE49-F238E27FC236}">
                <a16:creationId xmlns:a16="http://schemas.microsoft.com/office/drawing/2014/main" id="{1CCFFF3D-EE7A-4BF8-9332-A31492D52342}"/>
              </a:ext>
            </a:extLst>
          </p:cNvPr>
          <p:cNvSpPr>
            <a:spLocks noGrp="1"/>
          </p:cNvSpPr>
          <p:nvPr>
            <p:ph type="title"/>
          </p:nvPr>
        </p:nvSpPr>
        <p:spPr>
          <a:xfrm>
            <a:off x="6095999" y="5548185"/>
            <a:ext cx="6135279" cy="1309816"/>
          </a:xfrm>
          <a:solidFill>
            <a:srgbClr val="7F7F7F">
              <a:alpha val="74902"/>
            </a:srgbClr>
          </a:solidFill>
        </p:spPr>
        <p:txBody>
          <a:bodyPr/>
          <a:lstStyle/>
          <a:p>
            <a:pPr algn="r"/>
            <a:r>
              <a:rPr lang="en-US" dirty="0">
                <a:solidFill>
                  <a:schemeClr val="bg1">
                    <a:lumMod val="95000"/>
                  </a:schemeClr>
                </a:solidFill>
              </a:rPr>
              <a:t>GRADIENT-DOMAIN </a:t>
            </a:r>
            <a:br>
              <a:rPr lang="en-US" dirty="0">
                <a:solidFill>
                  <a:schemeClr val="bg1">
                    <a:lumMod val="95000"/>
                  </a:schemeClr>
                </a:solidFill>
              </a:rPr>
            </a:br>
            <a:r>
              <a:rPr lang="en-US" dirty="0">
                <a:solidFill>
                  <a:schemeClr val="bg1">
                    <a:lumMod val="95000"/>
                  </a:schemeClr>
                </a:solidFill>
              </a:rPr>
              <a:t>LIGHT TRANSPORT</a:t>
            </a:r>
            <a:endParaRPr lang="fr-FR" dirty="0">
              <a:solidFill>
                <a:schemeClr val="bg1">
                  <a:lumMod val="95000"/>
                </a:schemeClr>
              </a:solidFill>
            </a:endParaRPr>
          </a:p>
        </p:txBody>
      </p:sp>
      <p:sp>
        <p:nvSpPr>
          <p:cNvPr id="2" name="Rectangle: Rounded Corners 1">
            <a:extLst>
              <a:ext uri="{FF2B5EF4-FFF2-40B4-BE49-F238E27FC236}">
                <a16:creationId xmlns:a16="http://schemas.microsoft.com/office/drawing/2014/main" id="{10D31AB4-3D16-4B09-87D0-E13D03E4C65E}"/>
              </a:ext>
            </a:extLst>
          </p:cNvPr>
          <p:cNvSpPr/>
          <p:nvPr/>
        </p:nvSpPr>
        <p:spPr>
          <a:xfrm>
            <a:off x="98855" y="135924"/>
            <a:ext cx="5920946" cy="1362676"/>
          </a:xfrm>
          <a:prstGeom prst="roundRect">
            <a:avLst>
              <a:gd name="adj" fmla="val 8264"/>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2801613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F81B6-C3A1-4FE8-8CE6-725F51E83E68}"/>
              </a:ext>
            </a:extLst>
          </p:cNvPr>
          <p:cNvPicPr>
            <a:picLocks noChangeAspect="1"/>
          </p:cNvPicPr>
          <p:nvPr/>
        </p:nvPicPr>
        <p:blipFill>
          <a:blip r:embed="rId2"/>
          <a:stretch>
            <a:fillRect/>
          </a:stretch>
        </p:blipFill>
        <p:spPr>
          <a:xfrm>
            <a:off x="0" y="0"/>
            <a:ext cx="12231278" cy="6858000"/>
          </a:xfrm>
          <a:prstGeom prst="rect">
            <a:avLst/>
          </a:prstGeom>
        </p:spPr>
      </p:pic>
      <p:sp>
        <p:nvSpPr>
          <p:cNvPr id="3" name="Title 2">
            <a:extLst>
              <a:ext uri="{FF2B5EF4-FFF2-40B4-BE49-F238E27FC236}">
                <a16:creationId xmlns:a16="http://schemas.microsoft.com/office/drawing/2014/main" id="{1CCFFF3D-EE7A-4BF8-9332-A31492D52342}"/>
              </a:ext>
            </a:extLst>
          </p:cNvPr>
          <p:cNvSpPr>
            <a:spLocks noGrp="1"/>
          </p:cNvSpPr>
          <p:nvPr>
            <p:ph type="title"/>
          </p:nvPr>
        </p:nvSpPr>
        <p:spPr>
          <a:xfrm>
            <a:off x="6095999" y="5548185"/>
            <a:ext cx="6135279" cy="1309816"/>
          </a:xfrm>
          <a:solidFill>
            <a:srgbClr val="7F7F7F">
              <a:alpha val="74902"/>
            </a:srgbClr>
          </a:solidFill>
        </p:spPr>
        <p:txBody>
          <a:bodyPr/>
          <a:lstStyle/>
          <a:p>
            <a:pPr algn="r"/>
            <a:r>
              <a:rPr lang="en-US" dirty="0">
                <a:solidFill>
                  <a:schemeClr val="bg1">
                    <a:lumMod val="95000"/>
                  </a:schemeClr>
                </a:solidFill>
              </a:rPr>
              <a:t>GRADIENT-DOMAIN </a:t>
            </a:r>
            <a:br>
              <a:rPr lang="en-US" dirty="0">
                <a:solidFill>
                  <a:schemeClr val="bg1">
                    <a:lumMod val="95000"/>
                  </a:schemeClr>
                </a:solidFill>
              </a:rPr>
            </a:br>
            <a:r>
              <a:rPr lang="en-US" dirty="0">
                <a:solidFill>
                  <a:schemeClr val="bg1">
                    <a:lumMod val="95000"/>
                  </a:schemeClr>
                </a:solidFill>
              </a:rPr>
              <a:t>LIGHT TRANSPORT</a:t>
            </a:r>
            <a:endParaRPr lang="fr-FR" dirty="0">
              <a:solidFill>
                <a:schemeClr val="bg1">
                  <a:lumMod val="95000"/>
                </a:schemeClr>
              </a:solidFill>
            </a:endParaRPr>
          </a:p>
        </p:txBody>
      </p:sp>
      <p:sp>
        <p:nvSpPr>
          <p:cNvPr id="2" name="Rectangle: Rounded Corners 1">
            <a:extLst>
              <a:ext uri="{FF2B5EF4-FFF2-40B4-BE49-F238E27FC236}">
                <a16:creationId xmlns:a16="http://schemas.microsoft.com/office/drawing/2014/main" id="{10D31AB4-3D16-4B09-87D0-E13D03E4C65E}"/>
              </a:ext>
            </a:extLst>
          </p:cNvPr>
          <p:cNvSpPr/>
          <p:nvPr/>
        </p:nvSpPr>
        <p:spPr>
          <a:xfrm>
            <a:off x="6115639" y="102057"/>
            <a:ext cx="6017094" cy="1362676"/>
          </a:xfrm>
          <a:prstGeom prst="roundRect">
            <a:avLst>
              <a:gd name="adj" fmla="val 8264"/>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1573104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F81B6-C3A1-4FE8-8CE6-725F51E83E68}"/>
              </a:ext>
            </a:extLst>
          </p:cNvPr>
          <p:cNvPicPr>
            <a:picLocks noChangeAspect="1"/>
          </p:cNvPicPr>
          <p:nvPr/>
        </p:nvPicPr>
        <p:blipFill>
          <a:blip r:embed="rId2"/>
          <a:stretch>
            <a:fillRect/>
          </a:stretch>
        </p:blipFill>
        <p:spPr>
          <a:xfrm>
            <a:off x="0" y="0"/>
            <a:ext cx="12231278" cy="6858000"/>
          </a:xfrm>
          <a:prstGeom prst="rect">
            <a:avLst/>
          </a:prstGeom>
        </p:spPr>
      </p:pic>
      <p:sp>
        <p:nvSpPr>
          <p:cNvPr id="3" name="Title 2">
            <a:extLst>
              <a:ext uri="{FF2B5EF4-FFF2-40B4-BE49-F238E27FC236}">
                <a16:creationId xmlns:a16="http://schemas.microsoft.com/office/drawing/2014/main" id="{1CCFFF3D-EE7A-4BF8-9332-A31492D52342}"/>
              </a:ext>
            </a:extLst>
          </p:cNvPr>
          <p:cNvSpPr>
            <a:spLocks noGrp="1"/>
          </p:cNvSpPr>
          <p:nvPr>
            <p:ph type="title"/>
          </p:nvPr>
        </p:nvSpPr>
        <p:spPr>
          <a:xfrm>
            <a:off x="6095999" y="5548185"/>
            <a:ext cx="6135279" cy="1309816"/>
          </a:xfrm>
          <a:solidFill>
            <a:srgbClr val="7F7F7F">
              <a:alpha val="74902"/>
            </a:srgbClr>
          </a:solidFill>
        </p:spPr>
        <p:txBody>
          <a:bodyPr/>
          <a:lstStyle/>
          <a:p>
            <a:pPr algn="r"/>
            <a:r>
              <a:rPr lang="en-US" dirty="0">
                <a:solidFill>
                  <a:schemeClr val="bg1">
                    <a:lumMod val="95000"/>
                  </a:schemeClr>
                </a:solidFill>
              </a:rPr>
              <a:t>GRADIENT-DOMAIN </a:t>
            </a:r>
            <a:br>
              <a:rPr lang="en-US" dirty="0">
                <a:solidFill>
                  <a:schemeClr val="bg1">
                    <a:lumMod val="95000"/>
                  </a:schemeClr>
                </a:solidFill>
              </a:rPr>
            </a:br>
            <a:r>
              <a:rPr lang="en-US" dirty="0">
                <a:solidFill>
                  <a:schemeClr val="bg1">
                    <a:lumMod val="95000"/>
                  </a:schemeClr>
                </a:solidFill>
              </a:rPr>
              <a:t>LIGHT TRANSPORT</a:t>
            </a:r>
            <a:endParaRPr lang="fr-FR" dirty="0">
              <a:solidFill>
                <a:schemeClr val="bg1">
                  <a:lumMod val="95000"/>
                </a:schemeClr>
              </a:solidFill>
            </a:endParaRPr>
          </a:p>
        </p:txBody>
      </p:sp>
      <p:sp>
        <p:nvSpPr>
          <p:cNvPr id="2" name="Rectangle: Rounded Corners 1">
            <a:extLst>
              <a:ext uri="{FF2B5EF4-FFF2-40B4-BE49-F238E27FC236}">
                <a16:creationId xmlns:a16="http://schemas.microsoft.com/office/drawing/2014/main" id="{10D31AB4-3D16-4B09-87D0-E13D03E4C65E}"/>
              </a:ext>
            </a:extLst>
          </p:cNvPr>
          <p:cNvSpPr/>
          <p:nvPr/>
        </p:nvSpPr>
        <p:spPr>
          <a:xfrm>
            <a:off x="98855" y="1871591"/>
            <a:ext cx="5920946" cy="4766276"/>
          </a:xfrm>
          <a:prstGeom prst="roundRect">
            <a:avLst>
              <a:gd name="adj" fmla="val 3823"/>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1617322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F81B6-C3A1-4FE8-8CE6-725F51E83E68}"/>
              </a:ext>
            </a:extLst>
          </p:cNvPr>
          <p:cNvPicPr>
            <a:picLocks noChangeAspect="1"/>
          </p:cNvPicPr>
          <p:nvPr/>
        </p:nvPicPr>
        <p:blipFill>
          <a:blip r:embed="rId2"/>
          <a:stretch>
            <a:fillRect/>
          </a:stretch>
        </p:blipFill>
        <p:spPr>
          <a:xfrm>
            <a:off x="0" y="0"/>
            <a:ext cx="12231278" cy="6858000"/>
          </a:xfrm>
          <a:prstGeom prst="rect">
            <a:avLst/>
          </a:prstGeom>
        </p:spPr>
      </p:pic>
      <p:sp>
        <p:nvSpPr>
          <p:cNvPr id="3" name="Title 2">
            <a:extLst>
              <a:ext uri="{FF2B5EF4-FFF2-40B4-BE49-F238E27FC236}">
                <a16:creationId xmlns:a16="http://schemas.microsoft.com/office/drawing/2014/main" id="{1CCFFF3D-EE7A-4BF8-9332-A31492D52342}"/>
              </a:ext>
            </a:extLst>
          </p:cNvPr>
          <p:cNvSpPr>
            <a:spLocks noGrp="1"/>
          </p:cNvSpPr>
          <p:nvPr>
            <p:ph type="title"/>
          </p:nvPr>
        </p:nvSpPr>
        <p:spPr>
          <a:xfrm>
            <a:off x="6095999" y="5548185"/>
            <a:ext cx="6135279" cy="1309816"/>
          </a:xfrm>
          <a:solidFill>
            <a:srgbClr val="7F7F7F">
              <a:alpha val="74902"/>
            </a:srgbClr>
          </a:solidFill>
        </p:spPr>
        <p:txBody>
          <a:bodyPr/>
          <a:lstStyle/>
          <a:p>
            <a:pPr algn="r"/>
            <a:r>
              <a:rPr lang="en-US" dirty="0">
                <a:solidFill>
                  <a:schemeClr val="bg1">
                    <a:lumMod val="95000"/>
                  </a:schemeClr>
                </a:solidFill>
              </a:rPr>
              <a:t>GRADIENT-DOMAIN </a:t>
            </a:r>
            <a:br>
              <a:rPr lang="en-US" dirty="0">
                <a:solidFill>
                  <a:schemeClr val="bg1">
                    <a:lumMod val="95000"/>
                  </a:schemeClr>
                </a:solidFill>
              </a:rPr>
            </a:br>
            <a:r>
              <a:rPr lang="en-US" dirty="0">
                <a:solidFill>
                  <a:schemeClr val="bg1">
                    <a:lumMod val="95000"/>
                  </a:schemeClr>
                </a:solidFill>
              </a:rPr>
              <a:t>LIGHT TRANSPORT</a:t>
            </a:r>
            <a:endParaRPr lang="fr-FR" dirty="0">
              <a:solidFill>
                <a:schemeClr val="bg1">
                  <a:lumMod val="95000"/>
                </a:schemeClr>
              </a:solidFill>
            </a:endParaRPr>
          </a:p>
        </p:txBody>
      </p:sp>
      <p:sp>
        <p:nvSpPr>
          <p:cNvPr id="2" name="Rectangle: Rounded Corners 1">
            <a:extLst>
              <a:ext uri="{FF2B5EF4-FFF2-40B4-BE49-F238E27FC236}">
                <a16:creationId xmlns:a16="http://schemas.microsoft.com/office/drawing/2014/main" id="{10D31AB4-3D16-4B09-87D0-E13D03E4C65E}"/>
              </a:ext>
            </a:extLst>
          </p:cNvPr>
          <p:cNvSpPr/>
          <p:nvPr/>
        </p:nvSpPr>
        <p:spPr>
          <a:xfrm>
            <a:off x="6115639" y="1871591"/>
            <a:ext cx="6008628" cy="3343876"/>
          </a:xfrm>
          <a:prstGeom prst="roundRect">
            <a:avLst>
              <a:gd name="adj" fmla="val 4213"/>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4138586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sonhua_data\gradient_star_paper\submission\ready\star1001_camera_ready_supp\additional_materials\sponza_5min\Ref.png">
            <a:extLst>
              <a:ext uri="{FF2B5EF4-FFF2-40B4-BE49-F238E27FC236}">
                <a16:creationId xmlns:a16="http://schemas.microsoft.com/office/drawing/2014/main" id="{5FDABD62-F026-48FE-A673-2E0C94318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2440"/>
            <a:ext cx="12192000" cy="8763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236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1BD9E29-4893-4828-97FC-784A869333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5">
            <a:extLst>
              <a:ext uri="{FF2B5EF4-FFF2-40B4-BE49-F238E27FC236}">
                <a16:creationId xmlns:a16="http://schemas.microsoft.com/office/drawing/2014/main" id="{507C0785-31D5-48F7-B0BF-5B2EE7B424F5}"/>
              </a:ext>
            </a:extLst>
          </p:cNvPr>
          <p:cNvSpPr txBox="1">
            <a:spLocks/>
          </p:cNvSpPr>
          <p:nvPr/>
        </p:nvSpPr>
        <p:spPr>
          <a:xfrm>
            <a:off x="275246" y="94067"/>
            <a:ext cx="10603541" cy="667933"/>
          </a:xfrm>
          <a:prstGeom prst="rect">
            <a:avLst/>
          </a:prstGeo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pPr algn="l"/>
            <a:r>
              <a:rPr lang="de-CH" sz="3600" dirty="0"/>
              <a:t>SPONZA SCENE</a:t>
            </a:r>
            <a:endParaRPr lang="en-GB" dirty="0"/>
          </a:p>
        </p:txBody>
      </p:sp>
      <p:cxnSp>
        <p:nvCxnSpPr>
          <p:cNvPr id="3" name="Straight Connector 2">
            <a:extLst>
              <a:ext uri="{FF2B5EF4-FFF2-40B4-BE49-F238E27FC236}">
                <a16:creationId xmlns:a16="http://schemas.microsoft.com/office/drawing/2014/main" id="{22907242-886B-440D-9705-40358ED9B18B}"/>
              </a:ext>
            </a:extLst>
          </p:cNvPr>
          <p:cNvCxnSpPr/>
          <p:nvPr/>
        </p:nvCxnSpPr>
        <p:spPr>
          <a:xfrm>
            <a:off x="4770304" y="4186410"/>
            <a:ext cx="7072829" cy="1311007"/>
          </a:xfrm>
          <a:prstGeom prst="line">
            <a:avLst/>
          </a:prstGeom>
          <a:ln w="76200">
            <a:solidFill>
              <a:srgbClr val="6A3D9A"/>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58BEAB7C-75E5-4C37-B58C-9FC6C9DD3C95}"/>
              </a:ext>
            </a:extLst>
          </p:cNvPr>
          <p:cNvCxnSpPr>
            <a:cxnSpLocks/>
          </p:cNvCxnSpPr>
          <p:nvPr/>
        </p:nvCxnSpPr>
        <p:spPr>
          <a:xfrm>
            <a:off x="5054600" y="5207000"/>
            <a:ext cx="6866467" cy="889000"/>
          </a:xfrm>
          <a:prstGeom prst="line">
            <a:avLst/>
          </a:prstGeom>
          <a:ln w="76200">
            <a:solidFill>
              <a:srgbClr val="6A3D9A">
                <a:alpha val="75000"/>
              </a:srgbClr>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410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80BBE5-5B50-4B05-92FE-D2476DFD79F0}"/>
              </a:ext>
            </a:extLst>
          </p:cNvPr>
          <p:cNvSpPr>
            <a:spLocks noGrp="1"/>
          </p:cNvSpPr>
          <p:nvPr>
            <p:ph type="sldNum" sz="quarter" idx="12"/>
          </p:nvPr>
        </p:nvSpPr>
        <p:spPr/>
        <p:txBody>
          <a:bodyPr/>
          <a:lstStyle/>
          <a:p>
            <a:fld id="{FD392A1A-B5AB-4E5C-8413-2A0AEA0B90E8}" type="slidenum">
              <a:rPr lang="en-GB" smtClean="0"/>
              <a:t>54</a:t>
            </a:fld>
            <a:endParaRPr lang="en-GB"/>
          </a:p>
        </p:txBody>
      </p:sp>
      <p:pic>
        <p:nvPicPr>
          <p:cNvPr id="5122" name="Picture 2" descr="C:\sonhua_data\gradient_star_paper\submission\ready\star1001_camera_ready_supp\additional_materials\bathroom_15min\Ref.png">
            <a:extLst>
              <a:ext uri="{FF2B5EF4-FFF2-40B4-BE49-F238E27FC236}">
                <a16:creationId xmlns:a16="http://schemas.microsoft.com/office/drawing/2014/main" id="{91BBE718-A402-482D-818D-731956BAC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5218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9DB643-F89C-4FB8-85A6-1B8D441FB91D}"/>
              </a:ext>
            </a:extLst>
          </p:cNvPr>
          <p:cNvSpPr>
            <a:spLocks noGrp="1"/>
          </p:cNvSpPr>
          <p:nvPr>
            <p:ph type="sldNum" sz="quarter" idx="12"/>
          </p:nvPr>
        </p:nvSpPr>
        <p:spPr/>
        <p:txBody>
          <a:bodyPr/>
          <a:lstStyle/>
          <a:p>
            <a:fld id="{FD392A1A-B5AB-4E5C-8413-2A0AEA0B90E8}" type="slidenum">
              <a:rPr lang="en-GB" smtClean="0"/>
              <a:t>55</a:t>
            </a:fld>
            <a:endParaRPr lang="en-GB"/>
          </a:p>
        </p:txBody>
      </p:sp>
      <p:pic>
        <p:nvPicPr>
          <p:cNvPr id="6146" name="Picture 2">
            <a:extLst>
              <a:ext uri="{FF2B5EF4-FFF2-40B4-BE49-F238E27FC236}">
                <a16:creationId xmlns:a16="http://schemas.microsoft.com/office/drawing/2014/main" id="{51456BE1-6195-4220-A48B-27E73BE048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5">
            <a:extLst>
              <a:ext uri="{FF2B5EF4-FFF2-40B4-BE49-F238E27FC236}">
                <a16:creationId xmlns:a16="http://schemas.microsoft.com/office/drawing/2014/main" id="{57AF61A5-64FB-4FA8-B467-FC7701143036}"/>
              </a:ext>
            </a:extLst>
          </p:cNvPr>
          <p:cNvSpPr txBox="1">
            <a:spLocks/>
          </p:cNvSpPr>
          <p:nvPr/>
        </p:nvSpPr>
        <p:spPr>
          <a:xfrm>
            <a:off x="275246" y="94067"/>
            <a:ext cx="10603541" cy="667933"/>
          </a:xfrm>
          <a:prstGeom prst="rect">
            <a:avLst/>
          </a:prstGeo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pPr algn="l"/>
            <a:r>
              <a:rPr lang="de-CH" sz="3600" dirty="0"/>
              <a:t>BATHROOM SCENE</a:t>
            </a:r>
            <a:endParaRPr lang="en-GB" dirty="0"/>
          </a:p>
        </p:txBody>
      </p:sp>
      <p:cxnSp>
        <p:nvCxnSpPr>
          <p:cNvPr id="6" name="Straight Connector 5">
            <a:extLst>
              <a:ext uri="{FF2B5EF4-FFF2-40B4-BE49-F238E27FC236}">
                <a16:creationId xmlns:a16="http://schemas.microsoft.com/office/drawing/2014/main" id="{7E33B926-F612-4479-98A8-EF9BAD4B86B1}"/>
              </a:ext>
            </a:extLst>
          </p:cNvPr>
          <p:cNvCxnSpPr>
            <a:cxnSpLocks/>
          </p:cNvCxnSpPr>
          <p:nvPr/>
        </p:nvCxnSpPr>
        <p:spPr>
          <a:xfrm>
            <a:off x="4928135" y="3590223"/>
            <a:ext cx="6246796" cy="1607419"/>
          </a:xfrm>
          <a:prstGeom prst="line">
            <a:avLst/>
          </a:prstGeom>
          <a:ln w="76200">
            <a:solidFill>
              <a:srgbClr val="6A3D9A">
                <a:alpha val="75000"/>
              </a:srgbClr>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488D050-421D-4662-85D0-D937282F84F3}"/>
              </a:ext>
            </a:extLst>
          </p:cNvPr>
          <p:cNvCxnSpPr>
            <a:cxnSpLocks/>
          </p:cNvCxnSpPr>
          <p:nvPr/>
        </p:nvCxnSpPr>
        <p:spPr>
          <a:xfrm>
            <a:off x="3310467" y="2658533"/>
            <a:ext cx="7800964" cy="1955176"/>
          </a:xfrm>
          <a:prstGeom prst="line">
            <a:avLst/>
          </a:prstGeom>
          <a:ln w="76200">
            <a:solidFill>
              <a:srgbClr val="33A02C"/>
            </a:solidFill>
            <a:prstDash val="sysDot"/>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6ED90EF-4F46-4EE0-AC86-1C2E326FFBFB}"/>
              </a:ext>
            </a:extLst>
          </p:cNvPr>
          <p:cNvCxnSpPr>
            <a:cxnSpLocks/>
          </p:cNvCxnSpPr>
          <p:nvPr/>
        </p:nvCxnSpPr>
        <p:spPr>
          <a:xfrm>
            <a:off x="3725333" y="2336800"/>
            <a:ext cx="7449598" cy="2624667"/>
          </a:xfrm>
          <a:prstGeom prst="line">
            <a:avLst/>
          </a:prstGeom>
          <a:ln w="76200">
            <a:solidFill>
              <a:srgbClr val="FF7F00"/>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725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oom filled with furniture and a large window&#10;&#10;Description automatically generated">
            <a:extLst>
              <a:ext uri="{FF2B5EF4-FFF2-40B4-BE49-F238E27FC236}">
                <a16:creationId xmlns:a16="http://schemas.microsoft.com/office/drawing/2014/main" id="{44D1865C-F1A9-42D1-9B9A-7DE30B97E7E9}"/>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816255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507C0785-31D5-48F7-B0BF-5B2EE7B424F5}"/>
              </a:ext>
            </a:extLst>
          </p:cNvPr>
          <p:cNvSpPr txBox="1">
            <a:spLocks/>
          </p:cNvSpPr>
          <p:nvPr/>
        </p:nvSpPr>
        <p:spPr>
          <a:xfrm>
            <a:off x="275246" y="94067"/>
            <a:ext cx="10603541" cy="667933"/>
          </a:xfrm>
          <a:prstGeom prst="rect">
            <a:avLst/>
          </a:prstGeo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pPr algn="l"/>
            <a:r>
              <a:rPr lang="de-CH" sz="3600" dirty="0"/>
              <a:t>BOOKSHELF SCENE</a:t>
            </a:r>
            <a:endParaRPr lang="en-GB" dirty="0"/>
          </a:p>
        </p:txBody>
      </p:sp>
      <p:pic>
        <p:nvPicPr>
          <p:cNvPr id="4098" name="Picture 2">
            <a:extLst>
              <a:ext uri="{FF2B5EF4-FFF2-40B4-BE49-F238E27FC236}">
                <a16:creationId xmlns:a16="http://schemas.microsoft.com/office/drawing/2014/main" id="{305EC5E5-EDAE-429A-B4C6-5D0520562F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60960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520E7ADD-147D-44B6-A886-B115CCC69494}"/>
              </a:ext>
            </a:extLst>
          </p:cNvPr>
          <p:cNvCxnSpPr>
            <a:cxnSpLocks/>
          </p:cNvCxnSpPr>
          <p:nvPr/>
        </p:nvCxnSpPr>
        <p:spPr>
          <a:xfrm>
            <a:off x="2787267" y="3866920"/>
            <a:ext cx="8460955" cy="1718632"/>
          </a:xfrm>
          <a:prstGeom prst="line">
            <a:avLst/>
          </a:prstGeom>
          <a:ln w="76200">
            <a:solidFill>
              <a:srgbClr val="FF7F00"/>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485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A342ED-45D3-436C-B660-3CD43A940613}"/>
              </a:ext>
            </a:extLst>
          </p:cNvPr>
          <p:cNvSpPr>
            <a:spLocks noGrp="1"/>
          </p:cNvSpPr>
          <p:nvPr>
            <p:ph type="sldNum" sz="quarter" idx="12"/>
          </p:nvPr>
        </p:nvSpPr>
        <p:spPr/>
        <p:txBody>
          <a:bodyPr/>
          <a:lstStyle/>
          <a:p>
            <a:fld id="{FD392A1A-B5AB-4E5C-8413-2A0AEA0B90E8}" type="slidenum">
              <a:rPr lang="en-GB" smtClean="0"/>
              <a:t>58</a:t>
            </a:fld>
            <a:endParaRPr lang="en-GB"/>
          </a:p>
        </p:txBody>
      </p:sp>
      <p:pic>
        <p:nvPicPr>
          <p:cNvPr id="8194" name="Picture 2" descr="C:\sonhua_data\gradient_star_paper\submission\ready\star1001_camera_ready_supp\additional_materials\torus_5min\Ref.png">
            <a:extLst>
              <a:ext uri="{FF2B5EF4-FFF2-40B4-BE49-F238E27FC236}">
                <a16:creationId xmlns:a16="http://schemas.microsoft.com/office/drawing/2014/main" id="{3C07C8B7-F062-4D4F-A1A1-3737CC3A5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72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9DB643-F89C-4FB8-85A6-1B8D441FB91D}"/>
              </a:ext>
            </a:extLst>
          </p:cNvPr>
          <p:cNvSpPr>
            <a:spLocks noGrp="1"/>
          </p:cNvSpPr>
          <p:nvPr>
            <p:ph type="sldNum" sz="quarter" idx="12"/>
          </p:nvPr>
        </p:nvSpPr>
        <p:spPr/>
        <p:txBody>
          <a:bodyPr/>
          <a:lstStyle/>
          <a:p>
            <a:fld id="{FD392A1A-B5AB-4E5C-8413-2A0AEA0B90E8}" type="slidenum">
              <a:rPr lang="en-GB" smtClean="0"/>
              <a:t>59</a:t>
            </a:fld>
            <a:endParaRPr lang="en-GB"/>
          </a:p>
        </p:txBody>
      </p:sp>
      <p:sp>
        <p:nvSpPr>
          <p:cNvPr id="4" name="Title 5">
            <a:extLst>
              <a:ext uri="{FF2B5EF4-FFF2-40B4-BE49-F238E27FC236}">
                <a16:creationId xmlns:a16="http://schemas.microsoft.com/office/drawing/2014/main" id="{57AF61A5-64FB-4FA8-B467-FC7701143036}"/>
              </a:ext>
            </a:extLst>
          </p:cNvPr>
          <p:cNvSpPr txBox="1">
            <a:spLocks/>
          </p:cNvSpPr>
          <p:nvPr/>
        </p:nvSpPr>
        <p:spPr>
          <a:xfrm>
            <a:off x="275246" y="94067"/>
            <a:ext cx="10603541" cy="667933"/>
          </a:xfrm>
          <a:prstGeom prst="rect">
            <a:avLst/>
          </a:prstGeo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pPr algn="l"/>
            <a:r>
              <a:rPr lang="de-CH" sz="3600" dirty="0"/>
              <a:t>TORUS SCENE</a:t>
            </a:r>
            <a:endParaRPr lang="en-GB" dirty="0"/>
          </a:p>
        </p:txBody>
      </p:sp>
      <p:pic>
        <p:nvPicPr>
          <p:cNvPr id="7170" name="Picture 2">
            <a:extLst>
              <a:ext uri="{FF2B5EF4-FFF2-40B4-BE49-F238E27FC236}">
                <a16:creationId xmlns:a16="http://schemas.microsoft.com/office/drawing/2014/main" id="{DC0F8983-247A-4261-A1E3-C81883AA22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6096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4F612ADF-1B50-44EC-990F-747996B08340}"/>
              </a:ext>
            </a:extLst>
          </p:cNvPr>
          <p:cNvCxnSpPr>
            <a:cxnSpLocks/>
          </p:cNvCxnSpPr>
          <p:nvPr/>
        </p:nvCxnSpPr>
        <p:spPr>
          <a:xfrm>
            <a:off x="7943161" y="4880472"/>
            <a:ext cx="4109292" cy="826266"/>
          </a:xfrm>
          <a:prstGeom prst="line">
            <a:avLst/>
          </a:prstGeom>
          <a:ln w="76200">
            <a:solidFill>
              <a:srgbClr val="33A02C"/>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166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794230" y="1647570"/>
            <a:ext cx="10603541" cy="4913868"/>
          </a:xfrm>
        </p:spPr>
        <p:txBody>
          <a:bodyPr>
            <a:normAutofit fontScale="85000" lnSpcReduction="20000"/>
          </a:bodyPr>
          <a:lstStyle/>
          <a:p>
            <a:pPr marL="0" indent="0">
              <a:lnSpc>
                <a:spcPct val="120000"/>
              </a:lnSpc>
              <a:buNone/>
            </a:pPr>
            <a:r>
              <a:rPr lang="en-US" sz="3200" dirty="0"/>
              <a:t>Gradient-domain light transport</a:t>
            </a:r>
          </a:p>
          <a:p>
            <a:pPr>
              <a:lnSpc>
                <a:spcPct val="120000"/>
              </a:lnSpc>
            </a:pPr>
            <a:r>
              <a:rPr lang="en-US" sz="3200" dirty="0"/>
              <a:t>Uni-, Bi-directional path tracing</a:t>
            </a:r>
          </a:p>
          <a:p>
            <a:pPr>
              <a:lnSpc>
                <a:spcPct val="120000"/>
              </a:lnSpc>
            </a:pPr>
            <a:r>
              <a:rPr lang="en-US" sz="3200" dirty="0"/>
              <a:t>Photon density estimation</a:t>
            </a:r>
          </a:p>
          <a:p>
            <a:pPr>
              <a:lnSpc>
                <a:spcPct val="120000"/>
              </a:lnSpc>
            </a:pPr>
            <a:r>
              <a:rPr lang="en-US" sz="3200" dirty="0"/>
              <a:t>Unified path sampling / vertex connection and merging</a:t>
            </a:r>
          </a:p>
          <a:p>
            <a:pPr marL="0" indent="0">
              <a:lnSpc>
                <a:spcPct val="120000"/>
              </a:lnSpc>
              <a:buNone/>
            </a:pPr>
            <a:r>
              <a:rPr lang="en-US" sz="3200" dirty="0"/>
              <a:t>improves upon traditional light transport. </a:t>
            </a:r>
          </a:p>
          <a:p>
            <a:pPr marL="0" indent="0">
              <a:lnSpc>
                <a:spcPct val="120000"/>
              </a:lnSpc>
              <a:buNone/>
            </a:pPr>
            <a:endParaRPr lang="en-US" sz="3200" dirty="0"/>
          </a:p>
          <a:p>
            <a:pPr marL="0" indent="0">
              <a:lnSpc>
                <a:spcPct val="120000"/>
              </a:lnSpc>
              <a:buNone/>
            </a:pPr>
            <a:r>
              <a:rPr lang="en-US" sz="3200" dirty="0"/>
              <a:t>Shift mapping: random sequence, half-vector copy, reconnection, manifold exploration.</a:t>
            </a:r>
          </a:p>
          <a:p>
            <a:pPr marL="0" indent="0">
              <a:lnSpc>
                <a:spcPct val="120000"/>
              </a:lnSpc>
              <a:buNone/>
            </a:pPr>
            <a:endParaRPr lang="en-US" sz="3200" dirty="0"/>
          </a:p>
          <a:p>
            <a:pPr marL="0" indent="0">
              <a:lnSpc>
                <a:spcPct val="120000"/>
              </a:lnSpc>
              <a:buNone/>
            </a:pPr>
            <a:r>
              <a:rPr lang="en-US" sz="3200" dirty="0"/>
              <a:t>No best gradient-domain algorithm so far.</a:t>
            </a:r>
            <a:endParaRPr lang="en-US" sz="2800" dirty="0"/>
          </a:p>
        </p:txBody>
      </p:sp>
      <p:sp>
        <p:nvSpPr>
          <p:cNvPr id="2" name="Title 1"/>
          <p:cNvSpPr>
            <a:spLocks noGrp="1"/>
          </p:cNvSpPr>
          <p:nvPr>
            <p:ph type="title"/>
          </p:nvPr>
        </p:nvSpPr>
        <p:spPr>
          <a:noFill/>
          <a:ln>
            <a:noFill/>
          </a:ln>
        </p:spPr>
        <p:txBody>
          <a:bodyPr vert="horz" lIns="91440" tIns="45720" rIns="91440" bIns="45720" rtlCol="0" anchor="ctr">
            <a:noAutofit/>
          </a:bodyPr>
          <a:lstStyle/>
          <a:p>
            <a:r>
              <a:rPr lang="en-US" sz="3200" dirty="0"/>
              <a:t>SUMMARY</a:t>
            </a:r>
          </a:p>
        </p:txBody>
      </p:sp>
      <p:sp>
        <p:nvSpPr>
          <p:cNvPr id="6" name="Slide Number Placeholder 5"/>
          <p:cNvSpPr>
            <a:spLocks noGrp="1"/>
          </p:cNvSpPr>
          <p:nvPr>
            <p:ph type="sldNum" sz="quarter" idx="4294967295"/>
          </p:nvPr>
        </p:nvSpPr>
        <p:spPr>
          <a:xfrm>
            <a:off x="11501438" y="6086475"/>
            <a:ext cx="690562" cy="685800"/>
          </a:xfrm>
        </p:spPr>
        <p:txBody>
          <a:bodyPr/>
          <a:lstStyle/>
          <a:p>
            <a:fld id="{3B5F642D-6A31-4596-8C22-CC368C1BDF36}" type="slidenum">
              <a:rPr lang="de-CH" smtClean="0"/>
              <a:pPr/>
              <a:t>60</a:t>
            </a:fld>
            <a:endParaRPr lang="de-CH" dirty="0"/>
          </a:p>
        </p:txBody>
      </p:sp>
    </p:spTree>
    <p:extLst>
      <p:ext uri="{BB962C8B-B14F-4D97-AF65-F5344CB8AC3E}">
        <p14:creationId xmlns:p14="http://schemas.microsoft.com/office/powerpoint/2010/main" val="26342794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19DD5B-D608-41D9-9AED-6BFAD22F100B}"/>
              </a:ext>
            </a:extLst>
          </p:cNvPr>
          <p:cNvSpPr>
            <a:spLocks noGrp="1"/>
          </p:cNvSpPr>
          <p:nvPr>
            <p:ph type="body" sz="quarter" idx="10"/>
          </p:nvPr>
        </p:nvSpPr>
        <p:spPr/>
        <p:txBody>
          <a:bodyPr/>
          <a:lstStyle/>
          <a:p>
            <a:r>
              <a:rPr lang="en-US" dirty="0"/>
              <a:t>Appendix</a:t>
            </a:r>
            <a:endParaRPr lang="fr-FR" dirty="0"/>
          </a:p>
        </p:txBody>
      </p:sp>
    </p:spTree>
    <p:extLst>
      <p:ext uri="{BB962C8B-B14F-4D97-AF65-F5344CB8AC3E}">
        <p14:creationId xmlns:p14="http://schemas.microsoft.com/office/powerpoint/2010/main" val="17682480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29" y="337210"/>
            <a:ext cx="7358370" cy="667933"/>
          </a:xfrm>
        </p:spPr>
        <p:txBody>
          <a:bodyPr/>
          <a:lstStyle/>
          <a:p>
            <a:r>
              <a:rPr lang="en-US" dirty="0"/>
              <a:t>SCENE WITH SPECULAR OBJECTS</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62</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flipV="1">
            <a:off x="6307670" y="1700976"/>
            <a:ext cx="3913547" cy="21452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6285808" y="1757455"/>
            <a:ext cx="830309" cy="2659595"/>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8" name="Text: Diffuse">
            <a:extLst>
              <a:ext uri="{FF2B5EF4-FFF2-40B4-BE49-F238E27FC236}">
                <a16:creationId xmlns:a16="http://schemas.microsoft.com/office/drawing/2014/main" id="{E753E5CF-F375-4066-9E34-5A60C65F59F4}"/>
              </a:ext>
            </a:extLst>
          </p:cNvPr>
          <p:cNvSpPr txBox="1"/>
          <p:nvPr/>
        </p:nvSpPr>
        <p:spPr>
          <a:xfrm>
            <a:off x="5007092" y="6055478"/>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4498955" y="6158149"/>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35" name="Oval 34">
            <a:extLst>
              <a:ext uri="{FF2B5EF4-FFF2-40B4-BE49-F238E27FC236}">
                <a16:creationId xmlns:a16="http://schemas.microsoft.com/office/drawing/2014/main" id="{B1E817E8-2780-4129-ACC2-13BCF4F6D6B9}"/>
              </a:ext>
            </a:extLst>
          </p:cNvPr>
          <p:cNvSpPr/>
          <p:nvPr/>
        </p:nvSpPr>
        <p:spPr>
          <a:xfrm>
            <a:off x="6137499" y="155005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Tree>
    <p:custDataLst>
      <p:tags r:id="rId1"/>
    </p:custDataLst>
    <p:extLst>
      <p:ext uri="{BB962C8B-B14F-4D97-AF65-F5344CB8AC3E}">
        <p14:creationId xmlns:p14="http://schemas.microsoft.com/office/powerpoint/2010/main" val="249200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29" y="337210"/>
            <a:ext cx="7358370" cy="667933"/>
          </a:xfrm>
        </p:spPr>
        <p:txBody>
          <a:bodyPr/>
          <a:lstStyle/>
          <a:p>
            <a:r>
              <a:rPr lang="en-US" dirty="0"/>
              <a:t>SCENE WITH SPECULAR OBJECTS</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63</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flipV="1">
            <a:off x="6307670" y="1700976"/>
            <a:ext cx="3913547" cy="21452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39" name="Offset Path 4">
            <a:extLst>
              <a:ext uri="{FF2B5EF4-FFF2-40B4-BE49-F238E27FC236}">
                <a16:creationId xmlns:a16="http://schemas.microsoft.com/office/drawing/2014/main" id="{DEBEA5A6-40EC-4801-94CB-7830DE788C20}"/>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Path 1">
            <a:extLst>
              <a:ext uri="{FF2B5EF4-FFF2-40B4-BE49-F238E27FC236}">
                <a16:creationId xmlns:a16="http://schemas.microsoft.com/office/drawing/2014/main" id="{C7602659-565E-464D-BE36-B2480409961E}"/>
              </a:ext>
            </a:extLst>
          </p:cNvPr>
          <p:cNvCxnSpPr/>
          <p:nvPr/>
        </p:nvCxnSpPr>
        <p:spPr>
          <a:xfrm flipH="1">
            <a:off x="8769947" y="345480"/>
            <a:ext cx="360040" cy="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684B8E82-701E-4EBB-B9BA-B50AC98E7E5E}"/>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2" name="TextBox 41">
            <a:extLst>
              <a:ext uri="{FF2B5EF4-FFF2-40B4-BE49-F238E27FC236}">
                <a16:creationId xmlns:a16="http://schemas.microsoft.com/office/drawing/2014/main" id="{A9030C02-2D60-4C70-AD72-D3AAA3C6DED3}"/>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6285808" y="1757455"/>
            <a:ext cx="830309" cy="2659595"/>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88F7F2FA-C8D0-41E1-819C-18866D717F40}"/>
              </a:ext>
            </a:extLst>
          </p:cNvPr>
          <p:cNvSpPr/>
          <p:nvPr/>
        </p:nvSpPr>
        <p:spPr>
          <a:xfrm>
            <a:off x="4066583" y="5426606"/>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8" name="Text: Diffuse">
            <a:extLst>
              <a:ext uri="{FF2B5EF4-FFF2-40B4-BE49-F238E27FC236}">
                <a16:creationId xmlns:a16="http://schemas.microsoft.com/office/drawing/2014/main" id="{E753E5CF-F375-4066-9E34-5A60C65F59F4}"/>
              </a:ext>
            </a:extLst>
          </p:cNvPr>
          <p:cNvSpPr txBox="1"/>
          <p:nvPr/>
        </p:nvSpPr>
        <p:spPr>
          <a:xfrm>
            <a:off x="5007092" y="6055478"/>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4498955" y="6158149"/>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31" name="Path 1">
            <a:extLst>
              <a:ext uri="{FF2B5EF4-FFF2-40B4-BE49-F238E27FC236}">
                <a16:creationId xmlns:a16="http://schemas.microsoft.com/office/drawing/2014/main" id="{F76892A2-34A0-4C4F-804B-26A046F64454}"/>
              </a:ext>
            </a:extLst>
          </p:cNvPr>
          <p:cNvCxnSpPr>
            <a:cxnSpLocks/>
          </p:cNvCxnSpPr>
          <p:nvPr/>
        </p:nvCxnSpPr>
        <p:spPr>
          <a:xfrm>
            <a:off x="1460501" y="2017467"/>
            <a:ext cx="2651173" cy="141792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Path 1">
            <a:extLst>
              <a:ext uri="{FF2B5EF4-FFF2-40B4-BE49-F238E27FC236}">
                <a16:creationId xmlns:a16="http://schemas.microsoft.com/office/drawing/2014/main" id="{015342D8-5BC8-498E-AF26-7155426FA44D}"/>
              </a:ext>
            </a:extLst>
          </p:cNvPr>
          <p:cNvCxnSpPr>
            <a:cxnSpLocks/>
          </p:cNvCxnSpPr>
          <p:nvPr/>
        </p:nvCxnSpPr>
        <p:spPr>
          <a:xfrm>
            <a:off x="4111674" y="3435390"/>
            <a:ext cx="761959" cy="211022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B1E817E8-2780-4129-ACC2-13BCF4F6D6B9}"/>
              </a:ext>
            </a:extLst>
          </p:cNvPr>
          <p:cNvSpPr/>
          <p:nvPr/>
        </p:nvSpPr>
        <p:spPr>
          <a:xfrm>
            <a:off x="4716245" y="544377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cxnSp>
        <p:nvCxnSpPr>
          <p:cNvPr id="36" name="Path 1">
            <a:extLst>
              <a:ext uri="{FF2B5EF4-FFF2-40B4-BE49-F238E27FC236}">
                <a16:creationId xmlns:a16="http://schemas.microsoft.com/office/drawing/2014/main" id="{44E470E8-F21F-4283-9ED1-41E6AA40EE3F}"/>
              </a:ext>
            </a:extLst>
          </p:cNvPr>
          <p:cNvCxnSpPr>
            <a:cxnSpLocks/>
            <a:endCxn id="35" idx="7"/>
          </p:cNvCxnSpPr>
          <p:nvPr/>
        </p:nvCxnSpPr>
        <p:spPr>
          <a:xfrm flipH="1">
            <a:off x="4950765" y="3643777"/>
            <a:ext cx="308254" cy="1840231"/>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EABCFFBC-9DC0-4C85-A9B6-4614AFD3980C}"/>
              </a:ext>
            </a:extLst>
          </p:cNvPr>
          <p:cNvCxnSpPr>
            <a:cxnSpLocks/>
            <a:endCxn id="23" idx="2"/>
          </p:cNvCxnSpPr>
          <p:nvPr/>
        </p:nvCxnSpPr>
        <p:spPr>
          <a:xfrm>
            <a:off x="5291198" y="3655093"/>
            <a:ext cx="1679302" cy="78870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Path 1">
            <a:extLst>
              <a:ext uri="{FF2B5EF4-FFF2-40B4-BE49-F238E27FC236}">
                <a16:creationId xmlns:a16="http://schemas.microsoft.com/office/drawing/2014/main" id="{AD2323D7-BF1A-4268-A14C-CC1E344A158E}"/>
              </a:ext>
            </a:extLst>
          </p:cNvPr>
          <p:cNvCxnSpPr>
            <a:cxnSpLocks/>
            <a:endCxn id="23" idx="0"/>
          </p:cNvCxnSpPr>
          <p:nvPr/>
        </p:nvCxnSpPr>
        <p:spPr>
          <a:xfrm>
            <a:off x="6307670" y="1732092"/>
            <a:ext cx="800209" cy="2574325"/>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4" name="Path 1">
            <a:extLst>
              <a:ext uri="{FF2B5EF4-FFF2-40B4-BE49-F238E27FC236}">
                <a16:creationId xmlns:a16="http://schemas.microsoft.com/office/drawing/2014/main" id="{C45DC827-0550-4D58-9DFE-906760E29026}"/>
              </a:ext>
            </a:extLst>
          </p:cNvPr>
          <p:cNvCxnSpPr>
            <a:cxnSpLocks/>
          </p:cNvCxnSpPr>
          <p:nvPr/>
        </p:nvCxnSpPr>
        <p:spPr>
          <a:xfrm>
            <a:off x="6288459" y="1732092"/>
            <a:ext cx="3932758" cy="18341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30005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down)">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P spid="28" grpId="0"/>
      <p:bldP spid="30" grpId="0" animBg="1"/>
      <p:bldP spid="3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29" y="337210"/>
            <a:ext cx="7358370" cy="667933"/>
          </a:xfrm>
        </p:spPr>
        <p:txBody>
          <a:bodyPr/>
          <a:lstStyle/>
          <a:p>
            <a:r>
              <a:rPr lang="en-US" dirty="0"/>
              <a:t>SCENE WITH SPECULAR OBJECTS</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64</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flipV="1">
            <a:off x="6307670" y="1700976"/>
            <a:ext cx="3913547" cy="214526"/>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39" name="Offset Path 4">
            <a:extLst>
              <a:ext uri="{FF2B5EF4-FFF2-40B4-BE49-F238E27FC236}">
                <a16:creationId xmlns:a16="http://schemas.microsoft.com/office/drawing/2014/main" id="{DEBEA5A6-40EC-4801-94CB-7830DE788C20}"/>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Path 1">
            <a:extLst>
              <a:ext uri="{FF2B5EF4-FFF2-40B4-BE49-F238E27FC236}">
                <a16:creationId xmlns:a16="http://schemas.microsoft.com/office/drawing/2014/main" id="{C7602659-565E-464D-BE36-B2480409961E}"/>
              </a:ext>
            </a:extLst>
          </p:cNvPr>
          <p:cNvCxnSpPr/>
          <p:nvPr/>
        </p:nvCxnSpPr>
        <p:spPr>
          <a:xfrm flipH="1">
            <a:off x="8769947" y="345480"/>
            <a:ext cx="360040" cy="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684B8E82-701E-4EBB-B9BA-B50AC98E7E5E}"/>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2" name="TextBox 41">
            <a:extLst>
              <a:ext uri="{FF2B5EF4-FFF2-40B4-BE49-F238E27FC236}">
                <a16:creationId xmlns:a16="http://schemas.microsoft.com/office/drawing/2014/main" id="{A9030C02-2D60-4C70-AD72-D3AAA3C6DED3}"/>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6285808" y="1757455"/>
            <a:ext cx="830309" cy="2659595"/>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88F7F2FA-C8D0-41E1-819C-18866D717F40}"/>
              </a:ext>
            </a:extLst>
          </p:cNvPr>
          <p:cNvSpPr/>
          <p:nvPr/>
        </p:nvSpPr>
        <p:spPr>
          <a:xfrm>
            <a:off x="4066583" y="5426606"/>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8" name="Text: Diffuse">
            <a:extLst>
              <a:ext uri="{FF2B5EF4-FFF2-40B4-BE49-F238E27FC236}">
                <a16:creationId xmlns:a16="http://schemas.microsoft.com/office/drawing/2014/main" id="{E753E5CF-F375-4066-9E34-5A60C65F59F4}"/>
              </a:ext>
            </a:extLst>
          </p:cNvPr>
          <p:cNvSpPr txBox="1"/>
          <p:nvPr/>
        </p:nvSpPr>
        <p:spPr>
          <a:xfrm>
            <a:off x="5007092" y="6055478"/>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4498955" y="6158149"/>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31" name="Path 1">
            <a:extLst>
              <a:ext uri="{FF2B5EF4-FFF2-40B4-BE49-F238E27FC236}">
                <a16:creationId xmlns:a16="http://schemas.microsoft.com/office/drawing/2014/main" id="{F76892A2-34A0-4C4F-804B-26A046F64454}"/>
              </a:ext>
            </a:extLst>
          </p:cNvPr>
          <p:cNvCxnSpPr>
            <a:cxnSpLocks/>
          </p:cNvCxnSpPr>
          <p:nvPr/>
        </p:nvCxnSpPr>
        <p:spPr>
          <a:xfrm>
            <a:off x="1460501" y="2017467"/>
            <a:ext cx="2651173" cy="141792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Path 1">
            <a:extLst>
              <a:ext uri="{FF2B5EF4-FFF2-40B4-BE49-F238E27FC236}">
                <a16:creationId xmlns:a16="http://schemas.microsoft.com/office/drawing/2014/main" id="{015342D8-5BC8-498E-AF26-7155426FA44D}"/>
              </a:ext>
            </a:extLst>
          </p:cNvPr>
          <p:cNvCxnSpPr>
            <a:cxnSpLocks/>
          </p:cNvCxnSpPr>
          <p:nvPr/>
        </p:nvCxnSpPr>
        <p:spPr>
          <a:xfrm>
            <a:off x="4111674" y="3435390"/>
            <a:ext cx="761959" cy="211022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B1E817E8-2780-4129-ACC2-13BCF4F6D6B9}"/>
              </a:ext>
            </a:extLst>
          </p:cNvPr>
          <p:cNvSpPr/>
          <p:nvPr/>
        </p:nvSpPr>
        <p:spPr>
          <a:xfrm>
            <a:off x="4716245" y="544377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cxnSp>
        <p:nvCxnSpPr>
          <p:cNvPr id="36" name="Path 1">
            <a:extLst>
              <a:ext uri="{FF2B5EF4-FFF2-40B4-BE49-F238E27FC236}">
                <a16:creationId xmlns:a16="http://schemas.microsoft.com/office/drawing/2014/main" id="{44E470E8-F21F-4283-9ED1-41E6AA40EE3F}"/>
              </a:ext>
            </a:extLst>
          </p:cNvPr>
          <p:cNvCxnSpPr>
            <a:cxnSpLocks/>
            <a:endCxn id="35" idx="7"/>
          </p:cNvCxnSpPr>
          <p:nvPr/>
        </p:nvCxnSpPr>
        <p:spPr>
          <a:xfrm flipH="1">
            <a:off x="4950765" y="3643777"/>
            <a:ext cx="308254" cy="1840231"/>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EABCFFBC-9DC0-4C85-A9B6-4614AFD3980C}"/>
              </a:ext>
            </a:extLst>
          </p:cNvPr>
          <p:cNvCxnSpPr>
            <a:cxnSpLocks/>
            <a:endCxn id="23" idx="2"/>
          </p:cNvCxnSpPr>
          <p:nvPr/>
        </p:nvCxnSpPr>
        <p:spPr>
          <a:xfrm>
            <a:off x="5291198" y="3655093"/>
            <a:ext cx="1679302" cy="78870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Path 1">
            <a:extLst>
              <a:ext uri="{FF2B5EF4-FFF2-40B4-BE49-F238E27FC236}">
                <a16:creationId xmlns:a16="http://schemas.microsoft.com/office/drawing/2014/main" id="{AD2323D7-BF1A-4268-A14C-CC1E344A158E}"/>
              </a:ext>
            </a:extLst>
          </p:cNvPr>
          <p:cNvCxnSpPr>
            <a:cxnSpLocks/>
            <a:endCxn id="23" idx="0"/>
          </p:cNvCxnSpPr>
          <p:nvPr/>
        </p:nvCxnSpPr>
        <p:spPr>
          <a:xfrm>
            <a:off x="6307670" y="1732092"/>
            <a:ext cx="800209" cy="2574325"/>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4" name="Path 1">
            <a:extLst>
              <a:ext uri="{FF2B5EF4-FFF2-40B4-BE49-F238E27FC236}">
                <a16:creationId xmlns:a16="http://schemas.microsoft.com/office/drawing/2014/main" id="{C45DC827-0550-4D58-9DFE-906760E29026}"/>
              </a:ext>
            </a:extLst>
          </p:cNvPr>
          <p:cNvCxnSpPr>
            <a:cxnSpLocks/>
          </p:cNvCxnSpPr>
          <p:nvPr/>
        </p:nvCxnSpPr>
        <p:spPr>
          <a:xfrm>
            <a:off x="6288459" y="1732092"/>
            <a:ext cx="3932758" cy="18341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8DE5D29C-84D8-4F00-9517-FEC876B2E7C6}"/>
              </a:ext>
            </a:extLst>
          </p:cNvPr>
          <p:cNvSpPr/>
          <p:nvPr/>
        </p:nvSpPr>
        <p:spPr>
          <a:xfrm rot="1802392">
            <a:off x="1258967" y="2549675"/>
            <a:ext cx="3068044" cy="353506"/>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CE413D63-7EF3-4A33-87E1-0E5B6159FD56}"/>
              </a:ext>
            </a:extLst>
          </p:cNvPr>
          <p:cNvSpPr/>
          <p:nvPr/>
        </p:nvSpPr>
        <p:spPr>
          <a:xfrm rot="4299400">
            <a:off x="3295894" y="4282274"/>
            <a:ext cx="2358238" cy="382923"/>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20618D40-F4FD-4698-A5C8-5441C36AD3F8}"/>
              </a:ext>
            </a:extLst>
          </p:cNvPr>
          <p:cNvSpPr/>
          <p:nvPr/>
        </p:nvSpPr>
        <p:spPr>
          <a:xfrm rot="6021467">
            <a:off x="4069858" y="4399866"/>
            <a:ext cx="2031213" cy="411879"/>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D0B7A85F-EF2F-4656-985E-813786F01E94}"/>
              </a:ext>
            </a:extLst>
          </p:cNvPr>
          <p:cNvSpPr/>
          <p:nvPr/>
        </p:nvSpPr>
        <p:spPr>
          <a:xfrm rot="1558157">
            <a:off x="5080392" y="3809956"/>
            <a:ext cx="2031213" cy="411879"/>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26519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dirty="0"/>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29" y="337210"/>
            <a:ext cx="7358370" cy="667933"/>
          </a:xfrm>
        </p:spPr>
        <p:txBody>
          <a:bodyPr/>
          <a:lstStyle/>
          <a:p>
            <a:r>
              <a:rPr lang="en-US" dirty="0"/>
              <a:t>SCENE WITH SPECULAR OBJECTS</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65</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a:off x="7710616" y="1915502"/>
            <a:ext cx="2510602" cy="1739591"/>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39" name="Offset Path 4">
            <a:extLst>
              <a:ext uri="{FF2B5EF4-FFF2-40B4-BE49-F238E27FC236}">
                <a16:creationId xmlns:a16="http://schemas.microsoft.com/office/drawing/2014/main" id="{DEBEA5A6-40EC-4801-94CB-7830DE788C20}"/>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Path 1">
            <a:extLst>
              <a:ext uri="{FF2B5EF4-FFF2-40B4-BE49-F238E27FC236}">
                <a16:creationId xmlns:a16="http://schemas.microsoft.com/office/drawing/2014/main" id="{C7602659-565E-464D-BE36-B2480409961E}"/>
              </a:ext>
            </a:extLst>
          </p:cNvPr>
          <p:cNvCxnSpPr/>
          <p:nvPr/>
        </p:nvCxnSpPr>
        <p:spPr>
          <a:xfrm flipH="1">
            <a:off x="8769947" y="345480"/>
            <a:ext cx="360040" cy="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684B8E82-701E-4EBB-B9BA-B50AC98E7E5E}"/>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2" name="TextBox 41">
            <a:extLst>
              <a:ext uri="{FF2B5EF4-FFF2-40B4-BE49-F238E27FC236}">
                <a16:creationId xmlns:a16="http://schemas.microsoft.com/office/drawing/2014/main" id="{A9030C02-2D60-4C70-AD72-D3AAA3C6DED3}"/>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5660495" y="1684441"/>
            <a:ext cx="1455623" cy="2732610"/>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88F7F2FA-C8D0-41E1-819C-18866D717F40}"/>
              </a:ext>
            </a:extLst>
          </p:cNvPr>
          <p:cNvSpPr/>
          <p:nvPr/>
        </p:nvSpPr>
        <p:spPr>
          <a:xfrm>
            <a:off x="4066583" y="5426606"/>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8" name="Text: Diffuse">
            <a:extLst>
              <a:ext uri="{FF2B5EF4-FFF2-40B4-BE49-F238E27FC236}">
                <a16:creationId xmlns:a16="http://schemas.microsoft.com/office/drawing/2014/main" id="{E753E5CF-F375-4066-9E34-5A60C65F59F4}"/>
              </a:ext>
            </a:extLst>
          </p:cNvPr>
          <p:cNvSpPr txBox="1"/>
          <p:nvPr/>
        </p:nvSpPr>
        <p:spPr>
          <a:xfrm>
            <a:off x="5007092" y="6055478"/>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4498955" y="6158149"/>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31" name="Path 1">
            <a:extLst>
              <a:ext uri="{FF2B5EF4-FFF2-40B4-BE49-F238E27FC236}">
                <a16:creationId xmlns:a16="http://schemas.microsoft.com/office/drawing/2014/main" id="{F76892A2-34A0-4C4F-804B-26A046F64454}"/>
              </a:ext>
            </a:extLst>
          </p:cNvPr>
          <p:cNvCxnSpPr>
            <a:cxnSpLocks/>
          </p:cNvCxnSpPr>
          <p:nvPr/>
        </p:nvCxnSpPr>
        <p:spPr>
          <a:xfrm>
            <a:off x="1460501" y="2017467"/>
            <a:ext cx="2651173" cy="141792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Path 1">
            <a:extLst>
              <a:ext uri="{FF2B5EF4-FFF2-40B4-BE49-F238E27FC236}">
                <a16:creationId xmlns:a16="http://schemas.microsoft.com/office/drawing/2014/main" id="{015342D8-5BC8-498E-AF26-7155426FA44D}"/>
              </a:ext>
            </a:extLst>
          </p:cNvPr>
          <p:cNvCxnSpPr>
            <a:cxnSpLocks/>
          </p:cNvCxnSpPr>
          <p:nvPr/>
        </p:nvCxnSpPr>
        <p:spPr>
          <a:xfrm>
            <a:off x="4111674" y="3435390"/>
            <a:ext cx="761959" cy="211022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B1E817E8-2780-4129-ACC2-13BCF4F6D6B9}"/>
              </a:ext>
            </a:extLst>
          </p:cNvPr>
          <p:cNvSpPr/>
          <p:nvPr/>
        </p:nvSpPr>
        <p:spPr>
          <a:xfrm>
            <a:off x="4716245" y="544377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cxnSp>
        <p:nvCxnSpPr>
          <p:cNvPr id="36" name="Path 1">
            <a:extLst>
              <a:ext uri="{FF2B5EF4-FFF2-40B4-BE49-F238E27FC236}">
                <a16:creationId xmlns:a16="http://schemas.microsoft.com/office/drawing/2014/main" id="{44E470E8-F21F-4283-9ED1-41E6AA40EE3F}"/>
              </a:ext>
            </a:extLst>
          </p:cNvPr>
          <p:cNvCxnSpPr>
            <a:cxnSpLocks/>
            <a:endCxn id="35" idx="7"/>
          </p:cNvCxnSpPr>
          <p:nvPr/>
        </p:nvCxnSpPr>
        <p:spPr>
          <a:xfrm flipH="1">
            <a:off x="4950765" y="3643777"/>
            <a:ext cx="308254" cy="1840231"/>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EABCFFBC-9DC0-4C85-A9B6-4614AFD3980C}"/>
              </a:ext>
            </a:extLst>
          </p:cNvPr>
          <p:cNvCxnSpPr>
            <a:cxnSpLocks/>
            <a:endCxn id="23" idx="2"/>
          </p:cNvCxnSpPr>
          <p:nvPr/>
        </p:nvCxnSpPr>
        <p:spPr>
          <a:xfrm>
            <a:off x="5291198" y="3655093"/>
            <a:ext cx="1679302" cy="78870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7" name="Path 1">
            <a:extLst>
              <a:ext uri="{FF2B5EF4-FFF2-40B4-BE49-F238E27FC236}">
                <a16:creationId xmlns:a16="http://schemas.microsoft.com/office/drawing/2014/main" id="{19FD8994-EE78-4ECC-9E42-8E1DB0B680ED}"/>
              </a:ext>
            </a:extLst>
          </p:cNvPr>
          <p:cNvCxnSpPr>
            <a:cxnSpLocks/>
          </p:cNvCxnSpPr>
          <p:nvPr/>
        </p:nvCxnSpPr>
        <p:spPr>
          <a:xfrm>
            <a:off x="5648267" y="1665280"/>
            <a:ext cx="2062349" cy="19580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Path 1">
            <a:extLst>
              <a:ext uri="{FF2B5EF4-FFF2-40B4-BE49-F238E27FC236}">
                <a16:creationId xmlns:a16="http://schemas.microsoft.com/office/drawing/2014/main" id="{F145756F-C3E1-43E4-81E3-FB6306CF2798}"/>
              </a:ext>
            </a:extLst>
          </p:cNvPr>
          <p:cNvCxnSpPr>
            <a:cxnSpLocks/>
          </p:cNvCxnSpPr>
          <p:nvPr/>
        </p:nvCxnSpPr>
        <p:spPr>
          <a:xfrm>
            <a:off x="5622324" y="1655805"/>
            <a:ext cx="1397407" cy="2630717"/>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Path 1">
            <a:extLst>
              <a:ext uri="{FF2B5EF4-FFF2-40B4-BE49-F238E27FC236}">
                <a16:creationId xmlns:a16="http://schemas.microsoft.com/office/drawing/2014/main" id="{06964799-CE31-44DE-ABAC-85497522F88B}"/>
              </a:ext>
            </a:extLst>
          </p:cNvPr>
          <p:cNvCxnSpPr>
            <a:cxnSpLocks/>
          </p:cNvCxnSpPr>
          <p:nvPr/>
        </p:nvCxnSpPr>
        <p:spPr>
          <a:xfrm>
            <a:off x="5616264" y="1634476"/>
            <a:ext cx="2094352" cy="1972552"/>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5" name="Path 1">
            <a:extLst>
              <a:ext uri="{FF2B5EF4-FFF2-40B4-BE49-F238E27FC236}">
                <a16:creationId xmlns:a16="http://schemas.microsoft.com/office/drawing/2014/main" id="{A53CE2D2-61B5-464B-B7C3-31DB4A3B1F6E}"/>
              </a:ext>
            </a:extLst>
          </p:cNvPr>
          <p:cNvCxnSpPr>
            <a:cxnSpLocks/>
          </p:cNvCxnSpPr>
          <p:nvPr/>
        </p:nvCxnSpPr>
        <p:spPr>
          <a:xfrm flipV="1">
            <a:off x="7768422" y="1969122"/>
            <a:ext cx="2408995" cy="1654176"/>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76CDEDE-8848-4385-8B70-84B2FA3745E1}"/>
              </a:ext>
            </a:extLst>
          </p:cNvPr>
          <p:cNvSpPr/>
          <p:nvPr/>
        </p:nvSpPr>
        <p:spPr>
          <a:xfrm rot="1802392">
            <a:off x="1258967" y="2549675"/>
            <a:ext cx="3068044" cy="353506"/>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1F5F71E1-52A5-4C93-A886-9EBAA006A23C}"/>
              </a:ext>
            </a:extLst>
          </p:cNvPr>
          <p:cNvSpPr/>
          <p:nvPr/>
        </p:nvSpPr>
        <p:spPr>
          <a:xfrm rot="4299400">
            <a:off x="3295894" y="4282274"/>
            <a:ext cx="2358238" cy="382923"/>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799AEEAF-E007-4099-8754-2BE88CEE3D2A}"/>
              </a:ext>
            </a:extLst>
          </p:cNvPr>
          <p:cNvSpPr/>
          <p:nvPr/>
        </p:nvSpPr>
        <p:spPr>
          <a:xfrm rot="6021467">
            <a:off x="4069858" y="4399866"/>
            <a:ext cx="2031213" cy="411879"/>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B899424B-C997-4779-99B8-C792CE204C6D}"/>
              </a:ext>
            </a:extLst>
          </p:cNvPr>
          <p:cNvSpPr/>
          <p:nvPr/>
        </p:nvSpPr>
        <p:spPr>
          <a:xfrm rot="1558157">
            <a:off x="5080392" y="3809956"/>
            <a:ext cx="2031213" cy="411879"/>
          </a:xfrm>
          <a:prstGeom prst="rect">
            <a:avLst/>
          </a:prstGeom>
          <a:solidFill>
            <a:srgbClr val="FFC000">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57936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dirty="0"/>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30" y="337210"/>
            <a:ext cx="7657792" cy="667933"/>
          </a:xfrm>
        </p:spPr>
        <p:txBody>
          <a:bodyPr/>
          <a:lstStyle/>
          <a:p>
            <a:r>
              <a:rPr lang="en-US" dirty="0" err="1"/>
              <a:t>SHIFt</a:t>
            </a:r>
            <a:r>
              <a:rPr lang="en-US" dirty="0"/>
              <a:t> A SPECULAR CHAIN?</a:t>
            </a:r>
            <a:endParaRPr lang="en-GB" dirty="0"/>
          </a:p>
        </p:txBody>
      </p:sp>
      <p:sp>
        <p:nvSpPr>
          <p:cNvPr id="2" name="Slide Number Placeholder 1"/>
          <p:cNvSpPr>
            <a:spLocks noGrp="1"/>
          </p:cNvSpPr>
          <p:nvPr>
            <p:ph type="sldNum" sz="quarter" idx="4294967295"/>
          </p:nvPr>
        </p:nvSpPr>
        <p:spPr>
          <a:xfrm>
            <a:off x="9347200" y="6356350"/>
            <a:ext cx="2844800" cy="365125"/>
          </a:xfrm>
        </p:spPr>
        <p:txBody>
          <a:bodyPr/>
          <a:lstStyle/>
          <a:p>
            <a:fld id="{CDB8BC0E-CEE3-4EC1-B849-44D559D8322A}" type="slidenum">
              <a:rPr lang="en-US" altLang="fi-FI" smtClean="0"/>
              <a:pPr/>
              <a:t>66</a:t>
            </a:fld>
            <a:endParaRPr lang="en-US" altLang="fi-FI"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87" name="Path 1"/>
          <p:cNvCxnSpPr>
            <a:cxnSpLocks/>
          </p:cNvCxnSpPr>
          <p:nvPr/>
        </p:nvCxnSpPr>
        <p:spPr>
          <a:xfrm flipH="1">
            <a:off x="7710616" y="1915502"/>
            <a:ext cx="2510602" cy="1739591"/>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39" name="Offset Path 4">
            <a:extLst>
              <a:ext uri="{FF2B5EF4-FFF2-40B4-BE49-F238E27FC236}">
                <a16:creationId xmlns:a16="http://schemas.microsoft.com/office/drawing/2014/main" id="{DEBEA5A6-40EC-4801-94CB-7830DE788C20}"/>
              </a:ext>
            </a:extLst>
          </p:cNvPr>
          <p:cNvCxnSpPr/>
          <p:nvPr/>
        </p:nvCxnSpPr>
        <p:spPr>
          <a:xfrm flipH="1">
            <a:off x="8769947" y="776813"/>
            <a:ext cx="360040" cy="0"/>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Path 1">
            <a:extLst>
              <a:ext uri="{FF2B5EF4-FFF2-40B4-BE49-F238E27FC236}">
                <a16:creationId xmlns:a16="http://schemas.microsoft.com/office/drawing/2014/main" id="{C7602659-565E-464D-BE36-B2480409961E}"/>
              </a:ext>
            </a:extLst>
          </p:cNvPr>
          <p:cNvCxnSpPr/>
          <p:nvPr/>
        </p:nvCxnSpPr>
        <p:spPr>
          <a:xfrm flipH="1">
            <a:off x="8769947" y="345480"/>
            <a:ext cx="360040" cy="0"/>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684B8E82-701E-4EBB-B9BA-B50AC98E7E5E}"/>
              </a:ext>
            </a:extLst>
          </p:cNvPr>
          <p:cNvSpPr txBox="1"/>
          <p:nvPr/>
        </p:nvSpPr>
        <p:spPr>
          <a:xfrm>
            <a:off x="9129987" y="84786"/>
            <a:ext cx="1860207" cy="461665"/>
          </a:xfrm>
          <a:prstGeom prst="rect">
            <a:avLst/>
          </a:prstGeom>
          <a:noFill/>
        </p:spPr>
        <p:txBody>
          <a:bodyPr wrap="square" rtlCol="0">
            <a:spAutoFit/>
          </a:bodyPr>
          <a:lstStyle/>
          <a:p>
            <a:r>
              <a:rPr lang="fi-FI" sz="2400" dirty="0">
                <a:solidFill>
                  <a:srgbClr val="000000"/>
                </a:solidFill>
              </a:rPr>
              <a:t>Base Path</a:t>
            </a:r>
          </a:p>
        </p:txBody>
      </p:sp>
      <p:sp>
        <p:nvSpPr>
          <p:cNvPr id="42" name="TextBox 41">
            <a:extLst>
              <a:ext uri="{FF2B5EF4-FFF2-40B4-BE49-F238E27FC236}">
                <a16:creationId xmlns:a16="http://schemas.microsoft.com/office/drawing/2014/main" id="{A9030C02-2D60-4C70-AD72-D3AAA3C6DED3}"/>
              </a:ext>
            </a:extLst>
          </p:cNvPr>
          <p:cNvSpPr txBox="1"/>
          <p:nvPr/>
        </p:nvSpPr>
        <p:spPr>
          <a:xfrm>
            <a:off x="9128034" y="516294"/>
            <a:ext cx="1860207" cy="461665"/>
          </a:xfrm>
          <a:prstGeom prst="rect">
            <a:avLst/>
          </a:prstGeom>
          <a:noFill/>
        </p:spPr>
        <p:txBody>
          <a:bodyPr wrap="square" rtlCol="0">
            <a:spAutoFit/>
          </a:bodyPr>
          <a:lstStyle/>
          <a:p>
            <a:r>
              <a:rPr lang="fi-FI" sz="2400" dirty="0">
                <a:solidFill>
                  <a:srgbClr val="000000"/>
                </a:solidFill>
              </a:rPr>
              <a:t>Offset Path</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Path 1">
            <a:extLst>
              <a:ext uri="{FF2B5EF4-FFF2-40B4-BE49-F238E27FC236}">
                <a16:creationId xmlns:a16="http://schemas.microsoft.com/office/drawing/2014/main" id="{67B4AA6D-7046-4982-A3AC-2D628C044BCB}"/>
              </a:ext>
            </a:extLst>
          </p:cNvPr>
          <p:cNvCxnSpPr>
            <a:cxnSpLocks/>
          </p:cNvCxnSpPr>
          <p:nvPr/>
        </p:nvCxnSpPr>
        <p:spPr>
          <a:xfrm flipH="1" flipV="1">
            <a:off x="5660495" y="1684441"/>
            <a:ext cx="1455623" cy="2732610"/>
          </a:xfrm>
          <a:prstGeom prst="line">
            <a:avLst/>
          </a:prstGeom>
          <a:ln w="50800" cap="rnd">
            <a:solidFill>
              <a:schemeClr val="tx1">
                <a:lumMod val="65000"/>
                <a:lumOff val="3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Text: Diffuse">
            <a:extLst>
              <a:ext uri="{FF2B5EF4-FFF2-40B4-BE49-F238E27FC236}">
                <a16:creationId xmlns:a16="http://schemas.microsoft.com/office/drawing/2014/main" id="{E753E5CF-F375-4066-9E34-5A60C65F59F4}"/>
              </a:ext>
            </a:extLst>
          </p:cNvPr>
          <p:cNvSpPr txBox="1"/>
          <p:nvPr/>
        </p:nvSpPr>
        <p:spPr>
          <a:xfrm>
            <a:off x="6470132" y="6073701"/>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5961995" y="6176372"/>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31" name="Path 1">
            <a:extLst>
              <a:ext uri="{FF2B5EF4-FFF2-40B4-BE49-F238E27FC236}">
                <a16:creationId xmlns:a16="http://schemas.microsoft.com/office/drawing/2014/main" id="{F76892A2-34A0-4C4F-804B-26A046F64454}"/>
              </a:ext>
            </a:extLst>
          </p:cNvPr>
          <p:cNvCxnSpPr>
            <a:cxnSpLocks/>
          </p:cNvCxnSpPr>
          <p:nvPr/>
        </p:nvCxnSpPr>
        <p:spPr>
          <a:xfrm>
            <a:off x="1460501" y="2017467"/>
            <a:ext cx="2651173" cy="1417923"/>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Path 1">
            <a:extLst>
              <a:ext uri="{FF2B5EF4-FFF2-40B4-BE49-F238E27FC236}">
                <a16:creationId xmlns:a16="http://schemas.microsoft.com/office/drawing/2014/main" id="{015342D8-5BC8-498E-AF26-7155426FA44D}"/>
              </a:ext>
            </a:extLst>
          </p:cNvPr>
          <p:cNvCxnSpPr>
            <a:cxnSpLocks/>
          </p:cNvCxnSpPr>
          <p:nvPr/>
        </p:nvCxnSpPr>
        <p:spPr>
          <a:xfrm>
            <a:off x="4111674" y="3435390"/>
            <a:ext cx="761959" cy="2110228"/>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Path 1">
            <a:extLst>
              <a:ext uri="{FF2B5EF4-FFF2-40B4-BE49-F238E27FC236}">
                <a16:creationId xmlns:a16="http://schemas.microsoft.com/office/drawing/2014/main" id="{44E470E8-F21F-4283-9ED1-41E6AA40EE3F}"/>
              </a:ext>
            </a:extLst>
          </p:cNvPr>
          <p:cNvCxnSpPr>
            <a:cxnSpLocks/>
            <a:endCxn id="35" idx="7"/>
          </p:cNvCxnSpPr>
          <p:nvPr/>
        </p:nvCxnSpPr>
        <p:spPr>
          <a:xfrm flipH="1">
            <a:off x="4950765" y="3643777"/>
            <a:ext cx="308254" cy="1840231"/>
          </a:xfrm>
          <a:prstGeom prst="line">
            <a:avLst/>
          </a:prstGeom>
          <a:ln w="50800" cap="sq">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EABCFFBC-9DC0-4C85-A9B6-4614AFD3980C}"/>
              </a:ext>
            </a:extLst>
          </p:cNvPr>
          <p:cNvCxnSpPr>
            <a:cxnSpLocks/>
            <a:endCxn id="23" idx="2"/>
          </p:cNvCxnSpPr>
          <p:nvPr/>
        </p:nvCxnSpPr>
        <p:spPr>
          <a:xfrm>
            <a:off x="5291198" y="3655093"/>
            <a:ext cx="1679302" cy="788703"/>
          </a:xfrm>
          <a:prstGeom prst="line">
            <a:avLst/>
          </a:prstGeom>
          <a:ln w="50800" cap="sq">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7" name="Path 1">
            <a:extLst>
              <a:ext uri="{FF2B5EF4-FFF2-40B4-BE49-F238E27FC236}">
                <a16:creationId xmlns:a16="http://schemas.microsoft.com/office/drawing/2014/main" id="{19FD8994-EE78-4ECC-9E42-8E1DB0B680ED}"/>
              </a:ext>
            </a:extLst>
          </p:cNvPr>
          <p:cNvCxnSpPr>
            <a:cxnSpLocks/>
          </p:cNvCxnSpPr>
          <p:nvPr/>
        </p:nvCxnSpPr>
        <p:spPr>
          <a:xfrm>
            <a:off x="5648267" y="1665280"/>
            <a:ext cx="2062349" cy="1958017"/>
          </a:xfrm>
          <a:prstGeom prst="line">
            <a:avLst/>
          </a:prstGeom>
          <a:ln w="50800" cap="rnd">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Path 1">
            <a:extLst>
              <a:ext uri="{FF2B5EF4-FFF2-40B4-BE49-F238E27FC236}">
                <a16:creationId xmlns:a16="http://schemas.microsoft.com/office/drawing/2014/main" id="{F145756F-C3E1-43E4-81E3-FB6306CF2798}"/>
              </a:ext>
            </a:extLst>
          </p:cNvPr>
          <p:cNvCxnSpPr>
            <a:cxnSpLocks/>
          </p:cNvCxnSpPr>
          <p:nvPr/>
        </p:nvCxnSpPr>
        <p:spPr>
          <a:xfrm>
            <a:off x="5622324" y="1655805"/>
            <a:ext cx="1397407" cy="2630717"/>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Path 1">
            <a:extLst>
              <a:ext uri="{FF2B5EF4-FFF2-40B4-BE49-F238E27FC236}">
                <a16:creationId xmlns:a16="http://schemas.microsoft.com/office/drawing/2014/main" id="{06964799-CE31-44DE-ABAC-85497522F88B}"/>
              </a:ext>
            </a:extLst>
          </p:cNvPr>
          <p:cNvCxnSpPr>
            <a:cxnSpLocks/>
          </p:cNvCxnSpPr>
          <p:nvPr/>
        </p:nvCxnSpPr>
        <p:spPr>
          <a:xfrm>
            <a:off x="5616264" y="1634476"/>
            <a:ext cx="2094352" cy="1972552"/>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5" name="Path 1">
            <a:extLst>
              <a:ext uri="{FF2B5EF4-FFF2-40B4-BE49-F238E27FC236}">
                <a16:creationId xmlns:a16="http://schemas.microsoft.com/office/drawing/2014/main" id="{A53CE2D2-61B5-464B-B7C3-31DB4A3B1F6E}"/>
              </a:ext>
            </a:extLst>
          </p:cNvPr>
          <p:cNvCxnSpPr>
            <a:cxnSpLocks/>
          </p:cNvCxnSpPr>
          <p:nvPr/>
        </p:nvCxnSpPr>
        <p:spPr>
          <a:xfrm flipV="1">
            <a:off x="7768422" y="1969122"/>
            <a:ext cx="2408995" cy="1654176"/>
          </a:xfrm>
          <a:prstGeom prst="line">
            <a:avLst/>
          </a:prstGeom>
          <a:ln w="50800" cap="sq">
            <a:solidFill>
              <a:schemeClr val="accent6">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47" name="Text: Specular">
            <a:extLst>
              <a:ext uri="{FF2B5EF4-FFF2-40B4-BE49-F238E27FC236}">
                <a16:creationId xmlns:a16="http://schemas.microsoft.com/office/drawing/2014/main" id="{60F886E9-ACA3-4C07-BAB1-A289462F52CB}"/>
              </a:ext>
            </a:extLst>
          </p:cNvPr>
          <p:cNvSpPr txBox="1"/>
          <p:nvPr/>
        </p:nvSpPr>
        <p:spPr>
          <a:xfrm>
            <a:off x="3810730" y="6057188"/>
            <a:ext cx="2026765" cy="584775"/>
          </a:xfrm>
          <a:prstGeom prst="rect">
            <a:avLst/>
          </a:prstGeom>
          <a:noFill/>
        </p:spPr>
        <p:txBody>
          <a:bodyPr wrap="square" rtlCol="0">
            <a:spAutoFit/>
          </a:bodyPr>
          <a:lstStyle/>
          <a:p>
            <a:pPr algn="ctr"/>
            <a:r>
              <a:rPr lang="fi-FI" sz="3200" dirty="0">
                <a:solidFill>
                  <a:srgbClr val="000000"/>
                </a:solidFill>
              </a:rPr>
              <a:t>Specular</a:t>
            </a:r>
          </a:p>
        </p:txBody>
      </p:sp>
      <p:sp>
        <p:nvSpPr>
          <p:cNvPr id="48" name="Specular Material 1">
            <a:extLst>
              <a:ext uri="{FF2B5EF4-FFF2-40B4-BE49-F238E27FC236}">
                <a16:creationId xmlns:a16="http://schemas.microsoft.com/office/drawing/2014/main" id="{8208BE30-755F-46A1-B0CE-11349CDB40C0}"/>
              </a:ext>
            </a:extLst>
          </p:cNvPr>
          <p:cNvSpPr/>
          <p:nvPr/>
        </p:nvSpPr>
        <p:spPr>
          <a:xfrm>
            <a:off x="3053593" y="6159160"/>
            <a:ext cx="844261" cy="394608"/>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4" name="Oval 3">
            <a:extLst>
              <a:ext uri="{FF2B5EF4-FFF2-40B4-BE49-F238E27FC236}">
                <a16:creationId xmlns:a16="http://schemas.microsoft.com/office/drawing/2014/main" id="{88F7F2FA-C8D0-41E1-819C-18866D717F40}"/>
              </a:ext>
            </a:extLst>
          </p:cNvPr>
          <p:cNvSpPr/>
          <p:nvPr/>
        </p:nvSpPr>
        <p:spPr>
          <a:xfrm>
            <a:off x="5144598" y="3463557"/>
            <a:ext cx="274757" cy="274757"/>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5" name="Oval 34">
            <a:extLst>
              <a:ext uri="{FF2B5EF4-FFF2-40B4-BE49-F238E27FC236}">
                <a16:creationId xmlns:a16="http://schemas.microsoft.com/office/drawing/2014/main" id="{B1E817E8-2780-4129-ACC2-13BCF4F6D6B9}"/>
              </a:ext>
            </a:extLst>
          </p:cNvPr>
          <p:cNvSpPr/>
          <p:nvPr/>
        </p:nvSpPr>
        <p:spPr>
          <a:xfrm>
            <a:off x="4716245" y="544377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Tree>
    <p:custDataLst>
      <p:tags r:id="rId1"/>
    </p:custDataLst>
    <p:extLst>
      <p:ext uri="{BB962C8B-B14F-4D97-AF65-F5344CB8AC3E}">
        <p14:creationId xmlns:p14="http://schemas.microsoft.com/office/powerpoint/2010/main" val="201851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up)">
                                      <p:cBhvr>
                                        <p:cTn id="25" dur="500"/>
                                        <p:tgtEl>
                                          <p:spTgt spid="33"/>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down)">
                                      <p:cBhvr>
                                        <p:cTn id="48" dur="500"/>
                                        <p:tgtEl>
                                          <p:spTgt spid="38"/>
                                        </p:tgtEl>
                                      </p:cBhvr>
                                    </p:animEffect>
                                  </p:childTnLst>
                                </p:cTn>
                              </p:par>
                            </p:childTnLst>
                          </p:cTn>
                        </p:par>
                        <p:par>
                          <p:cTn id="49" fill="hold">
                            <p:stCondLst>
                              <p:cond delay="500"/>
                            </p:stCondLst>
                            <p:childTnLst>
                              <p:par>
                                <p:cTn id="50" presetID="22" presetClass="entr" presetSubtype="1"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up)">
                                      <p:cBhvr>
                                        <p:cTn id="52" dur="500"/>
                                        <p:tgtEl>
                                          <p:spTgt spid="44"/>
                                        </p:tgtEl>
                                      </p:cBhvr>
                                    </p:animEffect>
                                  </p:childTnLst>
                                </p:cTn>
                              </p:par>
                            </p:childTnLst>
                          </p:cTn>
                        </p:par>
                        <p:par>
                          <p:cTn id="53" fill="hold">
                            <p:stCondLst>
                              <p:cond delay="1000"/>
                            </p:stCondLst>
                            <p:childTnLst>
                              <p:par>
                                <p:cTn id="54" presetID="22" presetClass="entr" presetSubtype="4"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down)">
                                      <p:cBhvr>
                                        <p:cTn id="5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47" grpId="0"/>
      <p:bldP spid="48" grpId="0" animBg="1"/>
      <p:bldP spid="4" grpId="0" animBg="1"/>
      <p:bldP spid="23" grpId="0" animBg="1"/>
      <p:bldP spid="3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524E1D2-B57D-4220-BD81-6D3A11010206}"/>
              </a:ext>
            </a:extLst>
          </p:cNvPr>
          <p:cNvSpPr>
            <a:spLocks noGrp="1"/>
          </p:cNvSpPr>
          <p:nvPr>
            <p:ph sz="quarter" idx="10"/>
          </p:nvPr>
        </p:nvSpPr>
        <p:spPr>
          <a:xfrm>
            <a:off x="794229" y="1757455"/>
            <a:ext cx="10603541" cy="3731684"/>
          </a:xfrm>
        </p:spPr>
        <p:txBody>
          <a:bodyPr/>
          <a:lstStyle/>
          <a:p>
            <a:endParaRPr lang="en-GB" dirty="0"/>
          </a:p>
        </p:txBody>
      </p:sp>
      <p:sp>
        <p:nvSpPr>
          <p:cNvPr id="46" name="Title 3">
            <a:extLst>
              <a:ext uri="{FF2B5EF4-FFF2-40B4-BE49-F238E27FC236}">
                <a16:creationId xmlns:a16="http://schemas.microsoft.com/office/drawing/2014/main" id="{7D6AE787-0D9A-4547-B4E4-37961084E8EA}"/>
              </a:ext>
            </a:extLst>
          </p:cNvPr>
          <p:cNvSpPr>
            <a:spLocks noGrp="1"/>
          </p:cNvSpPr>
          <p:nvPr>
            <p:ph type="title"/>
          </p:nvPr>
        </p:nvSpPr>
        <p:spPr>
          <a:xfrm>
            <a:off x="794229" y="337210"/>
            <a:ext cx="7358370" cy="667933"/>
          </a:xfrm>
        </p:spPr>
        <p:txBody>
          <a:bodyPr/>
          <a:lstStyle/>
          <a:p>
            <a:r>
              <a:rPr lang="en-US" dirty="0"/>
              <a:t>MANIFOLD EXPLORATION</a:t>
            </a:r>
            <a:endParaRPr lang="en-GB" dirty="0"/>
          </a:p>
        </p:txBody>
      </p:sp>
      <p:pic>
        <p:nvPicPr>
          <p:cNvPr id="3"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705" y="1439014"/>
            <a:ext cx="9597391" cy="4458557"/>
          </a:xfrm>
          <a:prstGeom prst="rect">
            <a:avLst/>
          </a:prstGeom>
          <a:solidFill>
            <a:schemeClr val="accent2"/>
          </a:solidFill>
        </p:spPr>
      </p:pic>
      <p:grpSp>
        <p:nvGrpSpPr>
          <p:cNvPr id="26" name="Group 25"/>
          <p:cNvGrpSpPr/>
          <p:nvPr/>
        </p:nvGrpSpPr>
        <p:grpSpPr>
          <a:xfrm>
            <a:off x="3730319" y="1830469"/>
            <a:ext cx="2154013" cy="2160963"/>
            <a:chOff x="2797739" y="688651"/>
            <a:chExt cx="1615510" cy="1620722"/>
          </a:xfrm>
          <a:effectLst>
            <a:outerShdw blurRad="457200" dist="76200" dir="6300000" algn="tl" rotWithShape="0">
              <a:prstClr val="black">
                <a:alpha val="22000"/>
              </a:prstClr>
            </a:outerShdw>
          </a:effectLst>
        </p:grpSpPr>
        <p:sp>
          <p:nvSpPr>
            <p:cNvPr id="24" name="Oval 23"/>
            <p:cNvSpPr/>
            <p:nvPr/>
          </p:nvSpPr>
          <p:spPr>
            <a:xfrm>
              <a:off x="2958169" y="861560"/>
              <a:ext cx="1317845" cy="12886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dirty="0"/>
            </a:p>
          </p:txBody>
        </p:sp>
        <p:pic>
          <p:nvPicPr>
            <p:cNvPr id="1027" name="Picture 3" descr="C:\Users\make\AppData\Local\Microsoft\Windows\Temporary Internet Files\Content.IE5\0KS6E1BQ\chromesphere[1].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97739" y="688651"/>
              <a:ext cx="1615510" cy="1620722"/>
            </a:xfrm>
            <a:prstGeom prst="rect">
              <a:avLst/>
            </a:prstGeom>
            <a:noFill/>
            <a:extLst>
              <a:ext uri="{909E8E84-426E-40dd-AFC4-6F175D3DCCD1}">
                <a14:hiddenFill xmlns="" xmlns:a14="http://schemas.microsoft.com/office/drawing/2010/main">
                  <a:solidFill>
                    <a:srgbClr val="FFFFFF"/>
                  </a:solidFill>
                </a14:hiddenFill>
              </a:ext>
            </a:extLst>
          </p:spPr>
        </p:pic>
      </p:grpSp>
      <p:cxnSp>
        <p:nvCxnSpPr>
          <p:cNvPr id="57" name="Path 1"/>
          <p:cNvCxnSpPr>
            <a:cxnSpLocks/>
          </p:cNvCxnSpPr>
          <p:nvPr/>
        </p:nvCxnSpPr>
        <p:spPr>
          <a:xfrm>
            <a:off x="1460501" y="2017467"/>
            <a:ext cx="2483725" cy="1034652"/>
          </a:xfrm>
          <a:prstGeom prst="line">
            <a:avLst/>
          </a:prstGeom>
          <a:ln w="50800" cap="rnd">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Path 1"/>
          <p:cNvCxnSpPr>
            <a:cxnSpLocks/>
          </p:cNvCxnSpPr>
          <p:nvPr/>
        </p:nvCxnSpPr>
        <p:spPr>
          <a:xfrm flipH="1" flipV="1">
            <a:off x="5007092" y="3779273"/>
            <a:ext cx="2109024" cy="708532"/>
          </a:xfrm>
          <a:prstGeom prst="line">
            <a:avLst/>
          </a:prstGeom>
          <a:ln w="50800" cap="rnd">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17" name="Title 1"/>
          <p:cNvSpPr txBox="1">
            <a:spLocks/>
          </p:cNvSpPr>
          <p:nvPr/>
        </p:nvSpPr>
        <p:spPr>
          <a:xfrm>
            <a:off x="0" y="1"/>
            <a:ext cx="12192000" cy="1206500"/>
          </a:xfrm>
          <a:prstGeom prst="rect">
            <a:avLst/>
          </a:prstGeom>
        </p:spPr>
        <p:txBody>
          <a:bodyPr/>
          <a:lstStyle>
            <a:lvl1pPr algn="ctr" defTabSz="457200" rtl="0" eaLnBrk="0" fontAlgn="base" hangingPunct="0">
              <a:spcBef>
                <a:spcPct val="0"/>
              </a:spcBef>
              <a:spcAft>
                <a:spcPct val="0"/>
              </a:spcAft>
              <a:defRPr sz="4400" kern="1200">
                <a:solidFill>
                  <a:schemeClr val="bg1"/>
                </a:solidFill>
                <a:latin typeface="+mj-lt"/>
                <a:ea typeface="ＭＳ Ｐゴシック" pitchFamily="-108" charset="-128"/>
                <a:cs typeface="ＭＳ Ｐゴシック" pitchFamily="-108" charset="-128"/>
              </a:defRPr>
            </a:lvl1pPr>
            <a:lvl2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2pPr>
            <a:lvl3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3pPr>
            <a:lvl4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4pPr>
            <a:lvl5pPr algn="ctr" defTabSz="457200" rtl="0" eaLnBrk="0" fontAlgn="base" hangingPunct="0">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5pPr>
            <a:lvl6pPr marL="4572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6pPr>
            <a:lvl7pPr marL="9144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7pPr>
            <a:lvl8pPr marL="13716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8pPr>
            <a:lvl9pPr marL="1828800" algn="ctr" defTabSz="457200" rtl="0" eaLnBrk="1" fontAlgn="base" hangingPunct="1">
              <a:spcBef>
                <a:spcPct val="0"/>
              </a:spcBef>
              <a:spcAft>
                <a:spcPct val="0"/>
              </a:spcAft>
              <a:defRPr sz="4400">
                <a:solidFill>
                  <a:schemeClr val="bg1"/>
                </a:solidFill>
                <a:latin typeface="Arial" pitchFamily="-108" charset="0"/>
                <a:ea typeface="ＭＳ Ｐゴシック" pitchFamily="-108" charset="-128"/>
                <a:cs typeface="ＭＳ Ｐゴシック" pitchFamily="-108" charset="-128"/>
              </a:defRPr>
            </a:lvl9pPr>
          </a:lstStyle>
          <a:p>
            <a:pPr algn="l"/>
            <a:endParaRPr lang="fi-FI" sz="5867" dirty="0">
              <a:solidFill>
                <a:srgbClr val="000000"/>
              </a:solidFill>
            </a:endParaRPr>
          </a:p>
        </p:txBody>
      </p:sp>
      <p:sp>
        <p:nvSpPr>
          <p:cNvPr id="1033" name="TextBox 1032"/>
          <p:cNvSpPr txBox="1"/>
          <p:nvPr/>
        </p:nvSpPr>
        <p:spPr>
          <a:xfrm>
            <a:off x="3897767" y="233577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Mirror</a:t>
            </a:r>
          </a:p>
        </p:txBody>
      </p:sp>
      <p:sp>
        <p:nvSpPr>
          <p:cNvPr id="140" name="TextBox 139"/>
          <p:cNvSpPr txBox="1"/>
          <p:nvPr/>
        </p:nvSpPr>
        <p:spPr>
          <a:xfrm>
            <a:off x="9252667" y="2144891"/>
            <a:ext cx="1849500" cy="584775"/>
          </a:xfrm>
          <a:prstGeom prst="rect">
            <a:avLst/>
          </a:prstGeom>
          <a:noFill/>
        </p:spPr>
        <p:txBody>
          <a:bodyPr wrap="square" rtlCol="0">
            <a:spAutoFit/>
          </a:bodyPr>
          <a:lstStyle/>
          <a:p>
            <a:pPr algn="ctr"/>
            <a:r>
              <a:rPr lang="fi-FI" sz="3200" dirty="0">
                <a:solidFill>
                  <a:srgbClr val="000000"/>
                </a:solidFill>
                <a:effectLst>
                  <a:glow rad="127000">
                    <a:schemeClr val="bg1">
                      <a:alpha val="58000"/>
                    </a:schemeClr>
                  </a:glow>
                </a:effectLst>
              </a:rPr>
              <a:t>Light</a:t>
            </a:r>
          </a:p>
        </p:txBody>
      </p:sp>
      <p:cxnSp>
        <p:nvCxnSpPr>
          <p:cNvPr id="22" name="Path 1">
            <a:extLst>
              <a:ext uri="{FF2B5EF4-FFF2-40B4-BE49-F238E27FC236}">
                <a16:creationId xmlns:a16="http://schemas.microsoft.com/office/drawing/2014/main" id="{1C8E84D3-746A-45FC-81BF-32C0F6F7A5A0}"/>
              </a:ext>
            </a:extLst>
          </p:cNvPr>
          <p:cNvCxnSpPr>
            <a:cxnSpLocks/>
          </p:cNvCxnSpPr>
          <p:nvPr/>
        </p:nvCxnSpPr>
        <p:spPr>
          <a:xfrm>
            <a:off x="3944226" y="3070236"/>
            <a:ext cx="244715" cy="2491917"/>
          </a:xfrm>
          <a:prstGeom prst="line">
            <a:avLst/>
          </a:prstGeom>
          <a:ln w="50800" cap="rnd">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Path 1">
            <a:extLst>
              <a:ext uri="{FF2B5EF4-FFF2-40B4-BE49-F238E27FC236}">
                <a16:creationId xmlns:a16="http://schemas.microsoft.com/office/drawing/2014/main" id="{4EBD938C-FAF7-4E1A-826C-880040B99539}"/>
              </a:ext>
            </a:extLst>
          </p:cNvPr>
          <p:cNvCxnSpPr>
            <a:cxnSpLocks/>
          </p:cNvCxnSpPr>
          <p:nvPr/>
        </p:nvCxnSpPr>
        <p:spPr>
          <a:xfrm flipH="1">
            <a:off x="4221120" y="3822820"/>
            <a:ext cx="753793" cy="1722798"/>
          </a:xfrm>
          <a:prstGeom prst="line">
            <a:avLst/>
          </a:prstGeom>
          <a:ln w="50800" cap="rnd">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8" name="Text: Diffuse">
            <a:extLst>
              <a:ext uri="{FF2B5EF4-FFF2-40B4-BE49-F238E27FC236}">
                <a16:creationId xmlns:a16="http://schemas.microsoft.com/office/drawing/2014/main" id="{E753E5CF-F375-4066-9E34-5A60C65F59F4}"/>
              </a:ext>
            </a:extLst>
          </p:cNvPr>
          <p:cNvSpPr txBox="1"/>
          <p:nvPr/>
        </p:nvSpPr>
        <p:spPr>
          <a:xfrm>
            <a:off x="6470132" y="6073701"/>
            <a:ext cx="2432966" cy="584775"/>
          </a:xfrm>
          <a:prstGeom prst="rect">
            <a:avLst/>
          </a:prstGeom>
          <a:noFill/>
        </p:spPr>
        <p:txBody>
          <a:bodyPr wrap="square" rtlCol="0">
            <a:spAutoFit/>
          </a:bodyPr>
          <a:lstStyle/>
          <a:p>
            <a:pPr algn="ctr"/>
            <a:r>
              <a:rPr lang="fi-FI" sz="3200" dirty="0">
                <a:solidFill>
                  <a:srgbClr val="000000"/>
                </a:solidFill>
              </a:rPr>
              <a:t>Diffuse</a:t>
            </a:r>
          </a:p>
        </p:txBody>
      </p:sp>
      <p:sp>
        <p:nvSpPr>
          <p:cNvPr id="30" name="Diffuse Material 1">
            <a:extLst>
              <a:ext uri="{FF2B5EF4-FFF2-40B4-BE49-F238E27FC236}">
                <a16:creationId xmlns:a16="http://schemas.microsoft.com/office/drawing/2014/main" id="{1127CFC0-447E-4129-B0A5-D90A4DE65C0F}"/>
              </a:ext>
            </a:extLst>
          </p:cNvPr>
          <p:cNvSpPr/>
          <p:nvPr/>
        </p:nvSpPr>
        <p:spPr>
          <a:xfrm>
            <a:off x="5961995" y="6176372"/>
            <a:ext cx="844261" cy="394608"/>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cxnSp>
        <p:nvCxnSpPr>
          <p:cNvPr id="31" name="Path 1">
            <a:extLst>
              <a:ext uri="{FF2B5EF4-FFF2-40B4-BE49-F238E27FC236}">
                <a16:creationId xmlns:a16="http://schemas.microsoft.com/office/drawing/2014/main" id="{F76892A2-34A0-4C4F-804B-26A046F64454}"/>
              </a:ext>
            </a:extLst>
          </p:cNvPr>
          <p:cNvCxnSpPr>
            <a:cxnSpLocks/>
          </p:cNvCxnSpPr>
          <p:nvPr/>
        </p:nvCxnSpPr>
        <p:spPr>
          <a:xfrm>
            <a:off x="1460501" y="2017467"/>
            <a:ext cx="2651173" cy="1417923"/>
          </a:xfrm>
          <a:prstGeom prst="line">
            <a:avLst/>
          </a:prstGeom>
          <a:ln w="50800" cap="sq">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Path 1">
            <a:extLst>
              <a:ext uri="{FF2B5EF4-FFF2-40B4-BE49-F238E27FC236}">
                <a16:creationId xmlns:a16="http://schemas.microsoft.com/office/drawing/2014/main" id="{015342D8-5BC8-498E-AF26-7155426FA44D}"/>
              </a:ext>
            </a:extLst>
          </p:cNvPr>
          <p:cNvCxnSpPr>
            <a:cxnSpLocks/>
          </p:cNvCxnSpPr>
          <p:nvPr/>
        </p:nvCxnSpPr>
        <p:spPr>
          <a:xfrm>
            <a:off x="4111674" y="3435390"/>
            <a:ext cx="761959" cy="2110228"/>
          </a:xfrm>
          <a:prstGeom prst="line">
            <a:avLst/>
          </a:prstGeom>
          <a:ln w="50800" cap="sq">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Path 1">
            <a:extLst>
              <a:ext uri="{FF2B5EF4-FFF2-40B4-BE49-F238E27FC236}">
                <a16:creationId xmlns:a16="http://schemas.microsoft.com/office/drawing/2014/main" id="{44E470E8-F21F-4283-9ED1-41E6AA40EE3F}"/>
              </a:ext>
            </a:extLst>
          </p:cNvPr>
          <p:cNvCxnSpPr>
            <a:cxnSpLocks/>
            <a:endCxn id="35" idx="7"/>
          </p:cNvCxnSpPr>
          <p:nvPr/>
        </p:nvCxnSpPr>
        <p:spPr>
          <a:xfrm flipH="1">
            <a:off x="4950765" y="3643777"/>
            <a:ext cx="308254" cy="1840231"/>
          </a:xfrm>
          <a:prstGeom prst="line">
            <a:avLst/>
          </a:prstGeom>
          <a:ln w="50800" cap="sq">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Path 1">
            <a:extLst>
              <a:ext uri="{FF2B5EF4-FFF2-40B4-BE49-F238E27FC236}">
                <a16:creationId xmlns:a16="http://schemas.microsoft.com/office/drawing/2014/main" id="{EABCFFBC-9DC0-4C85-A9B6-4614AFD3980C}"/>
              </a:ext>
            </a:extLst>
          </p:cNvPr>
          <p:cNvCxnSpPr>
            <a:cxnSpLocks/>
            <a:endCxn id="23" idx="2"/>
          </p:cNvCxnSpPr>
          <p:nvPr/>
        </p:nvCxnSpPr>
        <p:spPr>
          <a:xfrm>
            <a:off x="5291198" y="3655093"/>
            <a:ext cx="1679302" cy="788703"/>
          </a:xfrm>
          <a:prstGeom prst="line">
            <a:avLst/>
          </a:prstGeom>
          <a:ln w="50800" cap="sq">
            <a:solidFill>
              <a:srgbClr val="FF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8" name="Path 1">
            <a:extLst>
              <a:ext uri="{FF2B5EF4-FFF2-40B4-BE49-F238E27FC236}">
                <a16:creationId xmlns:a16="http://schemas.microsoft.com/office/drawing/2014/main" id="{F145756F-C3E1-43E4-81E3-FB6306CF2798}"/>
              </a:ext>
            </a:extLst>
          </p:cNvPr>
          <p:cNvCxnSpPr>
            <a:cxnSpLocks/>
          </p:cNvCxnSpPr>
          <p:nvPr/>
        </p:nvCxnSpPr>
        <p:spPr>
          <a:xfrm>
            <a:off x="5622324" y="1655805"/>
            <a:ext cx="1397407" cy="2630717"/>
          </a:xfrm>
          <a:prstGeom prst="line">
            <a:avLst/>
          </a:prstGeom>
          <a:ln w="50800" cap="sq">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Path 1">
            <a:extLst>
              <a:ext uri="{FF2B5EF4-FFF2-40B4-BE49-F238E27FC236}">
                <a16:creationId xmlns:a16="http://schemas.microsoft.com/office/drawing/2014/main" id="{06964799-CE31-44DE-ABAC-85497522F88B}"/>
              </a:ext>
            </a:extLst>
          </p:cNvPr>
          <p:cNvCxnSpPr>
            <a:cxnSpLocks/>
          </p:cNvCxnSpPr>
          <p:nvPr/>
        </p:nvCxnSpPr>
        <p:spPr>
          <a:xfrm>
            <a:off x="5630269" y="1660479"/>
            <a:ext cx="2094352" cy="1972552"/>
          </a:xfrm>
          <a:prstGeom prst="line">
            <a:avLst/>
          </a:prstGeom>
          <a:ln w="50800" cap="sq">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5" name="Path 1">
            <a:extLst>
              <a:ext uri="{FF2B5EF4-FFF2-40B4-BE49-F238E27FC236}">
                <a16:creationId xmlns:a16="http://schemas.microsoft.com/office/drawing/2014/main" id="{A53CE2D2-61B5-464B-B7C3-31DB4A3B1F6E}"/>
              </a:ext>
            </a:extLst>
          </p:cNvPr>
          <p:cNvCxnSpPr>
            <a:cxnSpLocks/>
          </p:cNvCxnSpPr>
          <p:nvPr/>
        </p:nvCxnSpPr>
        <p:spPr>
          <a:xfrm flipV="1">
            <a:off x="7752566" y="1985253"/>
            <a:ext cx="2408995" cy="1654176"/>
          </a:xfrm>
          <a:prstGeom prst="line">
            <a:avLst/>
          </a:prstGeom>
          <a:ln w="50800" cap="sq">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47" name="Text: Specular">
            <a:extLst>
              <a:ext uri="{FF2B5EF4-FFF2-40B4-BE49-F238E27FC236}">
                <a16:creationId xmlns:a16="http://schemas.microsoft.com/office/drawing/2014/main" id="{60F886E9-ACA3-4C07-BAB1-A289462F52CB}"/>
              </a:ext>
            </a:extLst>
          </p:cNvPr>
          <p:cNvSpPr txBox="1"/>
          <p:nvPr/>
        </p:nvSpPr>
        <p:spPr>
          <a:xfrm>
            <a:off x="3810730" y="6057188"/>
            <a:ext cx="2026765" cy="584775"/>
          </a:xfrm>
          <a:prstGeom prst="rect">
            <a:avLst/>
          </a:prstGeom>
          <a:noFill/>
        </p:spPr>
        <p:txBody>
          <a:bodyPr wrap="square" rtlCol="0">
            <a:spAutoFit/>
          </a:bodyPr>
          <a:lstStyle/>
          <a:p>
            <a:pPr algn="ctr"/>
            <a:r>
              <a:rPr lang="fi-FI" sz="3200" dirty="0">
                <a:solidFill>
                  <a:srgbClr val="000000"/>
                </a:solidFill>
              </a:rPr>
              <a:t>Specular</a:t>
            </a:r>
          </a:p>
        </p:txBody>
      </p:sp>
      <p:sp>
        <p:nvSpPr>
          <p:cNvPr id="48" name="Specular Material 1">
            <a:extLst>
              <a:ext uri="{FF2B5EF4-FFF2-40B4-BE49-F238E27FC236}">
                <a16:creationId xmlns:a16="http://schemas.microsoft.com/office/drawing/2014/main" id="{8208BE30-755F-46A1-B0CE-11349CDB40C0}"/>
              </a:ext>
            </a:extLst>
          </p:cNvPr>
          <p:cNvSpPr/>
          <p:nvPr/>
        </p:nvSpPr>
        <p:spPr>
          <a:xfrm>
            <a:off x="3053593" y="6159160"/>
            <a:ext cx="844261" cy="394608"/>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400"/>
          </a:p>
        </p:txBody>
      </p:sp>
      <p:sp>
        <p:nvSpPr>
          <p:cNvPr id="23" name="Oval 22">
            <a:extLst>
              <a:ext uri="{FF2B5EF4-FFF2-40B4-BE49-F238E27FC236}">
                <a16:creationId xmlns:a16="http://schemas.microsoft.com/office/drawing/2014/main" id="{2098C801-6D95-4F95-A3F4-55AD32846488}"/>
              </a:ext>
            </a:extLst>
          </p:cNvPr>
          <p:cNvSpPr/>
          <p:nvPr/>
        </p:nvSpPr>
        <p:spPr>
          <a:xfrm>
            <a:off x="6970500" y="4306417"/>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5" name="Oval 34">
            <a:extLst>
              <a:ext uri="{FF2B5EF4-FFF2-40B4-BE49-F238E27FC236}">
                <a16:creationId xmlns:a16="http://schemas.microsoft.com/office/drawing/2014/main" id="{B1E817E8-2780-4129-ACC2-13BCF4F6D6B9}"/>
              </a:ext>
            </a:extLst>
          </p:cNvPr>
          <p:cNvSpPr/>
          <p:nvPr/>
        </p:nvSpPr>
        <p:spPr>
          <a:xfrm>
            <a:off x="4716245" y="5443771"/>
            <a:ext cx="274757" cy="274757"/>
          </a:xfrm>
          <a:prstGeom prst="ellipse">
            <a:avLst/>
          </a:prstGeom>
          <a:gradFill>
            <a:gsLst>
              <a:gs pos="0">
                <a:srgbClr val="FFEFD1"/>
              </a:gs>
              <a:gs pos="64999">
                <a:srgbClr val="F0EBD5"/>
              </a:gs>
              <a:gs pos="100000">
                <a:srgbClr val="D1C39F"/>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cxnSp>
        <p:nvCxnSpPr>
          <p:cNvPr id="52" name="Half-Vector 2">
            <a:extLst>
              <a:ext uri="{FF2B5EF4-FFF2-40B4-BE49-F238E27FC236}">
                <a16:creationId xmlns:a16="http://schemas.microsoft.com/office/drawing/2014/main" id="{1E07B75E-387A-414F-81C1-872592A3A720}"/>
              </a:ext>
            </a:extLst>
          </p:cNvPr>
          <p:cNvCxnSpPr>
            <a:cxnSpLocks/>
          </p:cNvCxnSpPr>
          <p:nvPr/>
        </p:nvCxnSpPr>
        <p:spPr>
          <a:xfrm>
            <a:off x="5300825" y="3657741"/>
            <a:ext cx="301000" cy="682953"/>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54" name="Half-Vector 2">
            <a:extLst>
              <a:ext uri="{FF2B5EF4-FFF2-40B4-BE49-F238E27FC236}">
                <a16:creationId xmlns:a16="http://schemas.microsoft.com/office/drawing/2014/main" id="{31AE3050-D4A1-43FE-AF90-9AC4A4A501D0}"/>
              </a:ext>
            </a:extLst>
          </p:cNvPr>
          <p:cNvCxnSpPr>
            <a:cxnSpLocks/>
          </p:cNvCxnSpPr>
          <p:nvPr/>
        </p:nvCxnSpPr>
        <p:spPr>
          <a:xfrm>
            <a:off x="5011150" y="3787059"/>
            <a:ext cx="286040" cy="685802"/>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88F7F2FA-C8D0-41E1-819C-18866D717F40}"/>
              </a:ext>
            </a:extLst>
          </p:cNvPr>
          <p:cNvSpPr/>
          <p:nvPr/>
        </p:nvSpPr>
        <p:spPr>
          <a:xfrm>
            <a:off x="5144598" y="3463557"/>
            <a:ext cx="274757" cy="274757"/>
          </a:xfrm>
          <a:prstGeom prst="ellipse">
            <a:avLst/>
          </a:prstGeom>
          <a:gradFill>
            <a:gsLst>
              <a:gs pos="0">
                <a:schemeClr val="accent5">
                  <a:lumMod val="20000"/>
                  <a:lumOff val="80000"/>
                </a:schemeClr>
              </a:gs>
              <a:gs pos="64999">
                <a:schemeClr val="tx1">
                  <a:lumMod val="60000"/>
                  <a:lumOff val="40000"/>
                </a:schemeClr>
              </a:gs>
              <a:gs pos="100000">
                <a:schemeClr val="tx1">
                  <a:lumMod val="7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56" name="TextBox 55">
            <a:extLst>
              <a:ext uri="{FF2B5EF4-FFF2-40B4-BE49-F238E27FC236}">
                <a16:creationId xmlns:a16="http://schemas.microsoft.com/office/drawing/2014/main" id="{F207769F-8A46-4D55-BA06-0393C88ECE62}"/>
              </a:ext>
            </a:extLst>
          </p:cNvPr>
          <p:cNvSpPr txBox="1"/>
          <p:nvPr/>
        </p:nvSpPr>
        <p:spPr>
          <a:xfrm>
            <a:off x="8921041" y="6228400"/>
            <a:ext cx="3321743" cy="584775"/>
          </a:xfrm>
          <a:prstGeom prst="rect">
            <a:avLst/>
          </a:prstGeom>
          <a:noFill/>
        </p:spPr>
        <p:txBody>
          <a:bodyPr wrap="none" rtlCol="0">
            <a:spAutoFit/>
          </a:bodyPr>
          <a:lstStyle/>
          <a:p>
            <a:r>
              <a:rPr lang="en-US" sz="3200" dirty="0"/>
              <a:t>[Jakob et al., 2012]</a:t>
            </a:r>
            <a:endParaRPr lang="en-GB" sz="3200" dirty="0"/>
          </a:p>
        </p:txBody>
      </p:sp>
    </p:spTree>
    <p:custDataLst>
      <p:tags r:id="rId1"/>
    </p:custDataLst>
    <p:extLst>
      <p:ext uri="{BB962C8B-B14F-4D97-AF65-F5344CB8AC3E}">
        <p14:creationId xmlns:p14="http://schemas.microsoft.com/office/powerpoint/2010/main" val="169241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47" grpId="0"/>
      <p:bldP spid="4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9|5.3|4.3|5.9"/>
</p:tagLst>
</file>

<file path=ppt/tags/tag2.xml><?xml version="1.0" encoding="utf-8"?>
<p:tagLst xmlns:a="http://schemas.openxmlformats.org/drawingml/2006/main" xmlns:r="http://schemas.openxmlformats.org/officeDocument/2006/relationships" xmlns:p="http://schemas.openxmlformats.org/presentationml/2006/main">
  <p:tag name="TIMING" val="|12.2|9|3|5.3|2.6|7.7|1.1|1.5|2.3"/>
</p:tagLst>
</file>

<file path=ppt/tags/tag3.xml><?xml version="1.0" encoding="utf-8"?>
<p:tagLst xmlns:a="http://schemas.openxmlformats.org/drawingml/2006/main" xmlns:r="http://schemas.openxmlformats.org/officeDocument/2006/relationships" xmlns:p="http://schemas.openxmlformats.org/presentationml/2006/main">
  <p:tag name="TIMING" val="|5.8|0.6|4.8|5.8|4.1"/>
</p:tagLst>
</file>

<file path=ppt/tags/tag4.xml><?xml version="1.0" encoding="utf-8"?>
<p:tagLst xmlns:a="http://schemas.openxmlformats.org/drawingml/2006/main" xmlns:r="http://schemas.openxmlformats.org/officeDocument/2006/relationships" xmlns:p="http://schemas.openxmlformats.org/presentationml/2006/main">
  <p:tag name="TIMING" val="|5.8|0.6|4.8|5.8|4.1"/>
</p:tagLst>
</file>

<file path=ppt/tags/tag5.xml><?xml version="1.0" encoding="utf-8"?>
<p:tagLst xmlns:a="http://schemas.openxmlformats.org/drawingml/2006/main" xmlns:r="http://schemas.openxmlformats.org/officeDocument/2006/relationships" xmlns:p="http://schemas.openxmlformats.org/presentationml/2006/main">
  <p:tag name="TIMING" val="|5.8|0.6|4.8|5.8|4.1"/>
</p:tagLst>
</file>

<file path=ppt/tags/tag6.xml><?xml version="1.0" encoding="utf-8"?>
<p:tagLst xmlns:a="http://schemas.openxmlformats.org/drawingml/2006/main" xmlns:r="http://schemas.openxmlformats.org/officeDocument/2006/relationships" xmlns:p="http://schemas.openxmlformats.org/presentationml/2006/main">
  <p:tag name="TIMING" val="|5.8|0.6|4.8|5.8|4.1"/>
</p:tagLst>
</file>

<file path=ppt/tags/tag7.xml><?xml version="1.0" encoding="utf-8"?>
<p:tagLst xmlns:a="http://schemas.openxmlformats.org/drawingml/2006/main" xmlns:r="http://schemas.openxmlformats.org/officeDocument/2006/relationships" xmlns:p="http://schemas.openxmlformats.org/presentationml/2006/main">
  <p:tag name="TIMING" val="|7.9|4.4|1.9|3.7|0.7|0.6|7|12|0.5|0.4|5.8|1.1|1.3|1.1"/>
</p:tagLst>
</file>

<file path=ppt/tags/tag8.xml><?xml version="1.0" encoding="utf-8"?>
<p:tagLst xmlns:a="http://schemas.openxmlformats.org/drawingml/2006/main" xmlns:r="http://schemas.openxmlformats.org/officeDocument/2006/relationships" xmlns:p="http://schemas.openxmlformats.org/presentationml/2006/main">
  <p:tag name="TIMING" val="|26.1"/>
</p:tagLst>
</file>

<file path=ppt/tags/tag9.xml><?xml version="1.0" encoding="utf-8"?>
<p:tagLst xmlns:a="http://schemas.openxmlformats.org/drawingml/2006/main" xmlns:r="http://schemas.openxmlformats.org/officeDocument/2006/relationships" xmlns:p="http://schemas.openxmlformats.org/presentationml/2006/main">
  <p:tag name="TIMING" val="|26.1"/>
</p:tagLst>
</file>

<file path=ppt/tags/tag10.xml><?xml version="1.0" encoding="utf-8"?>
<p:tagLst xmlns:a="http://schemas.openxmlformats.org/drawingml/2006/main" xmlns:r="http://schemas.openxmlformats.org/officeDocument/2006/relationships" xmlns:p="http://schemas.openxmlformats.org/presentationml/2006/main">
  <p:tag name="TIMING" val="|10.9|19.9|6.4|13.9|9.9|10.5|3.4|6.9|1.8"/>
</p:tagLst>
</file>

<file path=ppt/tags/tag11.xml><?xml version="1.0" encoding="utf-8"?>
<p:tagLst xmlns:a="http://schemas.openxmlformats.org/drawingml/2006/main" xmlns:r="http://schemas.openxmlformats.org/officeDocument/2006/relationships" xmlns:p="http://schemas.openxmlformats.org/presentationml/2006/main">
  <p:tag name="TIMING" val="|24.5|28.4|0.6|16.9|0.5|8.5"/>
</p:tagLst>
</file>

<file path=ppt/tags/tag12.xml><?xml version="1.0" encoding="utf-8"?>
<p:tagLst xmlns:a="http://schemas.openxmlformats.org/drawingml/2006/main" xmlns:r="http://schemas.openxmlformats.org/officeDocument/2006/relationships" xmlns:p="http://schemas.openxmlformats.org/presentationml/2006/main">
  <p:tag name="TIMING" val="|4.1|14.6|5.9|27.2"/>
</p:tagLst>
</file>

<file path=ppt/tags/tag13.xml><?xml version="1.0" encoding="utf-8"?>
<p:tagLst xmlns:a="http://schemas.openxmlformats.org/drawingml/2006/main" xmlns:r="http://schemas.openxmlformats.org/officeDocument/2006/relationships" xmlns:p="http://schemas.openxmlformats.org/presentationml/2006/main">
  <p:tag name="TIMING" val="|4.1|14.6|5.9|27.2"/>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1023.622"/>
  <p:tag name="LATEXADDIN" val="\documentclass{article}&#10;\usepackage{amsmath}&#10;\pagestyle{empty}&#10;\begin{document}&#10;&#10;$\mathbf{n}_2 \parallel (\overrightarrow{\mathbf{x}_2\mathbf{x}_1} + \overrightarrow{\mathbf{x}_2\mathbf{x}_3})$&#10;&#10;&#10;\end{document}"/>
  <p:tag name="IGUANATEXSIZE" val="40"/>
  <p:tag name="IGUANATEXCURSOR" val="192"/>
  <p:tag name="TRANSPARENCY" val="True"/>
  <p:tag name="FILENAME" val=""/>
  <p:tag name="LATEXENGINEID" val="0"/>
  <p:tag name="TEMPFOLDER" val="c:\temp\"/>
  <p:tag name="LATEXFORMHEIGHT" val="312"/>
  <p:tag name="LATEXFORMWIDTH" val="384"/>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149.9813"/>
  <p:tag name="ORIGINALWIDTH" val="1559.805"/>
  <p:tag name="LATEXADDIN" val="\documentclass{article}&#10;\usepackage{amsmath}&#10;\pagestyle{empty}&#10;\begin{document}&#10;&#10;$T(\mathbf{x}_2)^\top h(\mathbf{x}_2,\overrightarrow{\mathbf{x}_2\mathbf{x}_1}, \overrightarrow{\mathbf{x}_2\mathbf{x}_3}) = 0$&#10;&#10;&#10;\end{document}"/>
  <p:tag name="IGUANATEXSIZE" val="40"/>
  <p:tag name="IGUANATEXCURSOR" val="207"/>
  <p:tag name="TRANSPARENCY" val="True"/>
  <p:tag name="FILENAME" val=""/>
  <p:tag name="LATEXENGINEID" val="0"/>
  <p:tag name="TEMPFOLDER" val="c:\temp\"/>
  <p:tag name="LATEXFORMHEIGHT" val="312"/>
  <p:tag name="LATEXFORMWIDTH" val="38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4.7357"/>
  <p:tag name="LATEXADDIN" val="\documentclass{article}&#10;\usepackage{amsmath}&#10;\pagestyle{empty}&#10;\begin{document}&#10;&#10;&#10;$\mathbf{x}_1$&#10;&#10;\end{document}"/>
  <p:tag name="IGUANATEXSIZE" val="40"/>
  <p:tag name="IGUANATEXCURSOR" val="96"/>
  <p:tag name="TRANSPARENCY" val="True"/>
  <p:tag name="FILENAME" val=""/>
  <p:tag name="LATEXENGINEID" val="0"/>
  <p:tag name="TEMPFOLDER" val="c:\temp\"/>
  <p:tag name="LATEXFORMHEIGHT" val="312"/>
  <p:tag name="LATEXFORMWIDTH" val="384"/>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1200"/>
  <p:tag name="ORIGINALHEIGHT" val="73.49078"/>
  <p:tag name="ORIGINALWIDTH" val="117.7353"/>
  <p:tag name="LATEXADDIN" val="\documentclass{article}&#10;\usepackage{amsmath}&#10;\pagestyle{empty}&#10;\begin{document}&#10;&#10;&#10;$\mathbf{x}_2$&#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1200"/>
  <p:tag name="ORIGINALHEIGHT" val="74.99063"/>
  <p:tag name="ORIGINALWIDTH" val="118.4852"/>
  <p:tag name="LATEXADDIN" val="\documentclass{article}&#10;\usepackage{amsmath}&#10;\pagestyle{empty}&#10;\begin{document}&#10;&#10;&#10;$\mathbf{x}_3$&#10;&#10;\end{document}"/>
  <p:tag name="IGUANATEXSIZE" val="40"/>
  <p:tag name="IGUANATEXCURSOR" val="95"/>
  <p:tag name="TRANSPARENCY" val="True"/>
  <p:tag name="FILENAME" val=""/>
  <p:tag name="LATEXENGINEID" val="0"/>
  <p:tag name="TEMPFOLDER" val="c:\temp\"/>
  <p:tag name="LATEXFORMHEIGHT" val="312"/>
  <p:tag name="LATEXFORMWIDTH" val="384"/>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TIMING" val="|4.1|14.6|5.9|27.2"/>
</p:tagLst>
</file>

<file path=ppt/tags/tag37.xml><?xml version="1.0" encoding="utf-8"?>
<p:tagLst xmlns:a="http://schemas.openxmlformats.org/drawingml/2006/main" xmlns:r="http://schemas.openxmlformats.org/officeDocument/2006/relationships" xmlns:p="http://schemas.openxmlformats.org/presentationml/2006/main">
  <p:tag name="TIMING" val="|10.5|24.6|7.7|29.3"/>
</p:tagLst>
</file>

<file path=ppt/tags/tag38.xml><?xml version="1.0" encoding="utf-8"?>
<p:tagLst xmlns:a="http://schemas.openxmlformats.org/drawingml/2006/main" xmlns:r="http://schemas.openxmlformats.org/officeDocument/2006/relationships" xmlns:p="http://schemas.openxmlformats.org/presentationml/2006/main">
  <p:tag name="TIMING" val="|8.2|4|4.2|2.2|1.6|3.2|3.5"/>
</p:tagLst>
</file>

<file path=ppt/tags/tag39.xml><?xml version="1.0" encoding="utf-8"?>
<p:tagLst xmlns:a="http://schemas.openxmlformats.org/drawingml/2006/main" xmlns:r="http://schemas.openxmlformats.org/officeDocument/2006/relationships" xmlns:p="http://schemas.openxmlformats.org/presentationml/2006/main">
  <p:tag name="TIMING" val="|8.2|4|4.2|2.2|1.6|3.2|3.5"/>
</p:tagLst>
</file>

<file path=ppt/tags/tag40.xml><?xml version="1.0" encoding="utf-8"?>
<p:tagLst xmlns:a="http://schemas.openxmlformats.org/drawingml/2006/main" xmlns:r="http://schemas.openxmlformats.org/officeDocument/2006/relationships" xmlns:p="http://schemas.openxmlformats.org/presentationml/2006/main">
  <p:tag name="TIMING" val="|8.2|4|4.2|2.2|1.6|3.2|3.5"/>
</p:tagLst>
</file>

<file path=ppt/tags/tag41.xml><?xml version="1.0" encoding="utf-8"?>
<p:tagLst xmlns:a="http://schemas.openxmlformats.org/drawingml/2006/main" xmlns:r="http://schemas.openxmlformats.org/officeDocument/2006/relationships" xmlns:p="http://schemas.openxmlformats.org/presentationml/2006/main">
  <p:tag name="TIMING" val="|8.2|4|4.2|2.2|1.6|3.2|3.5"/>
</p:tagLst>
</file>

<file path=ppt/tags/tag42.xml><?xml version="1.0" encoding="utf-8"?>
<p:tagLst xmlns:a="http://schemas.openxmlformats.org/drawingml/2006/main" xmlns:r="http://schemas.openxmlformats.org/officeDocument/2006/relationships" xmlns:p="http://schemas.openxmlformats.org/presentationml/2006/main">
  <p:tag name="TIMING" val="|8.2|4|4.2|2.2|1.6|3.2|3.5"/>
</p:tagLst>
</file>

<file path=ppt/tags/tag43.xml><?xml version="1.0" encoding="utf-8"?>
<p:tagLst xmlns:a="http://schemas.openxmlformats.org/drawingml/2006/main" xmlns:r="http://schemas.openxmlformats.org/officeDocument/2006/relationships" xmlns:p="http://schemas.openxmlformats.org/presentationml/2006/main">
  <p:tag name="TIMING" val="|0.9|5.3|4.3|5.9"/>
</p:tagLst>
</file>

<file path=ppt/tags/tag44.xml><?xml version="1.0" encoding="utf-8"?>
<p:tagLst xmlns:a="http://schemas.openxmlformats.org/drawingml/2006/main" xmlns:r="http://schemas.openxmlformats.org/officeDocument/2006/relationships" xmlns:p="http://schemas.openxmlformats.org/presentationml/2006/main">
  <p:tag name="TIMING" val="|6.4"/>
</p:tagLst>
</file>

<file path=ppt/tags/tag45.xml><?xml version="1.0" encoding="utf-8"?>
<p:tagLst xmlns:a="http://schemas.openxmlformats.org/drawingml/2006/main" xmlns:r="http://schemas.openxmlformats.org/officeDocument/2006/relationships" xmlns:p="http://schemas.openxmlformats.org/presentationml/2006/main">
  <p:tag name="TIMING" val="|0.9|5.3|4.3|5.9"/>
</p:tagLst>
</file>

<file path=ppt/tags/tag46.xml><?xml version="1.0" encoding="utf-8"?>
<p:tagLst xmlns:a="http://schemas.openxmlformats.org/drawingml/2006/main" xmlns:r="http://schemas.openxmlformats.org/officeDocument/2006/relationships" xmlns:p="http://schemas.openxmlformats.org/presentationml/2006/main">
  <p:tag name="TIMING" val="|0.9|5.3|4.3|5.9"/>
</p:tagLst>
</file>

<file path=ppt/tags/tag47.xml><?xml version="1.0" encoding="utf-8"?>
<p:tagLst xmlns:a="http://schemas.openxmlformats.org/drawingml/2006/main" xmlns:r="http://schemas.openxmlformats.org/officeDocument/2006/relationships" xmlns:p="http://schemas.openxmlformats.org/presentationml/2006/main">
  <p:tag name="TIMING" val="|0.9|5.3|4.3|5.9"/>
</p:tagLst>
</file>

<file path=ppt/tags/tag48.xml><?xml version="1.0" encoding="utf-8"?>
<p:tagLst xmlns:a="http://schemas.openxmlformats.org/drawingml/2006/main" xmlns:r="http://schemas.openxmlformats.org/officeDocument/2006/relationships" xmlns:p="http://schemas.openxmlformats.org/presentationml/2006/main">
  <p:tag name="TIMING" val="|0.9|5.3|4.3|5.9"/>
</p:tagLst>
</file>

<file path=ppt/tags/tag49.xml><?xml version="1.0" encoding="utf-8"?>
<p:tagLst xmlns:a="http://schemas.openxmlformats.org/drawingml/2006/main" xmlns:r="http://schemas.openxmlformats.org/officeDocument/2006/relationships" xmlns:p="http://schemas.openxmlformats.org/presentationml/2006/main">
  <p:tag name="TIMING" val="|0.9|5.3|4.3|5.9"/>
</p:tagLst>
</file>

<file path=ppt/tags/tag50.xml><?xml version="1.0" encoding="utf-8"?>
<p:tagLst xmlns:a="http://schemas.openxmlformats.org/drawingml/2006/main" xmlns:r="http://schemas.openxmlformats.org/officeDocument/2006/relationships" xmlns:p="http://schemas.openxmlformats.org/presentationml/2006/main">
  <p:tag name="TIMING" val="|0.9|5.3|4.3|5.9"/>
</p:tagLst>
</file>

<file path=ppt/theme/theme1.xml><?xml version="1.0" encoding="utf-8"?>
<a:theme xmlns:a="http://schemas.openxmlformats.org/drawingml/2006/main" name="SA2015_16by9_Powerpoint_Presentation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2018_16by9_Powerpoint_Presentation_Template_whitev2" id="{9FD6E655-2A3C-4FAA-A748-6472027EAF19}" vid="{0D259C0B-5652-4B99-A0C0-847FCB3557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GGRAPH 2015">
    <a:dk1>
      <a:srgbClr val="4C75A5"/>
    </a:dk1>
    <a:lt1>
      <a:srgbClr val="FFFFFF"/>
    </a:lt1>
    <a:dk2>
      <a:srgbClr val="4C75A5"/>
    </a:dk2>
    <a:lt2>
      <a:srgbClr val="FFFFFF"/>
    </a:lt2>
    <a:accent1>
      <a:srgbClr val="A0B3D8"/>
    </a:accent1>
    <a:accent2>
      <a:srgbClr val="CDDB1C"/>
    </a:accent2>
    <a:accent3>
      <a:srgbClr val="950026"/>
    </a:accent3>
    <a:accent4>
      <a:srgbClr val="F6A168"/>
    </a:accent4>
    <a:accent5>
      <a:srgbClr val="E30078"/>
    </a:accent5>
    <a:accent6>
      <a:srgbClr val="380E2C"/>
    </a:accent6>
    <a:hlink>
      <a:srgbClr val="380E2C"/>
    </a:hlink>
    <a:folHlink>
      <a:srgbClr val="A0B3CE"/>
    </a:folHlink>
  </a:clrScheme>
</a:themeOverride>
</file>

<file path=ppt/theme/themeOverride2.xml><?xml version="1.0" encoding="utf-8"?>
<a:themeOverride xmlns:a="http://schemas.openxmlformats.org/drawingml/2006/main">
  <a:clrScheme name="SIGGRAPH 2015">
    <a:dk1>
      <a:srgbClr val="4C75A5"/>
    </a:dk1>
    <a:lt1>
      <a:srgbClr val="FFFFFF"/>
    </a:lt1>
    <a:dk2>
      <a:srgbClr val="4C75A5"/>
    </a:dk2>
    <a:lt2>
      <a:srgbClr val="FFFFFF"/>
    </a:lt2>
    <a:accent1>
      <a:srgbClr val="A0B3D8"/>
    </a:accent1>
    <a:accent2>
      <a:srgbClr val="CDDB1C"/>
    </a:accent2>
    <a:accent3>
      <a:srgbClr val="950026"/>
    </a:accent3>
    <a:accent4>
      <a:srgbClr val="F6A168"/>
    </a:accent4>
    <a:accent5>
      <a:srgbClr val="E30078"/>
    </a:accent5>
    <a:accent6>
      <a:srgbClr val="380E2C"/>
    </a:accent6>
    <a:hlink>
      <a:srgbClr val="380E2C"/>
    </a:hlink>
    <a:folHlink>
      <a:srgbClr val="A0B3CE"/>
    </a:folHlink>
  </a:clrScheme>
</a:themeOverride>
</file>

<file path=docProps/app.xml><?xml version="1.0" encoding="utf-8"?>
<Properties xmlns="http://schemas.openxmlformats.org/officeDocument/2006/extended-properties" xmlns:vt="http://schemas.openxmlformats.org/officeDocument/2006/docPropsVTypes">
  <Template>1_introduction</Template>
  <TotalTime>13228</TotalTime>
  <Words>3804</Words>
  <Application>Microsoft Office PowerPoint</Application>
  <PresentationFormat>Widescreen</PresentationFormat>
  <Paragraphs>486</Paragraphs>
  <Slides>67</Slides>
  <Notes>51</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67</vt:i4>
      </vt:variant>
    </vt:vector>
  </HeadingPairs>
  <TitlesOfParts>
    <vt:vector size="75" baseType="lpstr">
      <vt:lpstr>Open Sans</vt:lpstr>
      <vt:lpstr>Arial</vt:lpstr>
      <vt:lpstr>Verdana</vt:lpstr>
      <vt:lpstr>Open Sans </vt:lpstr>
      <vt:lpstr>Open Sans Semibold</vt:lpstr>
      <vt:lpstr>Cambria Math</vt:lpstr>
      <vt:lpstr>Calibri</vt:lpstr>
      <vt:lpstr>SA2015_16by9_Powerpoint_Presentation_Template</vt:lpstr>
      <vt:lpstr>PowerPoint Presentation</vt:lpstr>
      <vt:lpstr>Sampling Gradients</vt:lpstr>
      <vt:lpstr>PATH RECONNECTION</vt:lpstr>
      <vt:lpstr>PATH RECONNECTION</vt:lpstr>
      <vt:lpstr>HALF-VECTOR COPY</vt:lpstr>
      <vt:lpstr>HALF-VECTOR COPY + Reconnection</vt:lpstr>
      <vt:lpstr>FORWARD and BACKWARD SHIFT</vt:lpstr>
      <vt:lpstr>FORWARD and BACKWARD SHIFT</vt:lpstr>
      <vt:lpstr>Multiple Importance sampling</vt:lpstr>
      <vt:lpstr>HANDLING SHIFT FAILS</vt:lpstr>
      <vt:lpstr>PowerPoint Presentation</vt:lpstr>
      <vt:lpstr>Error vs. Time (Sponza)</vt:lpstr>
      <vt:lpstr>PowerPoint Presentation</vt:lpstr>
      <vt:lpstr>PowerPoint Presentation</vt:lpstr>
      <vt:lpstr>A BRIEF SUMMARY</vt:lpstr>
      <vt:lpstr>LIGHT TRANSPORT SIMULATION</vt:lpstr>
      <vt:lpstr>PowerPoint Presentation</vt:lpstr>
      <vt:lpstr>PowerPoint Presentation</vt:lpstr>
      <vt:lpstr>PowerPoint Presentation</vt:lpstr>
      <vt:lpstr>Photon DENSITY ESTIMATION</vt:lpstr>
      <vt:lpstr>GRADIENT-DOMAIN PHOTON DENSITY ESTIMATION</vt:lpstr>
      <vt:lpstr>Shift the CAMERA path </vt:lpstr>
      <vt:lpstr>Shift THE photoN</vt:lpstr>
      <vt:lpstr>Shift the light path</vt:lpstr>
      <vt:lpstr>Shift the light path</vt:lpstr>
      <vt:lpstr>MANIFOLD EXPLORATION</vt:lpstr>
      <vt:lpstr>MANIFOLD EXPLORATION</vt:lpstr>
      <vt:lpstr>MANIFOLD EXPLORATION</vt:lpstr>
      <vt:lpstr>MANIFOLD EXPLORATION</vt:lpstr>
      <vt:lpstr>MANIFOLD EXPLORATION</vt:lpstr>
      <vt:lpstr>MANIFOLD EXPLORATION</vt:lpstr>
      <vt:lpstr>MANIFOLD EXPLORATION</vt:lpstr>
      <vt:lpstr>HYBRID SHIFT MAPPING</vt:lpstr>
      <vt:lpstr>PowerPoint Presentation</vt:lpstr>
      <vt:lpstr>PowerPoint Presentation</vt:lpstr>
      <vt:lpstr>PowerPoint Presentation</vt:lpstr>
      <vt:lpstr>PowerPoint Presentation</vt:lpstr>
      <vt:lpstr>Limitations</vt:lpstr>
      <vt:lpstr>PowerPoint Presentation</vt:lpstr>
      <vt:lpstr>Bidirectional path tracing</vt:lpstr>
      <vt:lpstr>Gradient-domain BDPT</vt:lpstr>
      <vt:lpstr>Reuse PATH SEGMENTS</vt:lpstr>
      <vt:lpstr>Reuse AND RETRACE</vt:lpstr>
      <vt:lpstr>LIGHT TRACING PATHS</vt:lpstr>
      <vt:lpstr>SCENE WITH SPECULAR OBJECTS</vt:lpstr>
      <vt:lpstr>SCENE WITH SPECULAR OBJECTS</vt:lpstr>
      <vt:lpstr>RESULTS</vt:lpstr>
      <vt:lpstr>GRADIENT-DOMAIN  LIGHT TRANSPORT</vt:lpstr>
      <vt:lpstr>GRADIENT-DOMAIN  LIGHT TRANSPORT</vt:lpstr>
      <vt:lpstr>GRADIENT-DOMAIN  LIGHT TRANSPORT</vt:lpstr>
      <vt:lpstr>GRADIENT-DOMAIN  LIGHT TRANSPORT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SCENE WITH SPECULAR OBJECTS</vt:lpstr>
      <vt:lpstr>SCENE WITH SPECULAR OBJECTS</vt:lpstr>
      <vt:lpstr>SCENE WITH SPECULAR OBJECTS</vt:lpstr>
      <vt:lpstr>SCENE WITH SPECULAR OBJECTS</vt:lpstr>
      <vt:lpstr>SHIFt A SPECULAR CHAIN?</vt:lpstr>
      <vt:lpstr>MANIFOLD EXPLORATION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Gradient-domain Bidirectional Light Transport</dc:title>
  <dc:creator>Son Hua</dc:creator>
  <cp:lastModifiedBy>Son Hua</cp:lastModifiedBy>
  <cp:revision>452</cp:revision>
  <dcterms:created xsi:type="dcterms:W3CDTF">2017-09-18T02:33:39Z</dcterms:created>
  <dcterms:modified xsi:type="dcterms:W3CDTF">2019-05-07T19:01:07Z</dcterms:modified>
</cp:coreProperties>
</file>